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8" r:id="rId3"/>
    <p:sldId id="266" r:id="rId4"/>
    <p:sldId id="265" r:id="rId5"/>
    <p:sldId id="256" r:id="rId6"/>
    <p:sldId id="267" r:id="rId7"/>
    <p:sldId id="287" r:id="rId8"/>
    <p:sldId id="288" r:id="rId9"/>
    <p:sldId id="270" r:id="rId10"/>
    <p:sldId id="280" r:id="rId11"/>
    <p:sldId id="263" r:id="rId12"/>
    <p:sldId id="291" r:id="rId13"/>
    <p:sldId id="274" r:id="rId14"/>
    <p:sldId id="275" r:id="rId15"/>
    <p:sldId id="281" r:id="rId16"/>
    <p:sldId id="283" r:id="rId17"/>
    <p:sldId id="284" r:id="rId18"/>
    <p:sldId id="276" r:id="rId19"/>
    <p:sldId id="292" r:id="rId20"/>
    <p:sldId id="277" r:id="rId21"/>
    <p:sldId id="289" r:id="rId22"/>
    <p:sldId id="259" r:id="rId23"/>
    <p:sldId id="290" r:id="rId24"/>
    <p:sldId id="286" r:id="rId25"/>
    <p:sldId id="279" r:id="rId26"/>
    <p:sldId id="260" r:id="rId27"/>
    <p:sldId id="262" r:id="rId28"/>
    <p:sldId id="261" r:id="rId29"/>
    <p:sldId id="294" r:id="rId30"/>
    <p:sldId id="29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5" d="100"/>
          <a:sy n="65" d="100"/>
        </p:scale>
        <p:origin x="141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1612D8-C208-4E13-8CC3-0C5A4B9E3E4E}" type="datetimeFigureOut">
              <a:rPr lang="en-US" smtClean="0"/>
              <a:t>11/28/2017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16B5EE1-A25C-4BB3-857C-06BE0EF9E6F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612D8-C208-4E13-8CC3-0C5A4B9E3E4E}"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B5EE1-A25C-4BB3-857C-06BE0EF9E6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612D8-C208-4E13-8CC3-0C5A4B9E3E4E}"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B5EE1-A25C-4BB3-857C-06BE0EF9E6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612D8-C208-4E13-8CC3-0C5A4B9E3E4E}"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B5EE1-A25C-4BB3-857C-06BE0EF9E6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1612D8-C208-4E13-8CC3-0C5A4B9E3E4E}"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B5EE1-A25C-4BB3-857C-06BE0EF9E6F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1612D8-C208-4E13-8CC3-0C5A4B9E3E4E}"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B5EE1-A25C-4BB3-857C-06BE0EF9E6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1612D8-C208-4E13-8CC3-0C5A4B9E3E4E}"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B5EE1-A25C-4BB3-857C-06BE0EF9E6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1612D8-C208-4E13-8CC3-0C5A4B9E3E4E}"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B5EE1-A25C-4BB3-857C-06BE0EF9E6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612D8-C208-4E13-8CC3-0C5A4B9E3E4E}"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B5EE1-A25C-4BB3-857C-06BE0EF9E6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1612D8-C208-4E13-8CC3-0C5A4B9E3E4E}"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B5EE1-A25C-4BB3-857C-06BE0EF9E6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1612D8-C208-4E13-8CC3-0C5A4B9E3E4E}"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16B5EE1-A25C-4BB3-857C-06BE0EF9E6F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1612D8-C208-4E13-8CC3-0C5A4B9E3E4E}" type="datetimeFigureOut">
              <a:rPr lang="en-US" smtClean="0"/>
              <a:t>11/28/2017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6B5EE1-A25C-4BB3-857C-06BE0EF9E6F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www.physicsclassroom.com/Class/1DKin/U1L1b.cfm" TargetMode="External"/><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150.png"/></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170.png"/><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1.xml"/><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851648" cy="1295400"/>
          </a:xfrm>
        </p:spPr>
        <p:txBody>
          <a:bodyPr/>
          <a:lstStyle/>
          <a:p>
            <a:pPr algn="ctr"/>
            <a:r>
              <a:rPr lang="en-US" dirty="0" smtClean="0"/>
              <a:t>Bell Ringer</a:t>
            </a:r>
            <a:endParaRPr lang="en-US" dirty="0"/>
          </a:p>
        </p:txBody>
      </p:sp>
      <p:sp>
        <p:nvSpPr>
          <p:cNvPr id="3" name="Subtitle 2"/>
          <p:cNvSpPr>
            <a:spLocks noGrp="1"/>
          </p:cNvSpPr>
          <p:nvPr>
            <p:ph type="subTitle" idx="1"/>
          </p:nvPr>
        </p:nvSpPr>
        <p:spPr>
          <a:xfrm>
            <a:off x="533400" y="1167581"/>
            <a:ext cx="7854696" cy="3076136"/>
          </a:xfrm>
        </p:spPr>
        <p:txBody>
          <a:bodyPr>
            <a:normAutofit/>
          </a:bodyPr>
          <a:lstStyle/>
          <a:p>
            <a:pPr marL="514350" indent="-514350" algn="l">
              <a:buAutoNum type="arabicPeriod"/>
            </a:pPr>
            <a:r>
              <a:rPr lang="en-US" dirty="0" smtClean="0"/>
              <a:t>Name four kinds of forces and in which direction they point.</a:t>
            </a:r>
          </a:p>
          <a:p>
            <a:pPr marL="514350" indent="-514350" algn="l">
              <a:buAutoNum type="arabicPeriod"/>
            </a:pPr>
            <a:r>
              <a:rPr lang="en-US" dirty="0" smtClean="0"/>
              <a:t>Draw the balanced force diagram for the following: A man is pushing a box along a flat surface at constant velocity.</a:t>
            </a:r>
          </a:p>
          <a:p>
            <a:pPr marL="514350" indent="-514350" algn="l">
              <a:buAutoNum type="arabicPeriod"/>
            </a:pPr>
            <a:r>
              <a:rPr lang="en-US" dirty="0" smtClean="0"/>
              <a:t>What forces (you can have two) would be needed to balance the following?</a:t>
            </a:r>
          </a:p>
          <a:p>
            <a:pPr marL="514350" indent="-514350" algn="l">
              <a:buAutoNum type="arabicPeriod"/>
            </a:pPr>
            <a:endParaRPr lang="en-US" dirty="0" smtClean="0"/>
          </a:p>
          <a:p>
            <a:pPr marL="514350" indent="-514350" algn="l">
              <a:buAutoNum type="arabicPeriod"/>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4268298"/>
            <a:ext cx="4029075" cy="2343150"/>
          </a:xfrm>
          <a:prstGeom prst="rect">
            <a:avLst/>
          </a:prstGeom>
        </p:spPr>
      </p:pic>
    </p:spTree>
    <p:extLst>
      <p:ext uri="{BB962C8B-B14F-4D97-AF65-F5344CB8AC3E}">
        <p14:creationId xmlns:p14="http://schemas.microsoft.com/office/powerpoint/2010/main" val="1579642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571" y="1295400"/>
            <a:ext cx="8229600" cy="1143000"/>
          </a:xfrm>
        </p:spPr>
        <p:txBody>
          <a:bodyPr>
            <a:normAutofit fontScale="90000"/>
          </a:bodyPr>
          <a:lstStyle/>
          <a:p>
            <a:r>
              <a:rPr lang="en-US" dirty="0" smtClean="0"/>
              <a:t>Balanced forces on a free body diagram</a:t>
            </a:r>
            <a:endParaRPr lang="en-US" dirty="0"/>
          </a:p>
        </p:txBody>
      </p:sp>
      <p:sp>
        <p:nvSpPr>
          <p:cNvPr id="3" name="Content Placeholder 2"/>
          <p:cNvSpPr>
            <a:spLocks noGrp="1"/>
          </p:cNvSpPr>
          <p:nvPr>
            <p:ph idx="1"/>
          </p:nvPr>
        </p:nvSpPr>
        <p:spPr>
          <a:xfrm>
            <a:off x="453571" y="3047999"/>
            <a:ext cx="8229600" cy="2703871"/>
          </a:xfrm>
        </p:spPr>
        <p:txBody>
          <a:bodyPr>
            <a:normAutofit/>
          </a:bodyPr>
          <a:lstStyle/>
          <a:p>
            <a:r>
              <a:rPr lang="en-US" dirty="0" smtClean="0"/>
              <a:t>Practice again drawing your force diagram.</a:t>
            </a:r>
          </a:p>
          <a:p>
            <a:r>
              <a:rPr lang="en-US" sz="4000" dirty="0" smtClean="0"/>
              <a:t>http</a:t>
            </a:r>
            <a:r>
              <a:rPr lang="en-US" sz="4000" dirty="0"/>
              <a:t>://</a:t>
            </a:r>
            <a:r>
              <a:rPr lang="en-US" sz="4000" dirty="0" smtClean="0"/>
              <a:t>www.physicsclassroom.com/class/newtlaws/Lesson-2/Drawing-Free-Body-Diagrams </a:t>
            </a:r>
            <a:endParaRPr lang="en-US" sz="4000" dirty="0"/>
          </a:p>
        </p:txBody>
      </p:sp>
    </p:spTree>
    <p:extLst>
      <p:ext uri="{BB962C8B-B14F-4D97-AF65-F5344CB8AC3E}">
        <p14:creationId xmlns:p14="http://schemas.microsoft.com/office/powerpoint/2010/main" val="2669196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physicsclassroom.com/class/vectors/u3l3d1.gif"/>
          <p:cNvPicPr>
            <a:picLocks noChangeAspect="1" noChangeArrowheads="1"/>
          </p:cNvPicPr>
          <p:nvPr/>
        </p:nvPicPr>
        <p:blipFill rotWithShape="1">
          <a:blip r:embed="rId2">
            <a:extLst>
              <a:ext uri="{28A0092B-C50C-407E-A947-70E740481C1C}">
                <a14:useLocalDpi xmlns:a14="http://schemas.microsoft.com/office/drawing/2010/main" val="0"/>
              </a:ext>
            </a:extLst>
          </a:blip>
          <a:srcRect b="26737"/>
          <a:stretch/>
        </p:blipFill>
        <p:spPr bwMode="auto">
          <a:xfrm>
            <a:off x="10886" y="-18143"/>
            <a:ext cx="8806126" cy="413294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50235" y="228600"/>
            <a:ext cx="4614565" cy="396478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p:cNvSpPr txBox="1"/>
          <p:nvPr/>
        </p:nvSpPr>
        <p:spPr>
          <a:xfrm>
            <a:off x="152400" y="90089"/>
            <a:ext cx="9906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More </a:t>
            </a:r>
          </a:p>
          <a:p>
            <a:r>
              <a:rPr lang="en-US" dirty="0" smtClean="0"/>
              <a:t>difficult</a:t>
            </a:r>
            <a:endParaRPr lang="en-US" dirty="0"/>
          </a:p>
        </p:txBody>
      </p:sp>
      <p:sp>
        <p:nvSpPr>
          <p:cNvPr id="7" name="TextBox 6"/>
          <p:cNvSpPr txBox="1"/>
          <p:nvPr/>
        </p:nvSpPr>
        <p:spPr>
          <a:xfrm>
            <a:off x="149817" y="4603660"/>
            <a:ext cx="8893212" cy="1200329"/>
          </a:xfrm>
          <a:prstGeom prst="rect">
            <a:avLst/>
          </a:prstGeom>
          <a:noFill/>
        </p:spPr>
        <p:txBody>
          <a:bodyPr wrap="square" rtlCol="0">
            <a:spAutoFit/>
          </a:bodyPr>
          <a:lstStyle/>
          <a:p>
            <a:pPr algn="ctr"/>
            <a:r>
              <a:rPr lang="en-US" sz="2400" dirty="0" smtClean="0"/>
              <a:t>What if there is a force that isn’t just going up or down or left or right? </a:t>
            </a:r>
          </a:p>
          <a:p>
            <a:pPr algn="ctr"/>
            <a:r>
              <a:rPr lang="en-US" sz="2400" dirty="0" smtClean="0"/>
              <a:t>What if we have a force pointing diagonally?</a:t>
            </a:r>
            <a:endParaRPr lang="en-US" sz="2400" dirty="0"/>
          </a:p>
        </p:txBody>
      </p:sp>
    </p:spTree>
    <p:extLst>
      <p:ext uri="{BB962C8B-B14F-4D97-AF65-F5344CB8AC3E}">
        <p14:creationId xmlns:p14="http://schemas.microsoft.com/office/powerpoint/2010/main" val="414000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physicsclassroom.com/class/vectors/u3l3d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6" y="-18143"/>
            <a:ext cx="8806126" cy="564118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50235" y="228600"/>
            <a:ext cx="4614565" cy="396478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extBox 5"/>
          <p:cNvSpPr txBox="1"/>
          <p:nvPr/>
        </p:nvSpPr>
        <p:spPr>
          <a:xfrm>
            <a:off x="152400" y="90089"/>
            <a:ext cx="9906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More </a:t>
            </a:r>
          </a:p>
          <a:p>
            <a:r>
              <a:rPr lang="en-US" dirty="0" smtClean="0"/>
              <a:t>difficult</a:t>
            </a:r>
            <a:endParaRPr lang="en-US" dirty="0"/>
          </a:p>
        </p:txBody>
      </p:sp>
      <p:cxnSp>
        <p:nvCxnSpPr>
          <p:cNvPr id="3" name="Straight Connector 2"/>
          <p:cNvCxnSpPr/>
          <p:nvPr/>
        </p:nvCxnSpPr>
        <p:spPr>
          <a:xfrm>
            <a:off x="3200400" y="5623039"/>
            <a:ext cx="21336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8552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0" nodeType="clickEffect">
                                  <p:stCondLst>
                                    <p:cond delay="0"/>
                                  </p:stCondLst>
                                  <p:childTnLst>
                                    <p:anim calcmode="lin" valueType="num">
                                      <p:cBhvr additive="base">
                                        <p:cTn id="10" dur="500"/>
                                        <p:tgtEl>
                                          <p:spTgt spid="5"/>
                                        </p:tgtEl>
                                        <p:attrNameLst>
                                          <p:attrName>ppt_x</p:attrName>
                                        </p:attrNameLst>
                                      </p:cBhvr>
                                      <p:tavLst>
                                        <p:tav tm="0">
                                          <p:val>
                                            <p:strVal val="ppt_x"/>
                                          </p:val>
                                        </p:tav>
                                        <p:tav tm="100000">
                                          <p:val>
                                            <p:strVal val="ppt_x"/>
                                          </p:val>
                                        </p:tav>
                                      </p:tavLst>
                                    </p:anim>
                                    <p:anim calcmode="lin" valueType="num">
                                      <p:cBhvr additive="base">
                                        <p:cTn id="11" dur="500"/>
                                        <p:tgtEl>
                                          <p:spTgt spid="5"/>
                                        </p:tgtEl>
                                        <p:attrNameLst>
                                          <p:attrName>ppt_y</p:attrName>
                                        </p:attrNameLst>
                                      </p:cBhvr>
                                      <p:tavLst>
                                        <p:tav tm="0">
                                          <p:val>
                                            <p:strVal val="ppt_y"/>
                                          </p:val>
                                        </p:tav>
                                        <p:tav tm="100000">
                                          <p:val>
                                            <p:strVal val="1+ppt_h/2"/>
                                          </p:val>
                                        </p:tav>
                                      </p:tavLst>
                                    </p:anim>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vector?</a:t>
            </a:r>
            <a:endParaRPr lang="en-US" dirty="0"/>
          </a:p>
        </p:txBody>
      </p:sp>
      <p:sp>
        <p:nvSpPr>
          <p:cNvPr id="3" name="Content Placeholder 2"/>
          <p:cNvSpPr>
            <a:spLocks noGrp="1"/>
          </p:cNvSpPr>
          <p:nvPr>
            <p:ph idx="1"/>
          </p:nvPr>
        </p:nvSpPr>
        <p:spPr>
          <a:xfrm>
            <a:off x="457200" y="1935480"/>
            <a:ext cx="6400800" cy="4389120"/>
          </a:xfrm>
        </p:spPr>
        <p:txBody>
          <a:bodyPr/>
          <a:lstStyle/>
          <a:p>
            <a:pPr marL="0" indent="0">
              <a:buNone/>
            </a:pPr>
            <a:r>
              <a:rPr lang="en-US" dirty="0"/>
              <a:t>A </a:t>
            </a:r>
            <a:r>
              <a:rPr lang="en-US" dirty="0">
                <a:solidFill>
                  <a:srgbClr val="0070C0"/>
                </a:solidFill>
                <a:hlinkClick r:id="rId2"/>
              </a:rPr>
              <a:t>vector</a:t>
            </a:r>
            <a:r>
              <a:rPr lang="en-US" dirty="0"/>
              <a:t> is a quantity that has both magnitude and direction.</a:t>
            </a:r>
          </a:p>
        </p:txBody>
      </p:sp>
      <p:pic>
        <p:nvPicPr>
          <p:cNvPr id="1026" name="Picture 2" descr="Image result for what is a ve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124200"/>
            <a:ext cx="4724400" cy="36073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what is a resultant vect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9329" y="3657600"/>
            <a:ext cx="3009900" cy="2162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102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6488"/>
          </a:xfrm>
        </p:spPr>
        <p:txBody>
          <a:bodyPr/>
          <a:lstStyle/>
          <a:p>
            <a:r>
              <a:rPr lang="en-US" dirty="0" smtClean="0"/>
              <a:t>What is a vector component?</a:t>
            </a:r>
            <a:endParaRPr lang="en-US" dirty="0"/>
          </a:p>
        </p:txBody>
      </p:sp>
      <p:sp>
        <p:nvSpPr>
          <p:cNvPr id="3" name="Content Placeholder 2"/>
          <p:cNvSpPr>
            <a:spLocks noGrp="1"/>
          </p:cNvSpPr>
          <p:nvPr>
            <p:ph idx="1"/>
          </p:nvPr>
        </p:nvSpPr>
        <p:spPr>
          <a:xfrm>
            <a:off x="457200" y="1542288"/>
            <a:ext cx="8229600" cy="2712720"/>
          </a:xfrm>
        </p:spPr>
        <p:txBody>
          <a:bodyPr/>
          <a:lstStyle/>
          <a:p>
            <a:r>
              <a:rPr lang="en-US" dirty="0"/>
              <a:t>In situations in which vectors are directed at </a:t>
            </a:r>
            <a:r>
              <a:rPr lang="en-US" dirty="0" smtClean="0"/>
              <a:t>angles, a </a:t>
            </a:r>
            <a:r>
              <a:rPr lang="en-US" dirty="0"/>
              <a:t>useful mathematical trick </a:t>
            </a:r>
            <a:r>
              <a:rPr lang="en-US" dirty="0" smtClean="0"/>
              <a:t>is to</a:t>
            </a:r>
            <a:r>
              <a:rPr lang="en-US" dirty="0"/>
              <a:t> </a:t>
            </a:r>
            <a:r>
              <a:rPr lang="en-US" i="1" dirty="0"/>
              <a:t>transform</a:t>
            </a:r>
            <a:r>
              <a:rPr lang="en-US" dirty="0"/>
              <a:t> the vector into two </a:t>
            </a:r>
            <a:r>
              <a:rPr lang="en-US" dirty="0" smtClean="0"/>
              <a:t>parts. </a:t>
            </a:r>
          </a:p>
          <a:p>
            <a:r>
              <a:rPr lang="en-US" dirty="0" smtClean="0"/>
              <a:t>For </a:t>
            </a:r>
            <a:r>
              <a:rPr lang="en-US" dirty="0"/>
              <a:t>example, a vector that is directed northwest can be thought of as having two parts - a </a:t>
            </a:r>
            <a:r>
              <a:rPr lang="en-US" dirty="0" smtClean="0"/>
              <a:t>north </a:t>
            </a:r>
            <a:r>
              <a:rPr lang="en-US" dirty="0"/>
              <a:t>part and a </a:t>
            </a:r>
            <a:r>
              <a:rPr lang="en-US" dirty="0" smtClean="0"/>
              <a:t>west </a:t>
            </a:r>
            <a:r>
              <a:rPr lang="en-US" dirty="0"/>
              <a:t>part. </a:t>
            </a:r>
          </a:p>
        </p:txBody>
      </p:sp>
      <p:pic>
        <p:nvPicPr>
          <p:cNvPr id="4" name="Picture 3"/>
          <p:cNvPicPr>
            <a:picLocks noChangeAspect="1"/>
          </p:cNvPicPr>
          <p:nvPr/>
        </p:nvPicPr>
        <p:blipFill rotWithShape="1">
          <a:blip r:embed="rId2"/>
          <a:srcRect l="4204"/>
          <a:stretch/>
        </p:blipFill>
        <p:spPr>
          <a:xfrm>
            <a:off x="2286000" y="3810000"/>
            <a:ext cx="5210175" cy="2857500"/>
          </a:xfrm>
          <a:prstGeom prst="rect">
            <a:avLst/>
          </a:prstGeom>
        </p:spPr>
      </p:pic>
    </p:spTree>
    <p:extLst>
      <p:ext uri="{BB962C8B-B14F-4D97-AF65-F5344CB8AC3E}">
        <p14:creationId xmlns:p14="http://schemas.microsoft.com/office/powerpoint/2010/main" val="3514197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6488"/>
          </a:xfrm>
        </p:spPr>
        <p:txBody>
          <a:bodyPr/>
          <a:lstStyle/>
          <a:p>
            <a:r>
              <a:rPr lang="en-US" dirty="0" smtClean="0"/>
              <a:t>What is a vector component?</a:t>
            </a:r>
            <a:endParaRPr lang="en-US" dirty="0"/>
          </a:p>
        </p:txBody>
      </p:sp>
      <p:sp>
        <p:nvSpPr>
          <p:cNvPr id="6" name="Rectangle 5"/>
          <p:cNvSpPr/>
          <p:nvPr/>
        </p:nvSpPr>
        <p:spPr>
          <a:xfrm>
            <a:off x="457200" y="1676400"/>
            <a:ext cx="8229600" cy="1569660"/>
          </a:xfrm>
          <a:prstGeom prst="rect">
            <a:avLst/>
          </a:prstGeom>
        </p:spPr>
        <p:txBody>
          <a:bodyPr wrap="square">
            <a:spAutoFit/>
          </a:bodyPr>
          <a:lstStyle/>
          <a:p>
            <a:r>
              <a:rPr lang="en-US" sz="2400" dirty="0">
                <a:solidFill>
                  <a:srgbClr val="444444"/>
                </a:solidFill>
                <a:latin typeface="latoregular"/>
              </a:rPr>
              <a:t>Any vector directed in two dimensions can be thought of as having </a:t>
            </a:r>
            <a:r>
              <a:rPr lang="en-US" sz="2400" dirty="0" smtClean="0">
                <a:solidFill>
                  <a:srgbClr val="444444"/>
                </a:solidFill>
                <a:latin typeface="latoregular"/>
              </a:rPr>
              <a:t>two </a:t>
            </a:r>
            <a:r>
              <a:rPr lang="en-US" sz="2400" dirty="0">
                <a:solidFill>
                  <a:srgbClr val="444444"/>
                </a:solidFill>
                <a:latin typeface="latoregular"/>
              </a:rPr>
              <a:t>parts. </a:t>
            </a:r>
            <a:endParaRPr lang="en-US" sz="2400" dirty="0" smtClean="0">
              <a:solidFill>
                <a:srgbClr val="444444"/>
              </a:solidFill>
              <a:latin typeface="latoregular"/>
            </a:endParaRPr>
          </a:p>
          <a:p>
            <a:r>
              <a:rPr lang="en-US" sz="2400" dirty="0" smtClean="0">
                <a:solidFill>
                  <a:srgbClr val="444444"/>
                </a:solidFill>
                <a:latin typeface="latoregular"/>
              </a:rPr>
              <a:t>Each </a:t>
            </a:r>
            <a:r>
              <a:rPr lang="en-US" sz="2400" dirty="0">
                <a:solidFill>
                  <a:srgbClr val="444444"/>
                </a:solidFill>
                <a:latin typeface="latoregular"/>
              </a:rPr>
              <a:t>part of a two-dimensional vector is known as a </a:t>
            </a:r>
            <a:r>
              <a:rPr lang="en-US" sz="2400" b="1" dirty="0">
                <a:latin typeface="latoregular"/>
              </a:rPr>
              <a:t>component</a:t>
            </a:r>
            <a:r>
              <a:rPr lang="en-US" sz="2400" dirty="0">
                <a:solidFill>
                  <a:srgbClr val="444444"/>
                </a:solidFill>
                <a:latin typeface="latoregular"/>
              </a:rPr>
              <a:t>. </a:t>
            </a:r>
            <a:endParaRPr lang="en-US" sz="2400" dirty="0"/>
          </a:p>
        </p:txBody>
      </p:sp>
      <p:pic>
        <p:nvPicPr>
          <p:cNvPr id="7" name="Picture 6"/>
          <p:cNvPicPr>
            <a:picLocks noChangeAspect="1"/>
          </p:cNvPicPr>
          <p:nvPr/>
        </p:nvPicPr>
        <p:blipFill>
          <a:blip r:embed="rId2"/>
          <a:stretch>
            <a:fillRect/>
          </a:stretch>
        </p:blipFill>
        <p:spPr>
          <a:xfrm>
            <a:off x="3048000" y="3048000"/>
            <a:ext cx="4419600" cy="3450483"/>
          </a:xfrm>
          <a:prstGeom prst="rect">
            <a:avLst/>
          </a:prstGeom>
        </p:spPr>
      </p:pic>
    </p:spTree>
    <p:extLst>
      <p:ext uri="{BB962C8B-B14F-4D97-AF65-F5344CB8AC3E}">
        <p14:creationId xmlns:p14="http://schemas.microsoft.com/office/powerpoint/2010/main" val="3889323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6488"/>
          </a:xfrm>
        </p:spPr>
        <p:txBody>
          <a:bodyPr/>
          <a:lstStyle/>
          <a:p>
            <a:r>
              <a:rPr lang="en-US" dirty="0" smtClean="0"/>
              <a:t>What is a vector component?</a:t>
            </a:r>
            <a:endParaRPr lang="en-US" dirty="0"/>
          </a:p>
        </p:txBody>
      </p:sp>
      <p:sp>
        <p:nvSpPr>
          <p:cNvPr id="6" name="Rectangle 5"/>
          <p:cNvSpPr/>
          <p:nvPr/>
        </p:nvSpPr>
        <p:spPr>
          <a:xfrm>
            <a:off x="457200" y="1676400"/>
            <a:ext cx="8382000" cy="1200329"/>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Consider a picture that is hung to a wall by </a:t>
            </a:r>
            <a:r>
              <a:rPr lang="en-US" sz="2400" dirty="0" smtClean="0">
                <a:latin typeface="Arial" panose="020B0604020202020204" pitchFamily="34" charset="0"/>
                <a:cs typeface="Arial" panose="020B0604020202020204" pitchFamily="34" charset="0"/>
              </a:rPr>
              <a:t>two wires. </a:t>
            </a:r>
          </a:p>
          <a:p>
            <a:r>
              <a:rPr lang="en-US" sz="2400" dirty="0" smtClean="0">
                <a:latin typeface="Arial" panose="020B0604020202020204" pitchFamily="34" charset="0"/>
                <a:cs typeface="Arial" panose="020B0604020202020204" pitchFamily="34" charset="0"/>
              </a:rPr>
              <a:t>Each </a:t>
            </a:r>
            <a:r>
              <a:rPr lang="en-US" sz="2400" dirty="0">
                <a:latin typeface="Arial" panose="020B0604020202020204" pitchFamily="34" charset="0"/>
                <a:cs typeface="Arial" panose="020B0604020202020204" pitchFamily="34" charset="0"/>
              </a:rPr>
              <a:t>wire exerts a tension force upon the picture to support its weight. </a:t>
            </a:r>
            <a:endParaRPr lang="en-US" sz="2400" dirty="0" smtClean="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2971800" y="2909386"/>
            <a:ext cx="3159366" cy="3260872"/>
          </a:xfrm>
          <a:prstGeom prst="rect">
            <a:avLst/>
          </a:prstGeom>
        </p:spPr>
      </p:pic>
    </p:spTree>
    <p:extLst>
      <p:ext uri="{BB962C8B-B14F-4D97-AF65-F5344CB8AC3E}">
        <p14:creationId xmlns:p14="http://schemas.microsoft.com/office/powerpoint/2010/main" val="438062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56488"/>
          </a:xfrm>
        </p:spPr>
        <p:txBody>
          <a:bodyPr>
            <a:normAutofit fontScale="90000"/>
          </a:bodyPr>
          <a:lstStyle/>
          <a:p>
            <a:r>
              <a:rPr lang="en-US" dirty="0"/>
              <a:t>How do you split up your vector into components?</a:t>
            </a:r>
          </a:p>
        </p:txBody>
      </p:sp>
      <p:sp>
        <p:nvSpPr>
          <p:cNvPr id="6" name="Rectangle 5"/>
          <p:cNvSpPr/>
          <p:nvPr/>
        </p:nvSpPr>
        <p:spPr>
          <a:xfrm>
            <a:off x="457200" y="1676400"/>
            <a:ext cx="8382000" cy="1323439"/>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Since each wire is stretched in two directions, both vertically and horizontally, the tension force of each wire has two components, a vertical and a horizontal component.</a:t>
            </a:r>
            <a:r>
              <a:rPr lang="en-US" sz="3200" dirty="0">
                <a:solidFill>
                  <a:srgbClr val="444444"/>
                </a:solidFill>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743200" y="2905125"/>
            <a:ext cx="4171950" cy="3952875"/>
          </a:xfrm>
          <a:prstGeom prst="rect">
            <a:avLst/>
          </a:prstGeom>
        </p:spPr>
      </p:pic>
    </p:spTree>
    <p:extLst>
      <p:ext uri="{BB962C8B-B14F-4D97-AF65-F5344CB8AC3E}">
        <p14:creationId xmlns:p14="http://schemas.microsoft.com/office/powerpoint/2010/main" val="3499132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829" y="541280"/>
            <a:ext cx="8229600" cy="1505712"/>
          </a:xfrm>
        </p:spPr>
        <p:txBody>
          <a:bodyPr>
            <a:normAutofit fontScale="90000"/>
          </a:bodyPr>
          <a:lstStyle/>
          <a:p>
            <a:r>
              <a:rPr lang="en-US" dirty="0" smtClean="0"/>
              <a:t>How do you split up your vector into components?</a:t>
            </a:r>
            <a:endParaRPr lang="en-US" dirty="0"/>
          </a:p>
        </p:txBody>
      </p:sp>
      <p:pic>
        <p:nvPicPr>
          <p:cNvPr id="4" name="Picture 4" descr="http://www.physicsclassroom.com/class/vectors/u3l3d1.gif"/>
          <p:cNvPicPr>
            <a:picLocks noChangeAspect="1" noChangeArrowheads="1"/>
          </p:cNvPicPr>
          <p:nvPr/>
        </p:nvPicPr>
        <p:blipFill rotWithShape="1">
          <a:blip r:embed="rId2">
            <a:extLst>
              <a:ext uri="{28A0092B-C50C-407E-A947-70E740481C1C}">
                <a14:useLocalDpi xmlns:a14="http://schemas.microsoft.com/office/drawing/2010/main" val="0"/>
              </a:ext>
            </a:extLst>
          </a:blip>
          <a:srcRect b="26388"/>
          <a:stretch/>
        </p:blipFill>
        <p:spPr bwMode="auto">
          <a:xfrm>
            <a:off x="744066" y="2438400"/>
            <a:ext cx="7663126" cy="361357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648200" y="2046992"/>
            <a:ext cx="4042229" cy="42776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89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829" y="541280"/>
            <a:ext cx="8229600" cy="1505712"/>
          </a:xfrm>
        </p:spPr>
        <p:txBody>
          <a:bodyPr>
            <a:normAutofit fontScale="90000"/>
          </a:bodyPr>
          <a:lstStyle/>
          <a:p>
            <a:r>
              <a:rPr lang="en-US" dirty="0" smtClean="0"/>
              <a:t>How do you split up your vector into components?</a:t>
            </a:r>
            <a:endParaRPr lang="en-US" dirty="0"/>
          </a:p>
        </p:txBody>
      </p:sp>
      <p:pic>
        <p:nvPicPr>
          <p:cNvPr id="4" name="Picture 4" descr="http://www.physicsclassroom.com/class/vectors/u3l3d1.gif"/>
          <p:cNvPicPr>
            <a:picLocks noChangeAspect="1" noChangeArrowheads="1"/>
          </p:cNvPicPr>
          <p:nvPr/>
        </p:nvPicPr>
        <p:blipFill rotWithShape="1">
          <a:blip r:embed="rId2">
            <a:extLst>
              <a:ext uri="{28A0092B-C50C-407E-A947-70E740481C1C}">
                <a14:useLocalDpi xmlns:a14="http://schemas.microsoft.com/office/drawing/2010/main" val="0"/>
              </a:ext>
            </a:extLst>
          </a:blip>
          <a:srcRect b="26388"/>
          <a:stretch/>
        </p:blipFill>
        <p:spPr bwMode="auto">
          <a:xfrm>
            <a:off x="744066" y="2438400"/>
            <a:ext cx="7663126" cy="3613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241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72" y="0"/>
            <a:ext cx="8229600" cy="1143000"/>
          </a:xfrm>
        </p:spPr>
        <p:txBody>
          <a:bodyPr/>
          <a:lstStyle/>
          <a:p>
            <a:r>
              <a:rPr lang="en-US" dirty="0" smtClean="0"/>
              <a:t>Net Force</a:t>
            </a:r>
            <a:endParaRPr lang="en-US" dirty="0"/>
          </a:p>
        </p:txBody>
      </p:sp>
      <p:sp>
        <p:nvSpPr>
          <p:cNvPr id="3" name="Content Placeholder 2"/>
          <p:cNvSpPr>
            <a:spLocks noGrp="1"/>
          </p:cNvSpPr>
          <p:nvPr>
            <p:ph idx="1"/>
          </p:nvPr>
        </p:nvSpPr>
        <p:spPr>
          <a:xfrm>
            <a:off x="486513" y="1132428"/>
            <a:ext cx="8229600" cy="609600"/>
          </a:xfrm>
        </p:spPr>
        <p:txBody>
          <a:bodyPr/>
          <a:lstStyle/>
          <a:p>
            <a:pPr marL="0" indent="0">
              <a:buNone/>
            </a:pPr>
            <a:r>
              <a:rPr lang="en-US" dirty="0" smtClean="0"/>
              <a:t>What is a the Net Force on </a:t>
            </a:r>
            <a:r>
              <a:rPr lang="en-US" dirty="0"/>
              <a:t>a</a:t>
            </a:r>
            <a:r>
              <a:rPr lang="en-US" dirty="0" smtClean="0"/>
              <a:t>n object?</a:t>
            </a:r>
            <a:endParaRPr lang="en-US" dirty="0"/>
          </a:p>
        </p:txBody>
      </p:sp>
      <p:sp>
        <p:nvSpPr>
          <p:cNvPr id="4" name="TextBox 3"/>
          <p:cNvSpPr txBox="1"/>
          <p:nvPr/>
        </p:nvSpPr>
        <p:spPr>
          <a:xfrm>
            <a:off x="741218" y="1600200"/>
            <a:ext cx="7476534" cy="584775"/>
          </a:xfrm>
          <a:prstGeom prst="rect">
            <a:avLst/>
          </a:prstGeom>
          <a:noFill/>
        </p:spPr>
        <p:txBody>
          <a:bodyPr wrap="none" rtlCol="0">
            <a:spAutoFit/>
          </a:bodyPr>
          <a:lstStyle/>
          <a:p>
            <a:r>
              <a:rPr lang="en-US" sz="3200" dirty="0" smtClean="0"/>
              <a:t>It is the sum of all the forces on an object!</a:t>
            </a:r>
            <a:endParaRPr lang="en-US" sz="3200" dirty="0"/>
          </a:p>
        </p:txBody>
      </p:sp>
      <p:sp>
        <p:nvSpPr>
          <p:cNvPr id="7" name="Rectangle 6"/>
          <p:cNvSpPr/>
          <p:nvPr/>
        </p:nvSpPr>
        <p:spPr>
          <a:xfrm>
            <a:off x="278164" y="2540451"/>
            <a:ext cx="8610600" cy="44501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TextBox 8"/>
          <p:cNvSpPr txBox="1"/>
          <p:nvPr/>
        </p:nvSpPr>
        <p:spPr>
          <a:xfrm>
            <a:off x="6479295" y="177423"/>
            <a:ext cx="1475509"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dirty="0" smtClean="0"/>
              <a:t>Symbol:</a:t>
            </a:r>
            <a:endParaRPr lang="en-US" sz="2400" dirty="0"/>
          </a:p>
        </p:txBody>
      </p:sp>
      <mc:AlternateContent xmlns:mc="http://schemas.openxmlformats.org/markup-compatibility/2006" xmlns:a14="http://schemas.microsoft.com/office/drawing/2010/main">
        <mc:Choice Requires="a14">
          <p:sp>
            <p:nvSpPr>
              <p:cNvPr id="10" name="TextBox 9"/>
              <p:cNvSpPr txBox="1"/>
              <p:nvPr/>
            </p:nvSpPr>
            <p:spPr>
              <a:xfrm>
                <a:off x="6215204" y="639088"/>
                <a:ext cx="2003690" cy="98668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400" i="1" smtClean="0">
                              <a:latin typeface="Cambria Math" panose="02040503050406030204" pitchFamily="18" charset="0"/>
                            </a:rPr>
                          </m:ctrlPr>
                        </m:naryPr>
                        <m:sub/>
                        <m:sup/>
                        <m:e>
                          <m:r>
                            <a:rPr lang="en-US" sz="2400" b="0" i="1" smtClean="0">
                              <a:latin typeface="Cambria Math"/>
                            </a:rPr>
                            <m:t>𝐹</m:t>
                          </m:r>
                        </m:e>
                      </m:nary>
                      <m:r>
                        <a:rPr lang="en-US" sz="2400" b="0" i="0" smtClean="0">
                          <a:latin typeface="Cambria Math"/>
                        </a:rPr>
                        <m:t> </m:t>
                      </m:r>
                      <m:r>
                        <m:rPr>
                          <m:sty m:val="p"/>
                        </m:rPr>
                        <a:rPr lang="en-US" sz="2400" b="0" i="0" smtClean="0">
                          <a:latin typeface="Cambria Math"/>
                        </a:rPr>
                        <m:t>or</m:t>
                      </m:r>
                      <m:r>
                        <a:rPr lang="en-US" sz="2400" b="0" i="0" smtClean="0">
                          <a:latin typeface="Cambria Math"/>
                        </a:rPr>
                        <m:t>  </m:t>
                      </m:r>
                      <m:sSub>
                        <m:sSubPr>
                          <m:ctrlPr>
                            <a:rPr lang="en-US" sz="2400" b="0" i="1" smtClean="0">
                              <a:latin typeface="Cambria Math" panose="02040503050406030204" pitchFamily="18" charset="0"/>
                            </a:rPr>
                          </m:ctrlPr>
                        </m:sSubPr>
                        <m:e>
                          <m:r>
                            <a:rPr lang="en-US" sz="2400" b="0" i="1" smtClean="0">
                              <a:latin typeface="Cambria Math"/>
                            </a:rPr>
                            <m:t>𝐹</m:t>
                          </m:r>
                        </m:e>
                        <m:sub>
                          <m:r>
                            <a:rPr lang="en-US" sz="2400" b="0" i="1" smtClean="0">
                              <a:latin typeface="Cambria Math"/>
                            </a:rPr>
                            <m:t>𝑛𝑒𝑡</m:t>
                          </m:r>
                        </m:sub>
                      </m:sSub>
                    </m:oMath>
                  </m:oMathPara>
                </a14:m>
                <a:endParaRPr lang="en-US"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6215204" y="639088"/>
                <a:ext cx="2003690" cy="986680"/>
              </a:xfrm>
              <a:prstGeom prst="rect">
                <a:avLst/>
              </a:prstGeom>
              <a:blipFill rotWithShape="1">
                <a:blip r:embed="rId3"/>
                <a:stretch>
                  <a:fillRect/>
                </a:stretch>
              </a:blipFill>
            </p:spPr>
            <p:txBody>
              <a:bodyPr/>
              <a:lstStyle/>
              <a:p>
                <a:r>
                  <a:rPr lang="en-US">
                    <a:noFill/>
                  </a:rPr>
                  <a:t> </a:t>
                </a:r>
              </a:p>
            </p:txBody>
          </p:sp>
        </mc:Fallback>
      </mc:AlternateContent>
      <p:pic>
        <p:nvPicPr>
          <p:cNvPr id="6" name="Picture 2" descr="Image result for net force push or pull"/>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333" t="2575" r="13333" b="1983"/>
          <a:stretch/>
        </p:blipFill>
        <p:spPr bwMode="auto">
          <a:xfrm>
            <a:off x="122252" y="2983399"/>
            <a:ext cx="4147615" cy="303640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net force add up push and pu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1240" y="3537642"/>
            <a:ext cx="4762500" cy="2762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43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fontScale="90000"/>
          </a:bodyPr>
          <a:lstStyle/>
          <a:p>
            <a:r>
              <a:rPr lang="en-US" dirty="0" smtClean="0"/>
              <a:t>How do you draw your components on your force diagram?</a:t>
            </a:r>
            <a:endParaRPr lang="en-US" dirty="0"/>
          </a:p>
        </p:txBody>
      </p:sp>
      <p:pic>
        <p:nvPicPr>
          <p:cNvPr id="4" name="Picture 3"/>
          <p:cNvPicPr>
            <a:picLocks noChangeAspect="1"/>
          </p:cNvPicPr>
          <p:nvPr/>
        </p:nvPicPr>
        <p:blipFill>
          <a:blip r:embed="rId2"/>
          <a:stretch>
            <a:fillRect/>
          </a:stretch>
        </p:blipFill>
        <p:spPr>
          <a:xfrm>
            <a:off x="914400" y="2667000"/>
            <a:ext cx="3159366" cy="3260872"/>
          </a:xfrm>
          <a:prstGeom prst="rect">
            <a:avLst/>
          </a:prstGeom>
        </p:spPr>
      </p:pic>
      <p:sp>
        <p:nvSpPr>
          <p:cNvPr id="5" name="TextBox 4"/>
          <p:cNvSpPr txBox="1"/>
          <p:nvPr/>
        </p:nvSpPr>
        <p:spPr>
          <a:xfrm>
            <a:off x="4876800" y="2667000"/>
            <a:ext cx="2971800" cy="646331"/>
          </a:xfrm>
          <a:prstGeom prst="rect">
            <a:avLst/>
          </a:prstGeom>
          <a:noFill/>
        </p:spPr>
        <p:txBody>
          <a:bodyPr wrap="square" rtlCol="0">
            <a:spAutoFit/>
          </a:bodyPr>
          <a:lstStyle/>
          <a:p>
            <a:r>
              <a:rPr lang="en-US" dirty="0" smtClean="0"/>
              <a:t>X components </a:t>
            </a:r>
          </a:p>
          <a:p>
            <a:r>
              <a:rPr lang="en-US" dirty="0" smtClean="0"/>
              <a:t>Y components</a:t>
            </a:r>
            <a:endParaRPr lang="en-US" dirty="0"/>
          </a:p>
        </p:txBody>
      </p:sp>
    </p:spTree>
    <p:extLst>
      <p:ext uri="{BB962C8B-B14F-4D97-AF65-F5344CB8AC3E}">
        <p14:creationId xmlns:p14="http://schemas.microsoft.com/office/powerpoint/2010/main" val="15468630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53" y="228600"/>
            <a:ext cx="8229600" cy="1143000"/>
          </a:xfrm>
        </p:spPr>
        <p:txBody>
          <a:bodyPr>
            <a:normAutofit/>
          </a:bodyPr>
          <a:lstStyle/>
          <a:p>
            <a:r>
              <a:rPr lang="en-US" sz="6000" dirty="0" smtClean="0"/>
              <a:t>Balanced Force Equations</a:t>
            </a:r>
            <a:endParaRPr lang="en-US" sz="6000" dirty="0"/>
          </a:p>
        </p:txBody>
      </p:sp>
      <p:sp>
        <p:nvSpPr>
          <p:cNvPr id="3" name="Content Placeholder 2"/>
          <p:cNvSpPr>
            <a:spLocks noGrp="1"/>
          </p:cNvSpPr>
          <p:nvPr>
            <p:ph idx="1"/>
          </p:nvPr>
        </p:nvSpPr>
        <p:spPr>
          <a:xfrm>
            <a:off x="513224" y="1392382"/>
            <a:ext cx="8229600" cy="1143000"/>
          </a:xfrm>
        </p:spPr>
        <p:txBody>
          <a:bodyPr/>
          <a:lstStyle/>
          <a:p>
            <a:pPr marL="0" indent="0">
              <a:buNone/>
            </a:pPr>
            <a:r>
              <a:rPr lang="en-US" dirty="0" smtClean="0"/>
              <a:t>When the forces on an object are balanced we will write two equations to describe what is going on.</a:t>
            </a:r>
            <a:endParaRPr lang="en-US" dirty="0"/>
          </a:p>
        </p:txBody>
      </p:sp>
      <p:pic>
        <p:nvPicPr>
          <p:cNvPr id="6146" name="Picture 2" descr="http://www.physicsclassroom.com/class/vectors/u3l3c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19400"/>
            <a:ext cx="4804727" cy="2438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64054" y="2819400"/>
            <a:ext cx="4187749" cy="2246769"/>
          </a:xfrm>
          <a:prstGeom prst="rect">
            <a:avLst/>
          </a:prstGeom>
          <a:noFill/>
        </p:spPr>
        <p:txBody>
          <a:bodyPr wrap="none" rtlCol="0">
            <a:spAutoFit/>
          </a:bodyPr>
          <a:lstStyle/>
          <a:p>
            <a:r>
              <a:rPr lang="en-US" sz="2800" u="sng" dirty="0" smtClean="0"/>
              <a:t>Vertical:</a:t>
            </a:r>
          </a:p>
          <a:p>
            <a:r>
              <a:rPr lang="en-US" sz="2800" dirty="0"/>
              <a:t> </a:t>
            </a:r>
            <a:r>
              <a:rPr lang="en-US" sz="2800" dirty="0" smtClean="0"/>
              <a:t>UP Forces = Down Forces</a:t>
            </a:r>
          </a:p>
          <a:p>
            <a:endParaRPr lang="en-US" sz="2800" dirty="0" smtClean="0"/>
          </a:p>
          <a:p>
            <a:r>
              <a:rPr lang="en-US" sz="2800" u="sng" dirty="0" smtClean="0"/>
              <a:t>Horizontal:</a:t>
            </a:r>
          </a:p>
          <a:p>
            <a:r>
              <a:rPr lang="en-US" sz="2800" dirty="0" smtClean="0"/>
              <a:t>Left Forces = Right Forces</a:t>
            </a:r>
          </a:p>
        </p:txBody>
      </p:sp>
    </p:spTree>
    <p:extLst>
      <p:ext uri="{BB962C8B-B14F-4D97-AF65-F5344CB8AC3E}">
        <p14:creationId xmlns:p14="http://schemas.microsoft.com/office/powerpoint/2010/main" val="136235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1143000"/>
          </a:xfrm>
        </p:spPr>
        <p:txBody>
          <a:bodyPr>
            <a:normAutofit fontScale="90000"/>
          </a:bodyPr>
          <a:lstStyle/>
          <a:p>
            <a:r>
              <a:rPr lang="en-US" dirty="0" smtClean="0"/>
              <a:t>How to Deal with Balanced Force</a:t>
            </a:r>
            <a:br>
              <a:rPr lang="en-US" dirty="0" smtClean="0"/>
            </a:br>
            <a:r>
              <a:rPr lang="en-US" dirty="0" smtClean="0"/>
              <a:t>Equations?</a:t>
            </a:r>
            <a:endParaRPr lang="en-US" dirty="0"/>
          </a:p>
        </p:txBody>
      </p:sp>
      <p:sp>
        <p:nvSpPr>
          <p:cNvPr id="3" name="Content Placeholder 2"/>
          <p:cNvSpPr>
            <a:spLocks noGrp="1"/>
          </p:cNvSpPr>
          <p:nvPr>
            <p:ph idx="1"/>
          </p:nvPr>
        </p:nvSpPr>
        <p:spPr>
          <a:xfrm>
            <a:off x="685800" y="2362200"/>
            <a:ext cx="8229600" cy="2057400"/>
          </a:xfrm>
        </p:spPr>
        <p:txBody>
          <a:bodyPr>
            <a:normAutofit/>
          </a:bodyPr>
          <a:lstStyle/>
          <a:p>
            <a:pPr marL="514350" indent="-514350">
              <a:buAutoNum type="arabicParenR"/>
            </a:pPr>
            <a:r>
              <a:rPr lang="en-US" dirty="0" smtClean="0"/>
              <a:t>Draw A Force Diagram!!!!!!!!</a:t>
            </a:r>
          </a:p>
          <a:p>
            <a:pPr marL="514350" indent="-514350">
              <a:buAutoNum type="arabicParenR"/>
            </a:pPr>
            <a:r>
              <a:rPr lang="en-US" dirty="0" smtClean="0"/>
              <a:t>Separate everything into X and Y directions</a:t>
            </a:r>
            <a:endParaRPr lang="en-US" dirty="0"/>
          </a:p>
          <a:p>
            <a:pPr marL="514350" indent="-514350">
              <a:buAutoNum type="arabicParenR"/>
            </a:pPr>
            <a:r>
              <a:rPr lang="en-US" dirty="0" smtClean="0"/>
              <a:t>Right Forces = Left Forces</a:t>
            </a:r>
          </a:p>
          <a:p>
            <a:pPr marL="514350" indent="-514350">
              <a:buAutoNum type="arabicParenR"/>
            </a:pPr>
            <a:r>
              <a:rPr lang="en-US" dirty="0" smtClean="0"/>
              <a:t>Up Forces = Down Forces</a:t>
            </a:r>
            <a:endParaRPr lang="en-US" dirty="0"/>
          </a:p>
        </p:txBody>
      </p:sp>
    </p:spTree>
    <p:extLst>
      <p:ext uri="{BB962C8B-B14F-4D97-AF65-F5344CB8AC3E}">
        <p14:creationId xmlns:p14="http://schemas.microsoft.com/office/powerpoint/2010/main" val="25363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53" y="228600"/>
            <a:ext cx="8229600" cy="1143000"/>
          </a:xfrm>
        </p:spPr>
        <p:txBody>
          <a:bodyPr>
            <a:normAutofit/>
          </a:bodyPr>
          <a:lstStyle/>
          <a:p>
            <a:r>
              <a:rPr lang="en-US" sz="6000" dirty="0" smtClean="0"/>
              <a:t>Balanced Force Equations</a:t>
            </a:r>
            <a:endParaRPr lang="en-US" sz="6000" dirty="0"/>
          </a:p>
        </p:txBody>
      </p:sp>
      <p:sp>
        <p:nvSpPr>
          <p:cNvPr id="3" name="Content Placeholder 2"/>
          <p:cNvSpPr>
            <a:spLocks noGrp="1"/>
          </p:cNvSpPr>
          <p:nvPr>
            <p:ph idx="1"/>
          </p:nvPr>
        </p:nvSpPr>
        <p:spPr>
          <a:xfrm>
            <a:off x="513224" y="1392382"/>
            <a:ext cx="8229600" cy="1143000"/>
          </a:xfrm>
        </p:spPr>
        <p:txBody>
          <a:bodyPr/>
          <a:lstStyle/>
          <a:p>
            <a:pPr marL="0" indent="0">
              <a:buNone/>
            </a:pPr>
            <a:r>
              <a:rPr lang="en-US" dirty="0" smtClean="0"/>
              <a:t>Here’s an example of what that would look like.</a:t>
            </a:r>
            <a:endParaRPr lang="en-US" dirty="0"/>
          </a:p>
        </p:txBody>
      </p:sp>
      <p:pic>
        <p:nvPicPr>
          <p:cNvPr id="6146" name="Picture 2" descr="http://www.physicsclassroom.com/class/vectors/u3l3c1.gif"/>
          <p:cNvPicPr>
            <a:picLocks noChangeAspect="1" noChangeArrowheads="1"/>
          </p:cNvPicPr>
          <p:nvPr/>
        </p:nvPicPr>
        <p:blipFill rotWithShape="1">
          <a:blip r:embed="rId2">
            <a:extLst>
              <a:ext uri="{28A0092B-C50C-407E-A947-70E740481C1C}">
                <a14:useLocalDpi xmlns:a14="http://schemas.microsoft.com/office/drawing/2010/main" val="0"/>
              </a:ext>
            </a:extLst>
          </a:blip>
          <a:srcRect r="55594" b="25000"/>
          <a:stretch/>
        </p:blipFill>
        <p:spPr bwMode="auto">
          <a:xfrm>
            <a:off x="152401" y="2819400"/>
            <a:ext cx="2133600" cy="1828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617138" y="2556164"/>
            <a:ext cx="4187749" cy="2677656"/>
          </a:xfrm>
          <a:prstGeom prst="rect">
            <a:avLst/>
          </a:prstGeom>
          <a:noFill/>
        </p:spPr>
        <p:txBody>
          <a:bodyPr wrap="none" rtlCol="0">
            <a:spAutoFit/>
          </a:bodyPr>
          <a:lstStyle/>
          <a:p>
            <a:r>
              <a:rPr lang="en-US" sz="2800" u="sng" dirty="0" smtClean="0"/>
              <a:t>Vertical:</a:t>
            </a:r>
          </a:p>
          <a:p>
            <a:r>
              <a:rPr lang="en-US" sz="2800" dirty="0"/>
              <a:t> </a:t>
            </a:r>
            <a:r>
              <a:rPr lang="en-US" sz="2800" dirty="0" smtClean="0"/>
              <a:t>UP Forces = Down Forces</a:t>
            </a:r>
          </a:p>
          <a:p>
            <a:endParaRPr lang="en-US" sz="2800" dirty="0" smtClean="0"/>
          </a:p>
          <a:p>
            <a:endParaRPr lang="en-US" sz="2800" dirty="0" smtClean="0"/>
          </a:p>
          <a:p>
            <a:r>
              <a:rPr lang="en-US" sz="2800" u="sng" dirty="0" smtClean="0"/>
              <a:t>Horizontal:</a:t>
            </a:r>
          </a:p>
          <a:p>
            <a:r>
              <a:rPr lang="en-US" sz="2800" dirty="0" smtClean="0"/>
              <a:t>Left Forces = Right Forces</a:t>
            </a:r>
          </a:p>
        </p:txBody>
      </p:sp>
      <p:sp>
        <p:nvSpPr>
          <p:cNvPr id="4" name="TextBox 3"/>
          <p:cNvSpPr txBox="1"/>
          <p:nvPr/>
        </p:nvSpPr>
        <p:spPr>
          <a:xfrm>
            <a:off x="1981200" y="3276600"/>
            <a:ext cx="533400" cy="369332"/>
          </a:xfrm>
          <a:prstGeom prst="rect">
            <a:avLst/>
          </a:prstGeom>
          <a:noFill/>
        </p:spPr>
        <p:txBody>
          <a:bodyPr wrap="square" rtlCol="0">
            <a:spAutoFit/>
          </a:bodyPr>
          <a:lstStyle/>
          <a:p>
            <a:r>
              <a:rPr lang="en-US" dirty="0" err="1" smtClean="0"/>
              <a:t>Fp</a:t>
            </a:r>
            <a:endParaRPr lang="en-US" dirty="0"/>
          </a:p>
        </p:txBody>
      </p:sp>
      <p:sp>
        <p:nvSpPr>
          <p:cNvPr id="7" name="TextBox 6"/>
          <p:cNvSpPr txBox="1"/>
          <p:nvPr/>
        </p:nvSpPr>
        <p:spPr>
          <a:xfrm>
            <a:off x="912587" y="2480952"/>
            <a:ext cx="533400" cy="369332"/>
          </a:xfrm>
          <a:prstGeom prst="rect">
            <a:avLst/>
          </a:prstGeom>
          <a:noFill/>
        </p:spPr>
        <p:txBody>
          <a:bodyPr wrap="square" rtlCol="0">
            <a:spAutoFit/>
          </a:bodyPr>
          <a:lstStyle/>
          <a:p>
            <a:r>
              <a:rPr lang="en-US" dirty="0"/>
              <a:t>N</a:t>
            </a:r>
          </a:p>
        </p:txBody>
      </p:sp>
      <p:sp>
        <p:nvSpPr>
          <p:cNvPr id="8" name="TextBox 7"/>
          <p:cNvSpPr txBox="1"/>
          <p:nvPr/>
        </p:nvSpPr>
        <p:spPr>
          <a:xfrm>
            <a:off x="-9071" y="3059668"/>
            <a:ext cx="533400" cy="369332"/>
          </a:xfrm>
          <a:prstGeom prst="rect">
            <a:avLst/>
          </a:prstGeom>
          <a:noFill/>
        </p:spPr>
        <p:txBody>
          <a:bodyPr wrap="square" rtlCol="0">
            <a:spAutoFit/>
          </a:bodyPr>
          <a:lstStyle/>
          <a:p>
            <a:r>
              <a:rPr lang="en-US" dirty="0" err="1" smtClean="0"/>
              <a:t>Ff</a:t>
            </a:r>
            <a:endParaRPr lang="en-US" dirty="0"/>
          </a:p>
        </p:txBody>
      </p:sp>
      <p:sp>
        <p:nvSpPr>
          <p:cNvPr id="9" name="TextBox 8"/>
          <p:cNvSpPr txBox="1"/>
          <p:nvPr/>
        </p:nvSpPr>
        <p:spPr>
          <a:xfrm>
            <a:off x="952501" y="4562886"/>
            <a:ext cx="533400" cy="369332"/>
          </a:xfrm>
          <a:prstGeom prst="rect">
            <a:avLst/>
          </a:prstGeom>
          <a:noFill/>
        </p:spPr>
        <p:txBody>
          <a:bodyPr wrap="square" rtlCol="0">
            <a:spAutoFit/>
          </a:bodyPr>
          <a:lstStyle/>
          <a:p>
            <a:r>
              <a:rPr lang="en-US" dirty="0" err="1" smtClean="0"/>
              <a:t>Fg</a:t>
            </a:r>
            <a:endParaRPr lang="en-US" dirty="0"/>
          </a:p>
        </p:txBody>
      </p:sp>
    </p:spTree>
    <p:extLst>
      <p:ext uri="{BB962C8B-B14F-4D97-AF65-F5344CB8AC3E}">
        <p14:creationId xmlns:p14="http://schemas.microsoft.com/office/powerpoint/2010/main" val="336394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1143000"/>
          </a:xfrm>
        </p:spPr>
        <p:txBody>
          <a:bodyPr>
            <a:normAutofit fontScale="90000"/>
          </a:bodyPr>
          <a:lstStyle/>
          <a:p>
            <a:r>
              <a:rPr lang="en-US" dirty="0" smtClean="0"/>
              <a:t>How to Deal with Balanced Force</a:t>
            </a:r>
            <a:br>
              <a:rPr lang="en-US" dirty="0" smtClean="0"/>
            </a:br>
            <a:r>
              <a:rPr lang="en-US" dirty="0" smtClean="0"/>
              <a:t>Equations?</a:t>
            </a:r>
            <a:endParaRPr lang="en-US" dirty="0"/>
          </a:p>
        </p:txBody>
      </p:sp>
      <p:sp>
        <p:nvSpPr>
          <p:cNvPr id="3" name="Content Placeholder 2"/>
          <p:cNvSpPr>
            <a:spLocks noGrp="1"/>
          </p:cNvSpPr>
          <p:nvPr>
            <p:ph idx="1"/>
          </p:nvPr>
        </p:nvSpPr>
        <p:spPr>
          <a:xfrm>
            <a:off x="609600" y="1676400"/>
            <a:ext cx="8229600" cy="2057400"/>
          </a:xfrm>
        </p:spPr>
        <p:txBody>
          <a:bodyPr>
            <a:normAutofit/>
          </a:bodyPr>
          <a:lstStyle/>
          <a:p>
            <a:pPr marL="514350" indent="-514350">
              <a:buAutoNum type="arabicParenR"/>
            </a:pPr>
            <a:r>
              <a:rPr lang="en-US" dirty="0" smtClean="0"/>
              <a:t>Draw A Force Diagram!!!!!!!!</a:t>
            </a:r>
          </a:p>
          <a:p>
            <a:pPr marL="514350" indent="-514350">
              <a:buAutoNum type="arabicParenR"/>
            </a:pPr>
            <a:r>
              <a:rPr lang="en-US" dirty="0" smtClean="0"/>
              <a:t>Separate everything into X and Y directions</a:t>
            </a:r>
            <a:endParaRPr lang="en-US" dirty="0"/>
          </a:p>
          <a:p>
            <a:pPr marL="514350" indent="-514350">
              <a:buAutoNum type="arabicParenR"/>
            </a:pPr>
            <a:r>
              <a:rPr lang="en-US" dirty="0" smtClean="0"/>
              <a:t>Right Forces = Left Forces</a:t>
            </a:r>
          </a:p>
          <a:p>
            <a:pPr marL="514350" indent="-514350">
              <a:buAutoNum type="arabicParenR"/>
            </a:pPr>
            <a:r>
              <a:rPr lang="en-US" dirty="0" smtClean="0"/>
              <a:t>Up Forces = Down Forces</a:t>
            </a:r>
            <a:endParaRPr lang="en-US" dirty="0"/>
          </a:p>
        </p:txBody>
      </p:sp>
      <p:pic>
        <p:nvPicPr>
          <p:cNvPr id="4" name="Picture 3"/>
          <p:cNvPicPr>
            <a:picLocks noChangeAspect="1"/>
          </p:cNvPicPr>
          <p:nvPr/>
        </p:nvPicPr>
        <p:blipFill>
          <a:blip r:embed="rId2"/>
          <a:stretch>
            <a:fillRect/>
          </a:stretch>
        </p:blipFill>
        <p:spPr>
          <a:xfrm>
            <a:off x="990600" y="3597128"/>
            <a:ext cx="3159366" cy="3260872"/>
          </a:xfrm>
          <a:prstGeom prst="rect">
            <a:avLst/>
          </a:prstGeom>
        </p:spPr>
      </p:pic>
    </p:spTree>
    <p:extLst>
      <p:ext uri="{BB962C8B-B14F-4D97-AF65-F5344CB8AC3E}">
        <p14:creationId xmlns:p14="http://schemas.microsoft.com/office/powerpoint/2010/main" val="223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43100" y="3369017"/>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15 kg</a:t>
            </a:r>
            <a:endParaRPr lang="en-US" dirty="0"/>
          </a:p>
        </p:txBody>
      </p:sp>
      <p:cxnSp>
        <p:nvCxnSpPr>
          <p:cNvPr id="6" name="Straight Connector 5"/>
          <p:cNvCxnSpPr/>
          <p:nvPr/>
        </p:nvCxnSpPr>
        <p:spPr>
          <a:xfrm>
            <a:off x="1257300" y="4359617"/>
            <a:ext cx="5105400" cy="0"/>
          </a:xfrm>
          <a:prstGeom prst="line">
            <a:avLst/>
          </a:prstGeom>
        </p:spPr>
        <p:style>
          <a:lnRef idx="2">
            <a:schemeClr val="dk1"/>
          </a:lnRef>
          <a:fillRef idx="0">
            <a:schemeClr val="dk1"/>
          </a:fillRef>
          <a:effectRef idx="1">
            <a:schemeClr val="dk1"/>
          </a:effectRef>
          <a:fontRef idx="minor">
            <a:schemeClr val="tx1"/>
          </a:fontRef>
        </p:style>
      </p:cxnSp>
      <p:sp>
        <p:nvSpPr>
          <p:cNvPr id="7" name="Right Arrow 6"/>
          <p:cNvSpPr/>
          <p:nvPr/>
        </p:nvSpPr>
        <p:spPr>
          <a:xfrm>
            <a:off x="457200" y="3704990"/>
            <a:ext cx="1485900" cy="3429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TextBox 8"/>
          <p:cNvSpPr txBox="1"/>
          <p:nvPr/>
        </p:nvSpPr>
        <p:spPr>
          <a:xfrm>
            <a:off x="636617" y="3409489"/>
            <a:ext cx="620683" cy="369332"/>
          </a:xfrm>
          <a:prstGeom prst="rect">
            <a:avLst/>
          </a:prstGeom>
          <a:noFill/>
        </p:spPr>
        <p:txBody>
          <a:bodyPr wrap="none" rtlCol="0">
            <a:spAutoFit/>
          </a:bodyPr>
          <a:lstStyle/>
          <a:p>
            <a:r>
              <a:rPr lang="en-US" dirty="0" smtClean="0"/>
              <a:t>25 N</a:t>
            </a:r>
            <a:endParaRPr lang="en-US" dirty="0"/>
          </a:p>
        </p:txBody>
      </p:sp>
      <p:sp>
        <p:nvSpPr>
          <p:cNvPr id="10" name="TextBox 9"/>
          <p:cNvSpPr txBox="1"/>
          <p:nvPr/>
        </p:nvSpPr>
        <p:spPr>
          <a:xfrm>
            <a:off x="3074959" y="4373472"/>
            <a:ext cx="1470082" cy="369332"/>
          </a:xfrm>
          <a:prstGeom prst="rect">
            <a:avLst/>
          </a:prstGeom>
          <a:noFill/>
        </p:spPr>
        <p:txBody>
          <a:bodyPr wrap="none" rtlCol="0">
            <a:spAutoFit/>
          </a:bodyPr>
          <a:lstStyle/>
          <a:p>
            <a:r>
              <a:rPr lang="en-US" dirty="0"/>
              <a:t>r</a:t>
            </a:r>
            <a:r>
              <a:rPr lang="en-US" dirty="0" smtClean="0"/>
              <a:t>ough surface</a:t>
            </a:r>
            <a:endParaRPr lang="en-US" dirty="0"/>
          </a:p>
        </p:txBody>
      </p:sp>
      <p:sp>
        <p:nvSpPr>
          <p:cNvPr id="11" name="TextBox 10"/>
          <p:cNvSpPr txBox="1"/>
          <p:nvPr/>
        </p:nvSpPr>
        <p:spPr>
          <a:xfrm>
            <a:off x="3810000" y="2743200"/>
            <a:ext cx="5181600"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What is the weight of the box?</a:t>
            </a:r>
          </a:p>
          <a:p>
            <a:pPr marL="285750" indent="-285750">
              <a:buFont typeface="Arial" panose="020B0604020202020204" pitchFamily="34" charset="0"/>
              <a:buChar char="•"/>
            </a:pPr>
            <a:r>
              <a:rPr lang="en-US" sz="2000" dirty="0" smtClean="0"/>
              <a:t>How much is the Normal Force?</a:t>
            </a:r>
          </a:p>
          <a:p>
            <a:pPr marL="285750" indent="-285750">
              <a:buFont typeface="Arial" panose="020B0604020202020204" pitchFamily="34" charset="0"/>
              <a:buChar char="•"/>
            </a:pPr>
            <a:r>
              <a:rPr lang="en-US" sz="2000" dirty="0" smtClean="0"/>
              <a:t>How much friction is there acting on the box if it is moving at a constant velocity?</a:t>
            </a:r>
            <a:endParaRPr lang="en-US" sz="2000" dirty="0"/>
          </a:p>
        </p:txBody>
      </p:sp>
    </p:spTree>
    <p:extLst>
      <p:ext uri="{BB962C8B-B14F-4D97-AF65-F5344CB8AC3E}">
        <p14:creationId xmlns:p14="http://schemas.microsoft.com/office/powerpoint/2010/main" val="255106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43100" y="854417"/>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15 kg</a:t>
            </a:r>
            <a:endParaRPr lang="en-US" dirty="0"/>
          </a:p>
        </p:txBody>
      </p:sp>
      <p:cxnSp>
        <p:nvCxnSpPr>
          <p:cNvPr id="5" name="Straight Connector 4"/>
          <p:cNvCxnSpPr/>
          <p:nvPr/>
        </p:nvCxnSpPr>
        <p:spPr>
          <a:xfrm>
            <a:off x="1257300" y="1845017"/>
            <a:ext cx="5105400" cy="0"/>
          </a:xfrm>
          <a:prstGeom prst="line">
            <a:avLst/>
          </a:prstGeom>
        </p:spPr>
        <p:style>
          <a:lnRef idx="2">
            <a:schemeClr val="dk1"/>
          </a:lnRef>
          <a:fillRef idx="0">
            <a:schemeClr val="dk1"/>
          </a:fillRef>
          <a:effectRef idx="1">
            <a:schemeClr val="dk1"/>
          </a:effectRef>
          <a:fontRef idx="minor">
            <a:schemeClr val="tx1"/>
          </a:fontRef>
        </p:style>
      </p:cxnSp>
      <p:sp>
        <p:nvSpPr>
          <p:cNvPr id="6" name="Right Arrow 5"/>
          <p:cNvSpPr/>
          <p:nvPr/>
        </p:nvSpPr>
        <p:spPr>
          <a:xfrm>
            <a:off x="457200" y="1190390"/>
            <a:ext cx="1485900" cy="3429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TextBox 6"/>
          <p:cNvSpPr txBox="1"/>
          <p:nvPr/>
        </p:nvSpPr>
        <p:spPr>
          <a:xfrm>
            <a:off x="636617" y="885128"/>
            <a:ext cx="620683" cy="369332"/>
          </a:xfrm>
          <a:prstGeom prst="rect">
            <a:avLst/>
          </a:prstGeom>
          <a:noFill/>
        </p:spPr>
        <p:txBody>
          <a:bodyPr wrap="none" rtlCol="0">
            <a:spAutoFit/>
          </a:bodyPr>
          <a:lstStyle/>
          <a:p>
            <a:r>
              <a:rPr lang="en-US" dirty="0" smtClean="0"/>
              <a:t>25 N</a:t>
            </a:r>
            <a:endParaRPr lang="en-US" dirty="0"/>
          </a:p>
        </p:txBody>
      </p:sp>
      <p:sp>
        <p:nvSpPr>
          <p:cNvPr id="8" name="TextBox 7"/>
          <p:cNvSpPr txBox="1"/>
          <p:nvPr/>
        </p:nvSpPr>
        <p:spPr>
          <a:xfrm>
            <a:off x="3074959" y="1858872"/>
            <a:ext cx="1470082" cy="369332"/>
          </a:xfrm>
          <a:prstGeom prst="rect">
            <a:avLst/>
          </a:prstGeom>
          <a:noFill/>
        </p:spPr>
        <p:txBody>
          <a:bodyPr wrap="none" rtlCol="0">
            <a:spAutoFit/>
          </a:bodyPr>
          <a:lstStyle/>
          <a:p>
            <a:r>
              <a:rPr lang="en-US" dirty="0"/>
              <a:t>r</a:t>
            </a:r>
            <a:r>
              <a:rPr lang="en-US" dirty="0" smtClean="0"/>
              <a:t>ough surface</a:t>
            </a:r>
            <a:endParaRPr lang="en-US" dirty="0"/>
          </a:p>
        </p:txBody>
      </p:sp>
      <p:sp>
        <p:nvSpPr>
          <p:cNvPr id="9" name="TextBox 8"/>
          <p:cNvSpPr txBox="1"/>
          <p:nvPr/>
        </p:nvSpPr>
        <p:spPr>
          <a:xfrm>
            <a:off x="3968174" y="235205"/>
            <a:ext cx="4648200" cy="1200329"/>
          </a:xfrm>
          <a:prstGeom prst="rect">
            <a:avLst/>
          </a:prstGeom>
          <a:solidFill>
            <a:schemeClr val="bg1"/>
          </a:solidFill>
        </p:spPr>
        <p:txBody>
          <a:bodyPr wrap="square" rtlCol="0">
            <a:spAutoFit/>
          </a:bodyPr>
          <a:lstStyle/>
          <a:p>
            <a:r>
              <a:rPr lang="en-US" dirty="0" smtClean="0"/>
              <a:t>What is the weight of the box?</a:t>
            </a:r>
          </a:p>
          <a:p>
            <a:r>
              <a:rPr lang="en-US" dirty="0" smtClean="0"/>
              <a:t>How much is the Normal Force?</a:t>
            </a:r>
          </a:p>
          <a:p>
            <a:r>
              <a:rPr lang="en-US" dirty="0" smtClean="0"/>
              <a:t>How much friction is there acting on the box if it is moving at a constant velocity?</a:t>
            </a:r>
            <a:endParaRPr lang="en-US" dirty="0"/>
          </a:p>
        </p:txBody>
      </p:sp>
      <p:sp>
        <p:nvSpPr>
          <p:cNvPr id="10" name="TextBox 9"/>
          <p:cNvSpPr txBox="1"/>
          <p:nvPr/>
        </p:nvSpPr>
        <p:spPr>
          <a:xfrm>
            <a:off x="141826" y="3299470"/>
            <a:ext cx="1690014" cy="369332"/>
          </a:xfrm>
          <a:prstGeom prst="rect">
            <a:avLst/>
          </a:prstGeom>
          <a:noFill/>
        </p:spPr>
        <p:txBody>
          <a:bodyPr wrap="none" rtlCol="0">
            <a:spAutoFit/>
          </a:bodyPr>
          <a:lstStyle/>
          <a:p>
            <a:r>
              <a:rPr lang="en-US" dirty="0" smtClean="0"/>
              <a:t>What is weight?</a:t>
            </a:r>
            <a:endParaRPr lang="en-US" dirty="0"/>
          </a:p>
        </p:txBody>
      </p:sp>
      <p:sp>
        <p:nvSpPr>
          <p:cNvPr id="11" name="TextBox 10"/>
          <p:cNvSpPr txBox="1"/>
          <p:nvPr/>
        </p:nvSpPr>
        <p:spPr>
          <a:xfrm>
            <a:off x="1891333" y="3299470"/>
            <a:ext cx="2367251" cy="369332"/>
          </a:xfrm>
          <a:prstGeom prst="rect">
            <a:avLst/>
          </a:prstGeom>
          <a:noFill/>
        </p:spPr>
        <p:txBody>
          <a:bodyPr wrap="none" rtlCol="0">
            <a:spAutoFit/>
          </a:bodyPr>
          <a:lstStyle/>
          <a:p>
            <a:r>
              <a:rPr lang="en-US" dirty="0" smtClean="0"/>
              <a:t>The Force of Gravity!!!!</a:t>
            </a:r>
            <a:endParaRPr lang="en-US" dirty="0"/>
          </a:p>
        </p:txBody>
      </p:sp>
      <mc:AlternateContent xmlns:mc="http://schemas.openxmlformats.org/markup-compatibility/2006" xmlns:a14="http://schemas.microsoft.com/office/drawing/2010/main">
        <mc:Choice Requires="a14">
          <p:sp>
            <p:nvSpPr>
              <p:cNvPr id="13" name="TextBox 12"/>
              <p:cNvSpPr txBox="1"/>
              <p:nvPr/>
            </p:nvSpPr>
            <p:spPr>
              <a:xfrm>
                <a:off x="938650" y="3668802"/>
                <a:ext cx="2088649" cy="4917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a:rPr>
                            <m:t>𝐹</m:t>
                          </m:r>
                        </m:e>
                        <m:sub>
                          <m:r>
                            <a:rPr lang="en-US" sz="2400" b="0" i="1" smtClean="0">
                              <a:latin typeface="Cambria Math"/>
                            </a:rPr>
                            <m:t>𝑔</m:t>
                          </m:r>
                        </m:sub>
                      </m:sSub>
                      <m:r>
                        <a:rPr lang="en-US" sz="2400" b="0" i="1" smtClean="0">
                          <a:latin typeface="Cambria Math"/>
                        </a:rPr>
                        <m:t>=</m:t>
                      </m:r>
                      <m:r>
                        <a:rPr lang="en-US" sz="2400" b="0" i="1" smtClean="0">
                          <a:latin typeface="Cambria Math"/>
                        </a:rPr>
                        <m:t>𝑊</m:t>
                      </m:r>
                      <m:r>
                        <a:rPr lang="en-US" sz="2400" b="0" i="1" smtClean="0">
                          <a:latin typeface="Cambria Math"/>
                        </a:rPr>
                        <m:t>=</m:t>
                      </m:r>
                      <m:r>
                        <a:rPr lang="en-US" sz="2400" b="0" i="1" smtClean="0">
                          <a:latin typeface="Cambria Math"/>
                        </a:rPr>
                        <m:t>𝑚𝑔</m:t>
                      </m:r>
                    </m:oMath>
                  </m:oMathPara>
                </a14:m>
                <a:endParaRPr lang="en-US"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938650" y="3668802"/>
                <a:ext cx="2088649" cy="491738"/>
              </a:xfrm>
              <a:prstGeom prst="rect">
                <a:avLst/>
              </a:prstGeom>
              <a:blipFill rotWithShape="1">
                <a:blip r:embed="rId2"/>
                <a:stretch>
                  <a:fillRect b="-7407"/>
                </a:stretch>
              </a:blipFill>
            </p:spPr>
            <p:txBody>
              <a:bodyPr/>
              <a:lstStyle/>
              <a:p>
                <a:r>
                  <a:rPr lang="en-US">
                    <a:noFill/>
                  </a:rPr>
                  <a:t> </a:t>
                </a:r>
              </a:p>
            </p:txBody>
          </p:sp>
        </mc:Fallback>
      </mc:AlternateContent>
      <p:sp>
        <p:nvSpPr>
          <p:cNvPr id="14" name="TextBox 13"/>
          <p:cNvSpPr txBox="1"/>
          <p:nvPr/>
        </p:nvSpPr>
        <p:spPr>
          <a:xfrm>
            <a:off x="3199761" y="3698875"/>
            <a:ext cx="3092513"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latin typeface="Arial" panose="020B0604020202020204" pitchFamily="34" charset="0"/>
                <a:cs typeface="Arial" panose="020B0604020202020204" pitchFamily="34" charset="0"/>
              </a:rPr>
              <a:t>W = (15)(10) = 150 N</a:t>
            </a:r>
            <a:endParaRPr lang="en-US" sz="2400" dirty="0">
              <a:latin typeface="Arial" panose="020B0604020202020204" pitchFamily="34" charset="0"/>
              <a:cs typeface="Arial" panose="020B0604020202020204" pitchFamily="34" charset="0"/>
            </a:endParaRPr>
          </a:p>
        </p:txBody>
      </p:sp>
      <p:sp>
        <p:nvSpPr>
          <p:cNvPr id="15" name="Oval 14"/>
          <p:cNvSpPr/>
          <p:nvPr/>
        </p:nvSpPr>
        <p:spPr>
          <a:xfrm>
            <a:off x="7086600" y="2590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5" idx="4"/>
          </p:cNvCxnSpPr>
          <p:nvPr/>
        </p:nvCxnSpPr>
        <p:spPr>
          <a:xfrm>
            <a:off x="7200900" y="2819400"/>
            <a:ext cx="0" cy="4247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5" idx="0"/>
          </p:cNvCxnSpPr>
          <p:nvPr/>
        </p:nvCxnSpPr>
        <p:spPr>
          <a:xfrm flipV="1">
            <a:off x="7200900" y="2171700"/>
            <a:ext cx="0" cy="419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5" idx="6"/>
          </p:cNvCxnSpPr>
          <p:nvPr/>
        </p:nvCxnSpPr>
        <p:spPr>
          <a:xfrm>
            <a:off x="7315200" y="2705100"/>
            <a:ext cx="1371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5" idx="2"/>
          </p:cNvCxnSpPr>
          <p:nvPr/>
        </p:nvCxnSpPr>
        <p:spPr>
          <a:xfrm flipH="1">
            <a:off x="5715000" y="2705100"/>
            <a:ext cx="1371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005975" y="3264601"/>
            <a:ext cx="389850" cy="369332"/>
          </a:xfrm>
          <a:prstGeom prst="rect">
            <a:avLst/>
          </a:prstGeom>
          <a:noFill/>
        </p:spPr>
        <p:txBody>
          <a:bodyPr wrap="none" rtlCol="0">
            <a:spAutoFit/>
          </a:bodyPr>
          <a:lstStyle/>
          <a:p>
            <a:r>
              <a:rPr lang="en-US" dirty="0" smtClean="0"/>
              <a:t>W</a:t>
            </a:r>
            <a:endParaRPr lang="en-US" dirty="0"/>
          </a:p>
        </p:txBody>
      </p:sp>
      <p:sp>
        <p:nvSpPr>
          <p:cNvPr id="28" name="TextBox 27"/>
          <p:cNvSpPr txBox="1"/>
          <p:nvPr/>
        </p:nvSpPr>
        <p:spPr>
          <a:xfrm>
            <a:off x="7034027" y="1861235"/>
            <a:ext cx="333746" cy="369332"/>
          </a:xfrm>
          <a:prstGeom prst="rect">
            <a:avLst/>
          </a:prstGeom>
          <a:noFill/>
        </p:spPr>
        <p:txBody>
          <a:bodyPr wrap="none" rtlCol="0">
            <a:spAutoFit/>
          </a:bodyPr>
          <a:lstStyle/>
          <a:p>
            <a:r>
              <a:rPr lang="en-US" dirty="0" smtClean="0"/>
              <a:t>N</a:t>
            </a:r>
            <a:endParaRPr lang="en-US" dirty="0"/>
          </a:p>
        </p:txBody>
      </p:sp>
      <p:sp>
        <p:nvSpPr>
          <p:cNvPr id="29" name="TextBox 28"/>
          <p:cNvSpPr txBox="1"/>
          <p:nvPr/>
        </p:nvSpPr>
        <p:spPr>
          <a:xfrm>
            <a:off x="8718929" y="2520434"/>
            <a:ext cx="351378" cy="369332"/>
          </a:xfrm>
          <a:prstGeom prst="rect">
            <a:avLst/>
          </a:prstGeom>
          <a:noFill/>
        </p:spPr>
        <p:txBody>
          <a:bodyPr wrap="none" rtlCol="0">
            <a:spAutoFit/>
          </a:bodyPr>
          <a:lstStyle/>
          <a:p>
            <a:r>
              <a:rPr lang="en-US" dirty="0" err="1" smtClean="0"/>
              <a:t>F</a:t>
            </a:r>
            <a:r>
              <a:rPr lang="en-US" sz="900" dirty="0" err="1" smtClean="0"/>
              <a:t>p</a:t>
            </a:r>
            <a:endParaRPr lang="en-US" dirty="0"/>
          </a:p>
        </p:txBody>
      </p:sp>
      <p:sp>
        <p:nvSpPr>
          <p:cNvPr id="30" name="TextBox 29"/>
          <p:cNvSpPr txBox="1"/>
          <p:nvPr/>
        </p:nvSpPr>
        <p:spPr>
          <a:xfrm>
            <a:off x="5389418" y="2534289"/>
            <a:ext cx="457200" cy="369332"/>
          </a:xfrm>
          <a:prstGeom prst="rect">
            <a:avLst/>
          </a:prstGeom>
          <a:noFill/>
        </p:spPr>
        <p:txBody>
          <a:bodyPr wrap="square" rtlCol="0">
            <a:spAutoFit/>
          </a:bodyPr>
          <a:lstStyle/>
          <a:p>
            <a:r>
              <a:rPr lang="en-US" dirty="0" err="1" smtClean="0"/>
              <a:t>F</a:t>
            </a:r>
            <a:r>
              <a:rPr lang="en-US" sz="1000" dirty="0" err="1" smtClean="0"/>
              <a:t>f</a:t>
            </a:r>
            <a:endParaRPr lang="en-US" dirty="0"/>
          </a:p>
        </p:txBody>
      </p:sp>
      <p:sp>
        <p:nvSpPr>
          <p:cNvPr id="31" name="TextBox 30"/>
          <p:cNvSpPr txBox="1"/>
          <p:nvPr/>
        </p:nvSpPr>
        <p:spPr>
          <a:xfrm>
            <a:off x="7280881" y="1563362"/>
            <a:ext cx="1537537" cy="369332"/>
          </a:xfrm>
          <a:prstGeom prst="rect">
            <a:avLst/>
          </a:prstGeom>
          <a:noFill/>
        </p:spPr>
        <p:txBody>
          <a:bodyPr wrap="none" rtlCol="0">
            <a:spAutoFit/>
          </a:bodyPr>
          <a:lstStyle/>
          <a:p>
            <a:r>
              <a:rPr lang="en-US" u="sng" dirty="0" smtClean="0"/>
              <a:t>Force Diagram</a:t>
            </a:r>
            <a:endParaRPr lang="en-US" u="sng" dirty="0"/>
          </a:p>
        </p:txBody>
      </p:sp>
      <p:sp>
        <p:nvSpPr>
          <p:cNvPr id="32" name="TextBox 31"/>
          <p:cNvSpPr txBox="1"/>
          <p:nvPr/>
        </p:nvSpPr>
        <p:spPr>
          <a:xfrm>
            <a:off x="141826" y="4202104"/>
            <a:ext cx="5546070" cy="369332"/>
          </a:xfrm>
          <a:prstGeom prst="rect">
            <a:avLst/>
          </a:prstGeom>
          <a:noFill/>
        </p:spPr>
        <p:txBody>
          <a:bodyPr wrap="none" rtlCol="0">
            <a:spAutoFit/>
          </a:bodyPr>
          <a:lstStyle/>
          <a:p>
            <a:r>
              <a:rPr lang="en-US" dirty="0" smtClean="0"/>
              <a:t>Is the block accelerating in either the </a:t>
            </a:r>
            <a:r>
              <a:rPr lang="en-US" b="1" dirty="0" smtClean="0"/>
              <a:t>x</a:t>
            </a:r>
            <a:r>
              <a:rPr lang="en-US" dirty="0" smtClean="0"/>
              <a:t> or </a:t>
            </a:r>
            <a:r>
              <a:rPr lang="en-US" b="1" dirty="0" smtClean="0"/>
              <a:t>y</a:t>
            </a:r>
            <a:r>
              <a:rPr lang="en-US" dirty="0" smtClean="0"/>
              <a:t> direction? </a:t>
            </a:r>
            <a:endParaRPr lang="en-US" dirty="0"/>
          </a:p>
        </p:txBody>
      </p:sp>
      <p:sp>
        <p:nvSpPr>
          <p:cNvPr id="33" name="TextBox 32"/>
          <p:cNvSpPr txBox="1"/>
          <p:nvPr/>
        </p:nvSpPr>
        <p:spPr>
          <a:xfrm>
            <a:off x="3812760" y="4588522"/>
            <a:ext cx="3807239"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No because the velocity is constant!</a:t>
            </a:r>
            <a:endParaRPr lang="en-US" dirty="0"/>
          </a:p>
        </p:txBody>
      </p:sp>
      <p:sp>
        <p:nvSpPr>
          <p:cNvPr id="34" name="TextBox 33"/>
          <p:cNvSpPr txBox="1"/>
          <p:nvPr/>
        </p:nvSpPr>
        <p:spPr>
          <a:xfrm>
            <a:off x="2417530" y="5135663"/>
            <a:ext cx="3983270" cy="369332"/>
          </a:xfrm>
          <a:prstGeom prst="rect">
            <a:avLst/>
          </a:prstGeom>
          <a:noFill/>
        </p:spPr>
        <p:txBody>
          <a:bodyPr wrap="none" rtlCol="0">
            <a:spAutoFit/>
          </a:bodyPr>
          <a:lstStyle/>
          <a:p>
            <a:r>
              <a:rPr lang="en-US" dirty="0" smtClean="0"/>
              <a:t>With the forces balanced we know that :</a:t>
            </a:r>
            <a:endParaRPr lang="en-US" dirty="0"/>
          </a:p>
        </p:txBody>
      </p:sp>
      <p:sp>
        <p:nvSpPr>
          <p:cNvPr id="35" name="TextBox 34"/>
          <p:cNvSpPr txBox="1"/>
          <p:nvPr/>
        </p:nvSpPr>
        <p:spPr>
          <a:xfrm>
            <a:off x="1403068" y="5504995"/>
            <a:ext cx="1248099" cy="369332"/>
          </a:xfrm>
          <a:prstGeom prst="rect">
            <a:avLst/>
          </a:prstGeom>
          <a:noFill/>
        </p:spPr>
        <p:txBody>
          <a:bodyPr wrap="none" rtlCol="0">
            <a:spAutoFit/>
          </a:bodyPr>
          <a:lstStyle/>
          <a:p>
            <a:r>
              <a:rPr lang="en-US" dirty="0" smtClean="0"/>
              <a:t>Left = Right</a:t>
            </a:r>
            <a:endParaRPr lang="en-US" dirty="0"/>
          </a:p>
        </p:txBody>
      </p:sp>
      <p:sp>
        <p:nvSpPr>
          <p:cNvPr id="36" name="TextBox 35"/>
          <p:cNvSpPr txBox="1"/>
          <p:nvPr/>
        </p:nvSpPr>
        <p:spPr>
          <a:xfrm>
            <a:off x="6003824" y="5504995"/>
            <a:ext cx="1225720" cy="369332"/>
          </a:xfrm>
          <a:prstGeom prst="rect">
            <a:avLst/>
          </a:prstGeom>
          <a:noFill/>
        </p:spPr>
        <p:txBody>
          <a:bodyPr wrap="none" rtlCol="0">
            <a:spAutoFit/>
          </a:bodyPr>
          <a:lstStyle/>
          <a:p>
            <a:r>
              <a:rPr lang="en-US" dirty="0" smtClean="0"/>
              <a:t>Up = Down</a:t>
            </a:r>
            <a:endParaRPr lang="en-US" dirty="0"/>
          </a:p>
        </p:txBody>
      </p:sp>
      <p:sp>
        <p:nvSpPr>
          <p:cNvPr id="37" name="TextBox 36"/>
          <p:cNvSpPr txBox="1"/>
          <p:nvPr/>
        </p:nvSpPr>
        <p:spPr>
          <a:xfrm>
            <a:off x="1403068" y="5999202"/>
            <a:ext cx="1611339"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800" dirty="0" err="1" smtClean="0">
                <a:latin typeface="Arial" panose="020B0604020202020204" pitchFamily="34" charset="0"/>
                <a:cs typeface="Arial" panose="020B0604020202020204" pitchFamily="34" charset="0"/>
              </a:rPr>
              <a:t>F</a:t>
            </a:r>
            <a:r>
              <a:rPr lang="en-US" sz="1100" dirty="0" err="1" smtClean="0">
                <a:latin typeface="Arial" panose="020B0604020202020204" pitchFamily="34" charset="0"/>
                <a:cs typeface="Arial" panose="020B0604020202020204" pitchFamily="34" charset="0"/>
              </a:rPr>
              <a:t>f</a:t>
            </a:r>
            <a:r>
              <a:rPr lang="en-US" sz="2800" dirty="0" smtClean="0">
                <a:latin typeface="Arial" panose="020B0604020202020204" pitchFamily="34" charset="0"/>
                <a:cs typeface="Arial" panose="020B0604020202020204" pitchFamily="34" charset="0"/>
              </a:rPr>
              <a:t> = 25 N</a:t>
            </a:r>
            <a:endParaRPr lang="en-US" sz="2800" dirty="0">
              <a:latin typeface="Arial" panose="020B0604020202020204" pitchFamily="34" charset="0"/>
              <a:cs typeface="Arial" panose="020B0604020202020204" pitchFamily="34" charset="0"/>
            </a:endParaRPr>
          </a:p>
        </p:txBody>
      </p:sp>
      <p:sp>
        <p:nvSpPr>
          <p:cNvPr id="38" name="TextBox 37"/>
          <p:cNvSpPr txBox="1"/>
          <p:nvPr/>
        </p:nvSpPr>
        <p:spPr>
          <a:xfrm>
            <a:off x="5936129" y="6029979"/>
            <a:ext cx="1579278"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latin typeface="Arial" panose="020B0604020202020204" pitchFamily="34" charset="0"/>
                <a:cs typeface="Arial" panose="020B0604020202020204" pitchFamily="34" charset="0"/>
              </a:rPr>
              <a:t>N = 150 N</a:t>
            </a:r>
            <a:endParaRPr lang="en-US" sz="2400" dirty="0">
              <a:latin typeface="Arial" panose="020B0604020202020204" pitchFamily="34" charset="0"/>
              <a:cs typeface="Arial" panose="020B0604020202020204" pitchFamily="34" charset="0"/>
            </a:endParaRPr>
          </a:p>
        </p:txBody>
      </p:sp>
      <p:pic>
        <p:nvPicPr>
          <p:cNvPr id="4098" name="Picture 2" descr="http://t2.gstatic.com/images?q=tbn:ANd9GcSDK4Ov7BQImBSSMb0XNUqre5mBko5gy78GZN13FqdyGJvLlGey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255" y="5428272"/>
            <a:ext cx="1452945" cy="1452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1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 fill="hold"/>
                                        <p:tgtEl>
                                          <p:spTgt spid="29"/>
                                        </p:tgtEl>
                                        <p:attrNameLst>
                                          <p:attrName>ppt_x</p:attrName>
                                        </p:attrNameLst>
                                      </p:cBhvr>
                                      <p:tavLst>
                                        <p:tav tm="0">
                                          <p:val>
                                            <p:strVal val="#ppt_x"/>
                                          </p:val>
                                        </p:tav>
                                        <p:tav tm="100000">
                                          <p:val>
                                            <p:strVal val="#ppt_x"/>
                                          </p:val>
                                        </p:tav>
                                      </p:tavLst>
                                    </p:anim>
                                    <p:anim calcmode="lin" valueType="num">
                                      <p:cBhvr additive="base">
                                        <p:cTn id="36" dur="500" fill="hold"/>
                                        <p:tgtEl>
                                          <p:spTgt spid="2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additive="base">
                                        <p:cTn id="72" dur="500" fill="hold"/>
                                        <p:tgtEl>
                                          <p:spTgt spid="32"/>
                                        </p:tgtEl>
                                        <p:attrNameLst>
                                          <p:attrName>ppt_x</p:attrName>
                                        </p:attrNameLst>
                                      </p:cBhvr>
                                      <p:tavLst>
                                        <p:tav tm="0">
                                          <p:val>
                                            <p:strVal val="#ppt_x"/>
                                          </p:val>
                                        </p:tav>
                                        <p:tav tm="100000">
                                          <p:val>
                                            <p:strVal val="#ppt_x"/>
                                          </p:val>
                                        </p:tav>
                                      </p:tavLst>
                                    </p:anim>
                                    <p:anim calcmode="lin" valueType="num">
                                      <p:cBhvr additive="base">
                                        <p:cTn id="73"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500" fill="hold"/>
                                        <p:tgtEl>
                                          <p:spTgt spid="33"/>
                                        </p:tgtEl>
                                        <p:attrNameLst>
                                          <p:attrName>ppt_x</p:attrName>
                                        </p:attrNameLst>
                                      </p:cBhvr>
                                      <p:tavLst>
                                        <p:tav tm="0">
                                          <p:val>
                                            <p:strVal val="#ppt_x"/>
                                          </p:val>
                                        </p:tav>
                                        <p:tav tm="100000">
                                          <p:val>
                                            <p:strVal val="#ppt_x"/>
                                          </p:val>
                                        </p:tav>
                                      </p:tavLst>
                                    </p:anim>
                                    <p:anim calcmode="lin" valueType="num">
                                      <p:cBhvr additive="base">
                                        <p:cTn id="79"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34"/>
                                        </p:tgtEl>
                                        <p:attrNameLst>
                                          <p:attrName>style.visibility</p:attrName>
                                        </p:attrNameLst>
                                      </p:cBhvr>
                                      <p:to>
                                        <p:strVal val="visible"/>
                                      </p:to>
                                    </p:set>
                                    <p:anim calcmode="lin" valueType="num">
                                      <p:cBhvr additive="base">
                                        <p:cTn id="84" dur="500" fill="hold"/>
                                        <p:tgtEl>
                                          <p:spTgt spid="34"/>
                                        </p:tgtEl>
                                        <p:attrNameLst>
                                          <p:attrName>ppt_x</p:attrName>
                                        </p:attrNameLst>
                                      </p:cBhvr>
                                      <p:tavLst>
                                        <p:tav tm="0">
                                          <p:val>
                                            <p:strVal val="#ppt_x"/>
                                          </p:val>
                                        </p:tav>
                                        <p:tav tm="100000">
                                          <p:val>
                                            <p:strVal val="#ppt_x"/>
                                          </p:val>
                                        </p:tav>
                                      </p:tavLst>
                                    </p:anim>
                                    <p:anim calcmode="lin" valueType="num">
                                      <p:cBhvr additive="base">
                                        <p:cTn id="85" dur="500" fill="hold"/>
                                        <p:tgtEl>
                                          <p:spTgt spid="34"/>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35"/>
                                        </p:tgtEl>
                                        <p:attrNameLst>
                                          <p:attrName>style.visibility</p:attrName>
                                        </p:attrNameLst>
                                      </p:cBhvr>
                                      <p:to>
                                        <p:strVal val="visible"/>
                                      </p:to>
                                    </p:set>
                                    <p:anim calcmode="lin" valueType="num">
                                      <p:cBhvr additive="base">
                                        <p:cTn id="88" dur="500" fill="hold"/>
                                        <p:tgtEl>
                                          <p:spTgt spid="35"/>
                                        </p:tgtEl>
                                        <p:attrNameLst>
                                          <p:attrName>ppt_x</p:attrName>
                                        </p:attrNameLst>
                                      </p:cBhvr>
                                      <p:tavLst>
                                        <p:tav tm="0">
                                          <p:val>
                                            <p:strVal val="#ppt_x"/>
                                          </p:val>
                                        </p:tav>
                                        <p:tav tm="100000">
                                          <p:val>
                                            <p:strVal val="#ppt_x"/>
                                          </p:val>
                                        </p:tav>
                                      </p:tavLst>
                                    </p:anim>
                                    <p:anim calcmode="lin" valueType="num">
                                      <p:cBhvr additive="base">
                                        <p:cTn id="89" dur="500" fill="hold"/>
                                        <p:tgtEl>
                                          <p:spTgt spid="35"/>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36"/>
                                        </p:tgtEl>
                                        <p:attrNameLst>
                                          <p:attrName>style.visibility</p:attrName>
                                        </p:attrNameLst>
                                      </p:cBhvr>
                                      <p:to>
                                        <p:strVal val="visible"/>
                                      </p:to>
                                    </p:set>
                                    <p:anim calcmode="lin" valueType="num">
                                      <p:cBhvr additive="base">
                                        <p:cTn id="92" dur="500" fill="hold"/>
                                        <p:tgtEl>
                                          <p:spTgt spid="36"/>
                                        </p:tgtEl>
                                        <p:attrNameLst>
                                          <p:attrName>ppt_x</p:attrName>
                                        </p:attrNameLst>
                                      </p:cBhvr>
                                      <p:tavLst>
                                        <p:tav tm="0">
                                          <p:val>
                                            <p:strVal val="#ppt_x"/>
                                          </p:val>
                                        </p:tav>
                                        <p:tav tm="100000">
                                          <p:val>
                                            <p:strVal val="#ppt_x"/>
                                          </p:val>
                                        </p:tav>
                                      </p:tavLst>
                                    </p:anim>
                                    <p:anim calcmode="lin" valueType="num">
                                      <p:cBhvr additive="base">
                                        <p:cTn id="9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fade">
                                      <p:cBhvr>
                                        <p:cTn id="98" dur="500"/>
                                        <p:tgtEl>
                                          <p:spTgt spid="37"/>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fade">
                                      <p:cBhvr>
                                        <p:cTn id="101" dur="500"/>
                                        <p:tgtEl>
                                          <p:spTgt spid="38"/>
                                        </p:tgtEl>
                                      </p:cBhvr>
                                    </p:animEffect>
                                  </p:childTnLst>
                                </p:cTn>
                              </p:par>
                              <p:par>
                                <p:cTn id="102" presetID="21" presetClass="entr" presetSubtype="1" fill="hold" nodeType="withEffect">
                                  <p:stCondLst>
                                    <p:cond delay="0"/>
                                  </p:stCondLst>
                                  <p:childTnLst>
                                    <p:set>
                                      <p:cBhvr>
                                        <p:cTn id="103" dur="1" fill="hold">
                                          <p:stCondLst>
                                            <p:cond delay="0"/>
                                          </p:stCondLst>
                                        </p:cTn>
                                        <p:tgtEl>
                                          <p:spTgt spid="4098"/>
                                        </p:tgtEl>
                                        <p:attrNameLst>
                                          <p:attrName>style.visibility</p:attrName>
                                        </p:attrNameLst>
                                      </p:cBhvr>
                                      <p:to>
                                        <p:strVal val="visible"/>
                                      </p:to>
                                    </p:set>
                                    <p:animEffect transition="in" filter="wheel(1)">
                                      <p:cBhvr>
                                        <p:cTn id="104"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animBg="1"/>
      <p:bldP spid="15" grpId="0" animBg="1"/>
      <p:bldP spid="27" grpId="0"/>
      <p:bldP spid="28" grpId="0"/>
      <p:bldP spid="29" grpId="0"/>
      <p:bldP spid="30" grpId="0"/>
      <p:bldP spid="31" grpId="0"/>
      <p:bldP spid="32" grpId="0"/>
      <p:bldP spid="33" grpId="0" animBg="1"/>
      <p:bldP spid="34" grpId="0"/>
      <p:bldP spid="35" grpId="0"/>
      <p:bldP spid="36" grpId="0"/>
      <p:bldP spid="37" grpId="0" animBg="1"/>
      <p:bldP spid="3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28485"/>
            <a:ext cx="8229600" cy="1828800"/>
          </a:xfrm>
        </p:spPr>
        <p:txBody>
          <a:bodyPr/>
          <a:lstStyle/>
          <a:p>
            <a:pPr marL="0" indent="0">
              <a:buNone/>
            </a:pPr>
            <a:r>
              <a:rPr lang="en-US" dirty="0" smtClean="0"/>
              <a:t>Jimmy is attempting to tow his new baby elephant to the circus. The elephant is not moving...</a:t>
            </a:r>
            <a:endParaRPr lang="en-US" dirty="0"/>
          </a:p>
        </p:txBody>
      </p:sp>
      <p:pic>
        <p:nvPicPr>
          <p:cNvPr id="1026" name="Picture 2" descr="http://theembarrassment.files.wordpress.com/2011/08/baby-elephan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702397" y="2171468"/>
            <a:ext cx="793134" cy="67910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ttp://t2.gstatic.com/images?q=tbn:ANd9GcSSaPy7DkWB2R_0aszFV1YzfTCkmLc3CSKKo8g_YTggxzSAY88M"/>
          <p:cNvPicPr>
            <a:picLocks noChangeAspect="1" noChangeArrowheads="1"/>
          </p:cNvPicPr>
          <p:nvPr/>
        </p:nvPicPr>
        <p:blipFill>
          <a:blip r:embed="rId3" cstate="print"/>
          <a:srcRect/>
          <a:stretch>
            <a:fillRect/>
          </a:stretch>
        </p:blipFill>
        <p:spPr bwMode="auto">
          <a:xfrm>
            <a:off x="3709296" y="1500904"/>
            <a:ext cx="1167504" cy="1437076"/>
          </a:xfrm>
          <a:prstGeom prst="rect">
            <a:avLst/>
          </a:prstGeom>
          <a:noFill/>
        </p:spPr>
      </p:pic>
      <p:cxnSp>
        <p:nvCxnSpPr>
          <p:cNvPr id="5" name="Straight Connector 4"/>
          <p:cNvCxnSpPr/>
          <p:nvPr/>
        </p:nvCxnSpPr>
        <p:spPr>
          <a:xfrm>
            <a:off x="762000" y="2857500"/>
            <a:ext cx="5334000" cy="0"/>
          </a:xfrm>
          <a:prstGeom prst="line">
            <a:avLst/>
          </a:prstGeom>
        </p:spPr>
        <p:style>
          <a:lnRef idx="2">
            <a:schemeClr val="dk1"/>
          </a:lnRef>
          <a:fillRef idx="0">
            <a:schemeClr val="dk1"/>
          </a:fillRef>
          <a:effectRef idx="1">
            <a:schemeClr val="dk1"/>
          </a:effectRef>
          <a:fontRef idx="minor">
            <a:schemeClr val="tx1"/>
          </a:fontRef>
        </p:style>
      </p:cxnSp>
      <p:sp>
        <p:nvSpPr>
          <p:cNvPr id="6" name="Freeform 5"/>
          <p:cNvSpPr/>
          <p:nvPr/>
        </p:nvSpPr>
        <p:spPr>
          <a:xfrm>
            <a:off x="2092036" y="1828800"/>
            <a:ext cx="1787237" cy="766118"/>
          </a:xfrm>
          <a:custGeom>
            <a:avLst/>
            <a:gdLst>
              <a:gd name="connsiteX0" fmla="*/ 0 w 1787237"/>
              <a:gd name="connsiteY0" fmla="*/ 678873 h 766118"/>
              <a:gd name="connsiteX1" fmla="*/ 69273 w 1787237"/>
              <a:gd name="connsiteY1" fmla="*/ 734291 h 766118"/>
              <a:gd name="connsiteX2" fmla="*/ 55419 w 1787237"/>
              <a:gd name="connsiteY2" fmla="*/ 734291 h 766118"/>
              <a:gd name="connsiteX3" fmla="*/ 41564 w 1787237"/>
              <a:gd name="connsiteY3" fmla="*/ 692727 h 766118"/>
              <a:gd name="connsiteX4" fmla="*/ 124691 w 1787237"/>
              <a:gd name="connsiteY4" fmla="*/ 720436 h 766118"/>
              <a:gd name="connsiteX5" fmla="*/ 166255 w 1787237"/>
              <a:gd name="connsiteY5" fmla="*/ 748145 h 766118"/>
              <a:gd name="connsiteX6" fmla="*/ 415637 w 1787237"/>
              <a:gd name="connsiteY6" fmla="*/ 748145 h 766118"/>
              <a:gd name="connsiteX7" fmla="*/ 512619 w 1787237"/>
              <a:gd name="connsiteY7" fmla="*/ 706582 h 766118"/>
              <a:gd name="connsiteX8" fmla="*/ 637309 w 1787237"/>
              <a:gd name="connsiteY8" fmla="*/ 637309 h 766118"/>
              <a:gd name="connsiteX9" fmla="*/ 748146 w 1787237"/>
              <a:gd name="connsiteY9" fmla="*/ 484909 h 766118"/>
              <a:gd name="connsiteX10" fmla="*/ 914400 w 1787237"/>
              <a:gd name="connsiteY10" fmla="*/ 360218 h 766118"/>
              <a:gd name="connsiteX11" fmla="*/ 997528 w 1787237"/>
              <a:gd name="connsiteY11" fmla="*/ 290945 h 766118"/>
              <a:gd name="connsiteX12" fmla="*/ 1149928 w 1787237"/>
              <a:gd name="connsiteY12" fmla="*/ 207818 h 766118"/>
              <a:gd name="connsiteX13" fmla="*/ 1260764 w 1787237"/>
              <a:gd name="connsiteY13" fmla="*/ 152400 h 766118"/>
              <a:gd name="connsiteX14" fmla="*/ 1316182 w 1787237"/>
              <a:gd name="connsiteY14" fmla="*/ 124691 h 766118"/>
              <a:gd name="connsiteX15" fmla="*/ 1537855 w 1787237"/>
              <a:gd name="connsiteY15" fmla="*/ 96982 h 766118"/>
              <a:gd name="connsiteX16" fmla="*/ 1690255 w 1787237"/>
              <a:gd name="connsiteY16" fmla="*/ 55418 h 766118"/>
              <a:gd name="connsiteX17" fmla="*/ 1745673 w 1787237"/>
              <a:gd name="connsiteY17" fmla="*/ 27709 h 766118"/>
              <a:gd name="connsiteX18" fmla="*/ 1787237 w 1787237"/>
              <a:gd name="connsiteY18" fmla="*/ 0 h 766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87237" h="766118">
                <a:moveTo>
                  <a:pt x="0" y="678873"/>
                </a:moveTo>
                <a:cubicBezTo>
                  <a:pt x="23091" y="697346"/>
                  <a:pt x="48363" y="713381"/>
                  <a:pt x="69273" y="734291"/>
                </a:cubicBezTo>
                <a:cubicBezTo>
                  <a:pt x="72538" y="737556"/>
                  <a:pt x="55419" y="734291"/>
                  <a:pt x="55419" y="734291"/>
                </a:cubicBezTo>
                <a:cubicBezTo>
                  <a:pt x="50801" y="720436"/>
                  <a:pt x="27243" y="695591"/>
                  <a:pt x="41564" y="692727"/>
                </a:cubicBezTo>
                <a:cubicBezTo>
                  <a:pt x="70205" y="686999"/>
                  <a:pt x="124691" y="720436"/>
                  <a:pt x="124691" y="720436"/>
                </a:cubicBezTo>
                <a:cubicBezTo>
                  <a:pt x="138546" y="729672"/>
                  <a:pt x="151362" y="740698"/>
                  <a:pt x="166255" y="748145"/>
                </a:cubicBezTo>
                <a:cubicBezTo>
                  <a:pt x="242088" y="786061"/>
                  <a:pt x="343445" y="752958"/>
                  <a:pt x="415637" y="748145"/>
                </a:cubicBezTo>
                <a:cubicBezTo>
                  <a:pt x="458635" y="733813"/>
                  <a:pt x="469819" y="732262"/>
                  <a:pt x="512619" y="706582"/>
                </a:cubicBezTo>
                <a:cubicBezTo>
                  <a:pt x="631720" y="635122"/>
                  <a:pt x="553706" y="665178"/>
                  <a:pt x="637309" y="637309"/>
                </a:cubicBezTo>
                <a:cubicBezTo>
                  <a:pt x="660485" y="602545"/>
                  <a:pt x="715120" y="515395"/>
                  <a:pt x="748146" y="484909"/>
                </a:cubicBezTo>
                <a:cubicBezTo>
                  <a:pt x="954587" y="294348"/>
                  <a:pt x="807330" y="443495"/>
                  <a:pt x="914400" y="360218"/>
                </a:cubicBezTo>
                <a:cubicBezTo>
                  <a:pt x="942871" y="338074"/>
                  <a:pt x="967872" y="311476"/>
                  <a:pt x="997528" y="290945"/>
                </a:cubicBezTo>
                <a:cubicBezTo>
                  <a:pt x="1075849" y="236723"/>
                  <a:pt x="1081505" y="245830"/>
                  <a:pt x="1149928" y="207818"/>
                </a:cubicBezTo>
                <a:cubicBezTo>
                  <a:pt x="1353164" y="94910"/>
                  <a:pt x="1127792" y="209388"/>
                  <a:pt x="1260764" y="152400"/>
                </a:cubicBezTo>
                <a:cubicBezTo>
                  <a:pt x="1279747" y="144264"/>
                  <a:pt x="1296844" y="131943"/>
                  <a:pt x="1316182" y="124691"/>
                </a:cubicBezTo>
                <a:cubicBezTo>
                  <a:pt x="1378681" y="101254"/>
                  <a:pt x="1489507" y="101011"/>
                  <a:pt x="1537855" y="96982"/>
                </a:cubicBezTo>
                <a:cubicBezTo>
                  <a:pt x="1588528" y="86847"/>
                  <a:pt x="1643382" y="78855"/>
                  <a:pt x="1690255" y="55418"/>
                </a:cubicBezTo>
                <a:cubicBezTo>
                  <a:pt x="1708728" y="46182"/>
                  <a:pt x="1727741" y="37956"/>
                  <a:pt x="1745673" y="27709"/>
                </a:cubicBezTo>
                <a:cubicBezTo>
                  <a:pt x="1760130" y="19448"/>
                  <a:pt x="1787237" y="0"/>
                  <a:pt x="1787237"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28800" y="1842527"/>
            <a:ext cx="801823" cy="369332"/>
          </a:xfrm>
          <a:prstGeom prst="rect">
            <a:avLst/>
          </a:prstGeom>
          <a:noFill/>
        </p:spPr>
        <p:txBody>
          <a:bodyPr wrap="none" rtlCol="0">
            <a:spAutoFit/>
          </a:bodyPr>
          <a:lstStyle/>
          <a:p>
            <a:r>
              <a:rPr lang="en-US" dirty="0" smtClean="0"/>
              <a:t>158 kg</a:t>
            </a:r>
            <a:endParaRPr lang="en-US" dirty="0"/>
          </a:p>
        </p:txBody>
      </p:sp>
      <mc:AlternateContent xmlns:mc="http://schemas.openxmlformats.org/markup-compatibility/2006" xmlns:a14="http://schemas.microsoft.com/office/drawing/2010/main">
        <mc:Choice Requires="a14">
          <p:sp>
            <p:nvSpPr>
              <p:cNvPr id="9" name="TextBox 8"/>
              <p:cNvSpPr txBox="1"/>
              <p:nvPr/>
            </p:nvSpPr>
            <p:spPr>
              <a:xfrm>
                <a:off x="2848392" y="2232513"/>
                <a:ext cx="5806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73</m:t>
                      </m:r>
                      <m:r>
                        <a:rPr lang="en-US" b="0" i="1" smtClean="0">
                          <a:latin typeface="Cambria Math"/>
                          <a:ea typeface="Cambria Math"/>
                        </a:rPr>
                        <m:t>°</m:t>
                      </m:r>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2848392" y="2232513"/>
                <a:ext cx="580608" cy="369332"/>
              </a:xfrm>
              <a:prstGeom prst="rect">
                <a:avLst/>
              </a:prstGeom>
              <a:blipFill rotWithShape="1">
                <a:blip r:embed="rId4"/>
                <a:stretch>
                  <a:fillRect/>
                </a:stretch>
              </a:blipFill>
            </p:spPr>
            <p:txBody>
              <a:bodyPr/>
              <a:lstStyle/>
              <a:p>
                <a:r>
                  <a:rPr lang="en-US">
                    <a:noFill/>
                  </a:rPr>
                  <a:t> </a:t>
                </a:r>
              </a:p>
            </p:txBody>
          </p:sp>
        </mc:Fallback>
      </mc:AlternateContent>
      <p:sp>
        <p:nvSpPr>
          <p:cNvPr id="10" name="Oval 9"/>
          <p:cNvSpPr/>
          <p:nvPr/>
        </p:nvSpPr>
        <p:spPr>
          <a:xfrm>
            <a:off x="6096000" y="4114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10" idx="0"/>
          </p:cNvCxnSpPr>
          <p:nvPr/>
        </p:nvCxnSpPr>
        <p:spPr>
          <a:xfrm flipV="1">
            <a:off x="6172200" y="3124200"/>
            <a:ext cx="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4"/>
          </p:cNvCxnSpPr>
          <p:nvPr/>
        </p:nvCxnSpPr>
        <p:spPr>
          <a:xfrm>
            <a:off x="6172200" y="4267200"/>
            <a:ext cx="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7"/>
          </p:cNvCxnSpPr>
          <p:nvPr/>
        </p:nvCxnSpPr>
        <p:spPr>
          <a:xfrm flipV="1">
            <a:off x="6226082" y="3505200"/>
            <a:ext cx="479518" cy="6319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p:cNvCxnSpPr>
          <p:nvPr/>
        </p:nvCxnSpPr>
        <p:spPr>
          <a:xfrm flipH="1">
            <a:off x="5410200" y="41910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977275" y="5315589"/>
            <a:ext cx="389850" cy="369332"/>
          </a:xfrm>
          <a:prstGeom prst="rect">
            <a:avLst/>
          </a:prstGeom>
          <a:noFill/>
        </p:spPr>
        <p:txBody>
          <a:bodyPr wrap="none" rtlCol="0">
            <a:spAutoFit/>
          </a:bodyPr>
          <a:lstStyle/>
          <a:p>
            <a:r>
              <a:rPr lang="en-US" dirty="0" smtClean="0"/>
              <a:t>W</a:t>
            </a:r>
            <a:endParaRPr lang="en-US" dirty="0"/>
          </a:p>
        </p:txBody>
      </p:sp>
      <p:sp>
        <p:nvSpPr>
          <p:cNvPr id="20" name="TextBox 19"/>
          <p:cNvSpPr txBox="1"/>
          <p:nvPr/>
        </p:nvSpPr>
        <p:spPr>
          <a:xfrm>
            <a:off x="6033379" y="2754868"/>
            <a:ext cx="333746" cy="369332"/>
          </a:xfrm>
          <a:prstGeom prst="rect">
            <a:avLst/>
          </a:prstGeom>
          <a:noFill/>
        </p:spPr>
        <p:txBody>
          <a:bodyPr wrap="none" rtlCol="0">
            <a:spAutoFit/>
          </a:bodyPr>
          <a:lstStyle/>
          <a:p>
            <a:r>
              <a:rPr lang="en-US" dirty="0" smtClean="0"/>
              <a:t>N</a:t>
            </a:r>
            <a:endParaRPr lang="en-US" dirty="0"/>
          </a:p>
        </p:txBody>
      </p:sp>
      <p:sp>
        <p:nvSpPr>
          <p:cNvPr id="21" name="TextBox 20"/>
          <p:cNvSpPr txBox="1"/>
          <p:nvPr/>
        </p:nvSpPr>
        <p:spPr>
          <a:xfrm>
            <a:off x="6489588" y="3170504"/>
            <a:ext cx="296876" cy="369332"/>
          </a:xfrm>
          <a:prstGeom prst="rect">
            <a:avLst/>
          </a:prstGeom>
          <a:noFill/>
        </p:spPr>
        <p:txBody>
          <a:bodyPr wrap="none" rtlCol="0">
            <a:spAutoFit/>
          </a:bodyPr>
          <a:lstStyle/>
          <a:p>
            <a:r>
              <a:rPr lang="en-US" dirty="0" smtClean="0"/>
              <a:t>T</a:t>
            </a:r>
            <a:endParaRPr lang="en-US" dirty="0"/>
          </a:p>
        </p:txBody>
      </p:sp>
      <p:sp>
        <p:nvSpPr>
          <p:cNvPr id="22" name="TextBox 21"/>
          <p:cNvSpPr txBox="1"/>
          <p:nvPr/>
        </p:nvSpPr>
        <p:spPr>
          <a:xfrm>
            <a:off x="5042871" y="4006334"/>
            <a:ext cx="332142" cy="369332"/>
          </a:xfrm>
          <a:prstGeom prst="rect">
            <a:avLst/>
          </a:prstGeom>
          <a:noFill/>
        </p:spPr>
        <p:txBody>
          <a:bodyPr wrap="none" rtlCol="0">
            <a:spAutoFit/>
          </a:bodyPr>
          <a:lstStyle/>
          <a:p>
            <a:r>
              <a:rPr lang="en-US" dirty="0" err="1" smtClean="0"/>
              <a:t>F</a:t>
            </a:r>
            <a:r>
              <a:rPr lang="en-US" sz="1050" dirty="0" err="1" smtClean="0"/>
              <a:t>f</a:t>
            </a:r>
            <a:endParaRPr lang="en-US" dirty="0"/>
          </a:p>
        </p:txBody>
      </p:sp>
      <p:cxnSp>
        <p:nvCxnSpPr>
          <p:cNvPr id="26" name="Straight Arrow Connector 25"/>
          <p:cNvCxnSpPr/>
          <p:nvPr/>
        </p:nvCxnSpPr>
        <p:spPr>
          <a:xfrm>
            <a:off x="6317403" y="4191000"/>
            <a:ext cx="536635"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8" name="Straight Arrow Connector 27"/>
          <p:cNvCxnSpPr/>
          <p:nvPr/>
        </p:nvCxnSpPr>
        <p:spPr>
          <a:xfrm flipV="1">
            <a:off x="6873823" y="3505200"/>
            <a:ext cx="0" cy="6858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1" name="Straight Arrow Connector 30"/>
          <p:cNvCxnSpPr/>
          <p:nvPr/>
        </p:nvCxnSpPr>
        <p:spPr>
          <a:xfrm flipV="1">
            <a:off x="2848392" y="1600200"/>
            <a:ext cx="1030881" cy="5712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 name="TextBox 1023"/>
          <p:cNvSpPr txBox="1"/>
          <p:nvPr/>
        </p:nvSpPr>
        <p:spPr>
          <a:xfrm>
            <a:off x="2848392" y="1500904"/>
            <a:ext cx="737702" cy="369332"/>
          </a:xfrm>
          <a:prstGeom prst="rect">
            <a:avLst/>
          </a:prstGeom>
          <a:noFill/>
        </p:spPr>
        <p:txBody>
          <a:bodyPr wrap="none" rtlCol="0">
            <a:spAutoFit/>
          </a:bodyPr>
          <a:lstStyle/>
          <a:p>
            <a:r>
              <a:rPr lang="en-US" dirty="0" smtClean="0"/>
              <a:t>300 N</a:t>
            </a:r>
            <a:endParaRPr lang="en-US" dirty="0"/>
          </a:p>
        </p:txBody>
      </p:sp>
      <p:sp>
        <p:nvSpPr>
          <p:cNvPr id="1025" name="TextBox 1024"/>
          <p:cNvSpPr txBox="1"/>
          <p:nvPr/>
        </p:nvSpPr>
        <p:spPr>
          <a:xfrm>
            <a:off x="6901532" y="3663434"/>
            <a:ext cx="1290738" cy="369332"/>
          </a:xfrm>
          <a:prstGeom prst="rect">
            <a:avLst/>
          </a:prstGeom>
          <a:noFill/>
        </p:spPr>
        <p:txBody>
          <a:bodyPr wrap="none" rtlCol="0">
            <a:spAutoFit/>
          </a:bodyPr>
          <a:lstStyle/>
          <a:p>
            <a:r>
              <a:rPr lang="en-US" dirty="0" smtClean="0"/>
              <a:t>300*sin(73)</a:t>
            </a:r>
            <a:endParaRPr lang="en-US" dirty="0"/>
          </a:p>
        </p:txBody>
      </p:sp>
      <p:sp>
        <p:nvSpPr>
          <p:cNvPr id="1027" name="TextBox 1026"/>
          <p:cNvSpPr txBox="1"/>
          <p:nvPr/>
        </p:nvSpPr>
        <p:spPr>
          <a:xfrm>
            <a:off x="6233985" y="4230377"/>
            <a:ext cx="1333698" cy="369332"/>
          </a:xfrm>
          <a:prstGeom prst="rect">
            <a:avLst/>
          </a:prstGeom>
          <a:noFill/>
        </p:spPr>
        <p:txBody>
          <a:bodyPr wrap="none" rtlCol="0">
            <a:spAutoFit/>
          </a:bodyPr>
          <a:lstStyle/>
          <a:p>
            <a:r>
              <a:rPr lang="en-US" dirty="0" smtClean="0"/>
              <a:t>300*</a:t>
            </a:r>
            <a:r>
              <a:rPr lang="en-US" dirty="0" err="1" smtClean="0"/>
              <a:t>cos</a:t>
            </a:r>
            <a:r>
              <a:rPr lang="en-US" dirty="0" smtClean="0"/>
              <a:t>(73)</a:t>
            </a:r>
            <a:endParaRPr lang="en-US" dirty="0"/>
          </a:p>
        </p:txBody>
      </p:sp>
      <p:sp>
        <p:nvSpPr>
          <p:cNvPr id="1028" name="TextBox 1027"/>
          <p:cNvSpPr txBox="1"/>
          <p:nvPr/>
        </p:nvSpPr>
        <p:spPr>
          <a:xfrm>
            <a:off x="8171488" y="3673825"/>
            <a:ext cx="998991"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 287 N</a:t>
            </a:r>
            <a:endParaRPr lang="en-US" dirty="0">
              <a:latin typeface="Arial" panose="020B0604020202020204" pitchFamily="34" charset="0"/>
              <a:cs typeface="Arial" panose="020B0604020202020204" pitchFamily="34" charset="0"/>
            </a:endParaRPr>
          </a:p>
        </p:txBody>
      </p:sp>
      <p:sp>
        <p:nvSpPr>
          <p:cNvPr id="1029" name="TextBox 1028"/>
          <p:cNvSpPr txBox="1"/>
          <p:nvPr/>
        </p:nvSpPr>
        <p:spPr>
          <a:xfrm>
            <a:off x="7546901" y="4250975"/>
            <a:ext cx="846707" cy="369332"/>
          </a:xfrm>
          <a:prstGeom prst="rect">
            <a:avLst/>
          </a:prstGeom>
          <a:noFill/>
        </p:spPr>
        <p:txBody>
          <a:bodyPr wrap="none" rtlCol="0">
            <a:spAutoFit/>
          </a:bodyPr>
          <a:lstStyle/>
          <a:p>
            <a:r>
              <a:rPr lang="en-US" dirty="0" smtClean="0"/>
              <a:t>= 88 N</a:t>
            </a:r>
            <a:endParaRPr lang="en-US" dirty="0"/>
          </a:p>
        </p:txBody>
      </p:sp>
      <p:sp>
        <p:nvSpPr>
          <p:cNvPr id="1030" name="TextBox 1029"/>
          <p:cNvSpPr txBox="1"/>
          <p:nvPr/>
        </p:nvSpPr>
        <p:spPr>
          <a:xfrm>
            <a:off x="533400" y="4006334"/>
            <a:ext cx="1248099" cy="646331"/>
          </a:xfrm>
          <a:prstGeom prst="rect">
            <a:avLst/>
          </a:prstGeom>
          <a:noFill/>
        </p:spPr>
        <p:txBody>
          <a:bodyPr wrap="none" rtlCol="0">
            <a:spAutoFit/>
          </a:bodyPr>
          <a:lstStyle/>
          <a:p>
            <a:pPr algn="ctr"/>
            <a:r>
              <a:rPr lang="en-US" u="sng" dirty="0" smtClean="0"/>
              <a:t>X</a:t>
            </a:r>
          </a:p>
          <a:p>
            <a:pPr algn="ctr"/>
            <a:r>
              <a:rPr lang="en-US" dirty="0" smtClean="0"/>
              <a:t>Left = Right</a:t>
            </a:r>
            <a:endParaRPr lang="en-US" dirty="0"/>
          </a:p>
        </p:txBody>
      </p:sp>
      <p:sp>
        <p:nvSpPr>
          <p:cNvPr id="1031" name="TextBox 1030"/>
          <p:cNvSpPr txBox="1"/>
          <p:nvPr/>
        </p:nvSpPr>
        <p:spPr>
          <a:xfrm>
            <a:off x="3363832" y="4006333"/>
            <a:ext cx="1225720" cy="646331"/>
          </a:xfrm>
          <a:prstGeom prst="rect">
            <a:avLst/>
          </a:prstGeom>
          <a:noFill/>
        </p:spPr>
        <p:txBody>
          <a:bodyPr wrap="none" rtlCol="0">
            <a:spAutoFit/>
          </a:bodyPr>
          <a:lstStyle/>
          <a:p>
            <a:pPr algn="ctr"/>
            <a:r>
              <a:rPr lang="en-US" u="sng" dirty="0" smtClean="0"/>
              <a:t>Y</a:t>
            </a:r>
          </a:p>
          <a:p>
            <a:r>
              <a:rPr lang="en-US" dirty="0" smtClean="0"/>
              <a:t>Up = Down</a:t>
            </a:r>
            <a:endParaRPr lang="en-US" dirty="0"/>
          </a:p>
        </p:txBody>
      </p:sp>
      <p:cxnSp>
        <p:nvCxnSpPr>
          <p:cNvPr id="1033" name="Straight Connector 1032"/>
          <p:cNvCxnSpPr/>
          <p:nvPr/>
        </p:nvCxnSpPr>
        <p:spPr>
          <a:xfrm>
            <a:off x="2495531" y="3663434"/>
            <a:ext cx="0" cy="3194566"/>
          </a:xfrm>
          <a:prstGeom prst="line">
            <a:avLst/>
          </a:prstGeom>
        </p:spPr>
        <p:style>
          <a:lnRef idx="1">
            <a:schemeClr val="accent1"/>
          </a:lnRef>
          <a:fillRef idx="0">
            <a:schemeClr val="accent1"/>
          </a:fillRef>
          <a:effectRef idx="0">
            <a:schemeClr val="accent1"/>
          </a:effectRef>
          <a:fontRef idx="minor">
            <a:schemeClr val="tx1"/>
          </a:fontRef>
        </p:style>
      </p:cxnSp>
      <p:sp>
        <p:nvSpPr>
          <p:cNvPr id="1034" name="TextBox 1033"/>
          <p:cNvSpPr txBox="1"/>
          <p:nvPr/>
        </p:nvSpPr>
        <p:spPr>
          <a:xfrm>
            <a:off x="488312" y="4799052"/>
            <a:ext cx="1361270"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err="1" smtClean="0"/>
              <a:t>F</a:t>
            </a:r>
            <a:r>
              <a:rPr lang="en-US" sz="1200" dirty="0" err="1" smtClean="0"/>
              <a:t>f</a:t>
            </a:r>
            <a:r>
              <a:rPr lang="en-US" sz="2400" dirty="0" smtClean="0"/>
              <a:t> = 88 N</a:t>
            </a:r>
            <a:endParaRPr lang="en-US" sz="2400" dirty="0"/>
          </a:p>
        </p:txBody>
      </p:sp>
      <p:sp>
        <p:nvSpPr>
          <p:cNvPr id="1035" name="TextBox 1034"/>
          <p:cNvSpPr txBox="1"/>
          <p:nvPr/>
        </p:nvSpPr>
        <p:spPr>
          <a:xfrm>
            <a:off x="3138696" y="4761591"/>
            <a:ext cx="2005677"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N + 287 = 1580 N</a:t>
            </a:r>
            <a:endParaRPr lang="en-US" dirty="0">
              <a:latin typeface="Arial" panose="020B0604020202020204" pitchFamily="34" charset="0"/>
              <a:cs typeface="Arial" panose="020B0604020202020204" pitchFamily="34" charset="0"/>
            </a:endParaRPr>
          </a:p>
        </p:txBody>
      </p:sp>
      <p:sp>
        <p:nvSpPr>
          <p:cNvPr id="1036" name="TextBox 1035"/>
          <p:cNvSpPr txBox="1"/>
          <p:nvPr/>
        </p:nvSpPr>
        <p:spPr>
          <a:xfrm>
            <a:off x="6367125" y="5315589"/>
            <a:ext cx="1127232"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 1580 N</a:t>
            </a:r>
            <a:endParaRPr lang="en-US" dirty="0">
              <a:latin typeface="Arial" panose="020B0604020202020204" pitchFamily="34" charset="0"/>
              <a:cs typeface="Arial" panose="020B0604020202020204" pitchFamily="34" charset="0"/>
            </a:endParaRPr>
          </a:p>
        </p:txBody>
      </p:sp>
      <p:sp>
        <p:nvSpPr>
          <p:cNvPr id="1037" name="TextBox 1036"/>
          <p:cNvSpPr txBox="1"/>
          <p:nvPr/>
        </p:nvSpPr>
        <p:spPr>
          <a:xfrm>
            <a:off x="2971616" y="5315589"/>
            <a:ext cx="2299027"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smtClean="0">
                <a:latin typeface="Arial" panose="020B0604020202020204" pitchFamily="34" charset="0"/>
                <a:cs typeface="Arial" panose="020B0604020202020204" pitchFamily="34" charset="0"/>
              </a:rPr>
              <a:t>N = 1580 – 287</a:t>
            </a:r>
          </a:p>
          <a:p>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  1293 N</a:t>
            </a:r>
            <a:endParaRPr lang="en-US" sz="2400" dirty="0">
              <a:latin typeface="Arial" panose="020B0604020202020204" pitchFamily="34" charset="0"/>
              <a:cs typeface="Arial" panose="020B0604020202020204" pitchFamily="34" charset="0"/>
            </a:endParaRPr>
          </a:p>
        </p:txBody>
      </p:sp>
      <p:sp>
        <p:nvSpPr>
          <p:cNvPr id="1038" name="TextBox 1037"/>
          <p:cNvSpPr txBox="1"/>
          <p:nvPr/>
        </p:nvSpPr>
        <p:spPr>
          <a:xfrm>
            <a:off x="5843635" y="1704027"/>
            <a:ext cx="2829104" cy="646331"/>
          </a:xfrm>
          <a:prstGeom prst="rect">
            <a:avLst/>
          </a:prstGeom>
          <a:noFill/>
        </p:spPr>
        <p:txBody>
          <a:bodyPr wrap="square" rtlCol="0">
            <a:spAutoFit/>
          </a:bodyPr>
          <a:lstStyle/>
          <a:p>
            <a:r>
              <a:rPr lang="en-US" dirty="0" smtClean="0"/>
              <a:t>What is Normal Force and the Force of Friction?</a:t>
            </a:r>
            <a:endParaRPr lang="en-US" dirty="0"/>
          </a:p>
        </p:txBody>
      </p:sp>
    </p:spTree>
    <p:extLst>
      <p:ext uri="{BB962C8B-B14F-4D97-AF65-F5344CB8AC3E}">
        <p14:creationId xmlns:p14="http://schemas.microsoft.com/office/powerpoint/2010/main" val="364934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36"/>
                                        </p:tgtEl>
                                        <p:attrNameLst>
                                          <p:attrName>style.visibility</p:attrName>
                                        </p:attrNameLst>
                                      </p:cBhvr>
                                      <p:to>
                                        <p:strVal val="visible"/>
                                      </p:to>
                                    </p:set>
                                    <p:animEffect transition="in" filter="fade">
                                      <p:cBhvr>
                                        <p:cTn id="36" dur="500"/>
                                        <p:tgtEl>
                                          <p:spTgt spid="1036"/>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25"/>
                                        </p:tgtEl>
                                        <p:attrNameLst>
                                          <p:attrName>style.visibility</p:attrName>
                                        </p:attrNameLst>
                                      </p:cBhvr>
                                      <p:to>
                                        <p:strVal val="visible"/>
                                      </p:to>
                                    </p:set>
                                    <p:anim calcmode="lin" valueType="num">
                                      <p:cBhvr additive="base">
                                        <p:cTn id="41" dur="500" fill="hold"/>
                                        <p:tgtEl>
                                          <p:spTgt spid="1025"/>
                                        </p:tgtEl>
                                        <p:attrNameLst>
                                          <p:attrName>ppt_x</p:attrName>
                                        </p:attrNameLst>
                                      </p:cBhvr>
                                      <p:tavLst>
                                        <p:tav tm="0">
                                          <p:val>
                                            <p:strVal val="#ppt_x"/>
                                          </p:val>
                                        </p:tav>
                                        <p:tav tm="100000">
                                          <p:val>
                                            <p:strVal val="#ppt_x"/>
                                          </p:val>
                                        </p:tav>
                                      </p:tavLst>
                                    </p:anim>
                                    <p:anim calcmode="lin" valueType="num">
                                      <p:cBhvr additive="base">
                                        <p:cTn id="42" dur="500" fill="hold"/>
                                        <p:tgtEl>
                                          <p:spTgt spid="1025"/>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500" fill="hold"/>
                                        <p:tgtEl>
                                          <p:spTgt spid="28"/>
                                        </p:tgtEl>
                                        <p:attrNameLst>
                                          <p:attrName>ppt_x</p:attrName>
                                        </p:attrNameLst>
                                      </p:cBhvr>
                                      <p:tavLst>
                                        <p:tav tm="0">
                                          <p:val>
                                            <p:strVal val="#ppt_x"/>
                                          </p:val>
                                        </p:tav>
                                        <p:tav tm="100000">
                                          <p:val>
                                            <p:strVal val="#ppt_x"/>
                                          </p:val>
                                        </p:tav>
                                      </p:tavLst>
                                    </p:anim>
                                    <p:anim calcmode="lin" valueType="num">
                                      <p:cBhvr additive="base">
                                        <p:cTn id="46" dur="500" fill="hold"/>
                                        <p:tgtEl>
                                          <p:spTgt spid="28"/>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027"/>
                                        </p:tgtEl>
                                        <p:attrNameLst>
                                          <p:attrName>style.visibility</p:attrName>
                                        </p:attrNameLst>
                                      </p:cBhvr>
                                      <p:to>
                                        <p:strVal val="visible"/>
                                      </p:to>
                                    </p:set>
                                    <p:anim calcmode="lin" valueType="num">
                                      <p:cBhvr additive="base">
                                        <p:cTn id="53" dur="500" fill="hold"/>
                                        <p:tgtEl>
                                          <p:spTgt spid="1027"/>
                                        </p:tgtEl>
                                        <p:attrNameLst>
                                          <p:attrName>ppt_x</p:attrName>
                                        </p:attrNameLst>
                                      </p:cBhvr>
                                      <p:tavLst>
                                        <p:tav tm="0">
                                          <p:val>
                                            <p:strVal val="#ppt_x"/>
                                          </p:val>
                                        </p:tav>
                                        <p:tav tm="100000">
                                          <p:val>
                                            <p:strVal val="#ppt_x"/>
                                          </p:val>
                                        </p:tav>
                                      </p:tavLst>
                                    </p:anim>
                                    <p:anim calcmode="lin" valueType="num">
                                      <p:cBhvr additive="base">
                                        <p:cTn id="5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028"/>
                                        </p:tgtEl>
                                        <p:attrNameLst>
                                          <p:attrName>style.visibility</p:attrName>
                                        </p:attrNameLst>
                                      </p:cBhvr>
                                      <p:to>
                                        <p:strVal val="visible"/>
                                      </p:to>
                                    </p:set>
                                    <p:animEffect transition="in" filter="fade">
                                      <p:cBhvr>
                                        <p:cTn id="59" dur="500"/>
                                        <p:tgtEl>
                                          <p:spTgt spid="102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029"/>
                                        </p:tgtEl>
                                        <p:attrNameLst>
                                          <p:attrName>style.visibility</p:attrName>
                                        </p:attrNameLst>
                                      </p:cBhvr>
                                      <p:to>
                                        <p:strVal val="visible"/>
                                      </p:to>
                                    </p:set>
                                    <p:animEffect transition="in" filter="fade">
                                      <p:cBhvr>
                                        <p:cTn id="62" dur="500"/>
                                        <p:tgtEl>
                                          <p:spTgt spid="1029"/>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030"/>
                                        </p:tgtEl>
                                        <p:attrNameLst>
                                          <p:attrName>style.visibility</p:attrName>
                                        </p:attrNameLst>
                                      </p:cBhvr>
                                      <p:to>
                                        <p:strVal val="visible"/>
                                      </p:to>
                                    </p:set>
                                    <p:animEffect transition="in" filter="fade">
                                      <p:cBhvr>
                                        <p:cTn id="67" dur="1000"/>
                                        <p:tgtEl>
                                          <p:spTgt spid="1030"/>
                                        </p:tgtEl>
                                      </p:cBhvr>
                                    </p:animEffect>
                                    <p:anim calcmode="lin" valueType="num">
                                      <p:cBhvr>
                                        <p:cTn id="68" dur="1000" fill="hold"/>
                                        <p:tgtEl>
                                          <p:spTgt spid="1030"/>
                                        </p:tgtEl>
                                        <p:attrNameLst>
                                          <p:attrName>ppt_x</p:attrName>
                                        </p:attrNameLst>
                                      </p:cBhvr>
                                      <p:tavLst>
                                        <p:tav tm="0">
                                          <p:val>
                                            <p:strVal val="#ppt_x"/>
                                          </p:val>
                                        </p:tav>
                                        <p:tav tm="100000">
                                          <p:val>
                                            <p:strVal val="#ppt_x"/>
                                          </p:val>
                                        </p:tav>
                                      </p:tavLst>
                                    </p:anim>
                                    <p:anim calcmode="lin" valueType="num">
                                      <p:cBhvr>
                                        <p:cTn id="69" dur="1000" fill="hold"/>
                                        <p:tgtEl>
                                          <p:spTgt spid="1030"/>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031"/>
                                        </p:tgtEl>
                                        <p:attrNameLst>
                                          <p:attrName>style.visibility</p:attrName>
                                        </p:attrNameLst>
                                      </p:cBhvr>
                                      <p:to>
                                        <p:strVal val="visible"/>
                                      </p:to>
                                    </p:set>
                                    <p:animEffect transition="in" filter="fade">
                                      <p:cBhvr>
                                        <p:cTn id="72" dur="1000"/>
                                        <p:tgtEl>
                                          <p:spTgt spid="1031"/>
                                        </p:tgtEl>
                                      </p:cBhvr>
                                    </p:animEffect>
                                    <p:anim calcmode="lin" valueType="num">
                                      <p:cBhvr>
                                        <p:cTn id="73" dur="1000" fill="hold"/>
                                        <p:tgtEl>
                                          <p:spTgt spid="1031"/>
                                        </p:tgtEl>
                                        <p:attrNameLst>
                                          <p:attrName>ppt_x</p:attrName>
                                        </p:attrNameLst>
                                      </p:cBhvr>
                                      <p:tavLst>
                                        <p:tav tm="0">
                                          <p:val>
                                            <p:strVal val="#ppt_x"/>
                                          </p:val>
                                        </p:tav>
                                        <p:tav tm="100000">
                                          <p:val>
                                            <p:strVal val="#ppt_x"/>
                                          </p:val>
                                        </p:tav>
                                      </p:tavLst>
                                    </p:anim>
                                    <p:anim calcmode="lin" valueType="num">
                                      <p:cBhvr>
                                        <p:cTn id="74" dur="1000" fill="hold"/>
                                        <p:tgtEl>
                                          <p:spTgt spid="10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33"/>
                                        </p:tgtEl>
                                        <p:attrNameLst>
                                          <p:attrName>style.visibility</p:attrName>
                                        </p:attrNameLst>
                                      </p:cBhvr>
                                      <p:to>
                                        <p:strVal val="visible"/>
                                      </p:to>
                                    </p:set>
                                    <p:animEffect transition="in" filter="fade">
                                      <p:cBhvr>
                                        <p:cTn id="77" dur="1000"/>
                                        <p:tgtEl>
                                          <p:spTgt spid="1033"/>
                                        </p:tgtEl>
                                      </p:cBhvr>
                                    </p:animEffect>
                                    <p:anim calcmode="lin" valueType="num">
                                      <p:cBhvr>
                                        <p:cTn id="78" dur="1000" fill="hold"/>
                                        <p:tgtEl>
                                          <p:spTgt spid="1033"/>
                                        </p:tgtEl>
                                        <p:attrNameLst>
                                          <p:attrName>ppt_x</p:attrName>
                                        </p:attrNameLst>
                                      </p:cBhvr>
                                      <p:tavLst>
                                        <p:tav tm="0">
                                          <p:val>
                                            <p:strVal val="#ppt_x"/>
                                          </p:val>
                                        </p:tav>
                                        <p:tav tm="100000">
                                          <p:val>
                                            <p:strVal val="#ppt_x"/>
                                          </p:val>
                                        </p:tav>
                                      </p:tavLst>
                                    </p:anim>
                                    <p:anim calcmode="lin" valueType="num">
                                      <p:cBhvr>
                                        <p:cTn id="79" dur="1000" fill="hold"/>
                                        <p:tgtEl>
                                          <p:spTgt spid="103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034"/>
                                        </p:tgtEl>
                                        <p:attrNameLst>
                                          <p:attrName>style.visibility</p:attrName>
                                        </p:attrNameLst>
                                      </p:cBhvr>
                                      <p:to>
                                        <p:strVal val="visible"/>
                                      </p:to>
                                    </p:set>
                                    <p:animEffect transition="in" filter="fade">
                                      <p:cBhvr>
                                        <p:cTn id="84" dur="500"/>
                                        <p:tgtEl>
                                          <p:spTgt spid="1034"/>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035"/>
                                        </p:tgtEl>
                                        <p:attrNameLst>
                                          <p:attrName>style.visibility</p:attrName>
                                        </p:attrNameLst>
                                      </p:cBhvr>
                                      <p:to>
                                        <p:strVal val="visible"/>
                                      </p:to>
                                    </p:set>
                                    <p:animEffect transition="in" filter="fade">
                                      <p:cBhvr>
                                        <p:cTn id="89" dur="500"/>
                                        <p:tgtEl>
                                          <p:spTgt spid="1035"/>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037"/>
                                        </p:tgtEl>
                                        <p:attrNameLst>
                                          <p:attrName>style.visibility</p:attrName>
                                        </p:attrNameLst>
                                      </p:cBhvr>
                                      <p:to>
                                        <p:strVal val="visible"/>
                                      </p:to>
                                    </p:set>
                                    <p:animEffect transition="in" filter="fade">
                                      <p:cBhvr>
                                        <p:cTn id="94" dur="500"/>
                                        <p:tgtEl>
                                          <p:spTgt spid="1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P spid="20" grpId="0"/>
      <p:bldP spid="21" grpId="0"/>
      <p:bldP spid="22" grpId="0"/>
      <p:bldP spid="1025" grpId="0"/>
      <p:bldP spid="1027" grpId="0"/>
      <p:bldP spid="1028" grpId="0"/>
      <p:bldP spid="1029" grpId="0"/>
      <p:bldP spid="1030" grpId="0"/>
      <p:bldP spid="1031" grpId="0"/>
      <p:bldP spid="1034" grpId="0" animBg="1"/>
      <p:bldP spid="1035" grpId="0"/>
      <p:bldP spid="1036" grpId="0"/>
      <p:bldP spid="103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13354" y="3368940"/>
            <a:ext cx="4275550" cy="322465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5" name="Straight Connector 4"/>
          <p:cNvCxnSpPr/>
          <p:nvPr/>
        </p:nvCxnSpPr>
        <p:spPr>
          <a:xfrm>
            <a:off x="1371600" y="533400"/>
            <a:ext cx="5334000" cy="0"/>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a:off x="6705600" y="533400"/>
            <a:ext cx="0" cy="236220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5486400" y="1819686"/>
            <a:ext cx="121920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2" name="Straight Connector 11"/>
          <p:cNvCxnSpPr/>
          <p:nvPr/>
        </p:nvCxnSpPr>
        <p:spPr>
          <a:xfrm flipH="1" flipV="1">
            <a:off x="3458750" y="533400"/>
            <a:ext cx="1181100" cy="990600"/>
          </a:xfrm>
          <a:prstGeom prst="line">
            <a:avLst/>
          </a:prstGeom>
        </p:spPr>
        <p:style>
          <a:lnRef idx="2">
            <a:schemeClr val="accent3"/>
          </a:lnRef>
          <a:fillRef idx="0">
            <a:schemeClr val="accent3"/>
          </a:fillRef>
          <a:effectRef idx="1">
            <a:schemeClr val="accent3"/>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3748296" y="1147741"/>
                <a:ext cx="5806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65</m:t>
                      </m:r>
                      <m:r>
                        <a:rPr lang="en-US" b="0" i="1" smtClean="0">
                          <a:latin typeface="Cambria Math"/>
                          <a:ea typeface="Cambria Math"/>
                        </a:rPr>
                        <m:t>°</m:t>
                      </m:r>
                    </m:oMath>
                  </m:oMathPara>
                </a14:m>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3748296" y="1147741"/>
                <a:ext cx="580608" cy="369332"/>
              </a:xfrm>
              <a:prstGeom prst="rect">
                <a:avLst/>
              </a:prstGeom>
              <a:blipFill rotWithShape="1">
                <a:blip r:embed="rId2"/>
                <a:stretch>
                  <a:fillRect/>
                </a:stretch>
              </a:blipFill>
            </p:spPr>
            <p:txBody>
              <a:bodyPr/>
              <a:lstStyle/>
              <a:p>
                <a:r>
                  <a:rPr lang="en-US">
                    <a:noFill/>
                  </a:rPr>
                  <a:t> </a:t>
                </a:r>
              </a:p>
            </p:txBody>
          </p:sp>
        </mc:Fallback>
      </mc:AlternateContent>
      <p:sp>
        <p:nvSpPr>
          <p:cNvPr id="15" name="TextBox 14"/>
          <p:cNvSpPr txBox="1"/>
          <p:nvPr/>
        </p:nvSpPr>
        <p:spPr>
          <a:xfrm>
            <a:off x="3955473" y="653534"/>
            <a:ext cx="457200" cy="369332"/>
          </a:xfrm>
          <a:prstGeom prst="rect">
            <a:avLst/>
          </a:prstGeom>
          <a:noFill/>
        </p:spPr>
        <p:txBody>
          <a:bodyPr wrap="square" rtlCol="0">
            <a:spAutoFit/>
          </a:bodyPr>
          <a:lstStyle/>
          <a:p>
            <a:r>
              <a:rPr lang="en-US" dirty="0" smtClean="0"/>
              <a:t>T1</a:t>
            </a:r>
            <a:endParaRPr lang="en-US" dirty="0"/>
          </a:p>
        </p:txBody>
      </p:sp>
      <p:sp>
        <p:nvSpPr>
          <p:cNvPr id="16" name="TextBox 15"/>
          <p:cNvSpPr txBox="1"/>
          <p:nvPr/>
        </p:nvSpPr>
        <p:spPr>
          <a:xfrm>
            <a:off x="5889052" y="1497568"/>
            <a:ext cx="413896" cy="369332"/>
          </a:xfrm>
          <a:prstGeom prst="rect">
            <a:avLst/>
          </a:prstGeom>
          <a:noFill/>
        </p:spPr>
        <p:txBody>
          <a:bodyPr wrap="none" rtlCol="0">
            <a:spAutoFit/>
          </a:bodyPr>
          <a:lstStyle/>
          <a:p>
            <a:r>
              <a:rPr lang="en-US" dirty="0" smtClean="0"/>
              <a:t>T2</a:t>
            </a:r>
            <a:endParaRPr lang="en-US" dirty="0"/>
          </a:p>
        </p:txBody>
      </p:sp>
      <p:sp>
        <p:nvSpPr>
          <p:cNvPr id="17" name="TextBox 16"/>
          <p:cNvSpPr txBox="1"/>
          <p:nvPr/>
        </p:nvSpPr>
        <p:spPr>
          <a:xfrm>
            <a:off x="132441" y="2505486"/>
            <a:ext cx="6236746" cy="646331"/>
          </a:xfrm>
          <a:prstGeom prst="rect">
            <a:avLst/>
          </a:prstGeom>
          <a:noFill/>
        </p:spPr>
        <p:txBody>
          <a:bodyPr wrap="square" rtlCol="0">
            <a:spAutoFit/>
          </a:bodyPr>
          <a:lstStyle/>
          <a:p>
            <a:r>
              <a:rPr lang="en-US" dirty="0" smtClean="0"/>
              <a:t>Jane is hanging a chandelier from her ceiling and needs to know</a:t>
            </a:r>
            <a:r>
              <a:rPr lang="en-US" dirty="0"/>
              <a:t> </a:t>
            </a:r>
            <a:r>
              <a:rPr lang="en-US" dirty="0" smtClean="0"/>
              <a:t>how much tension is in each cable?</a:t>
            </a:r>
            <a:endParaRPr lang="en-US" dirty="0"/>
          </a:p>
        </p:txBody>
      </p:sp>
      <p:sp>
        <p:nvSpPr>
          <p:cNvPr id="18" name="Oval 17"/>
          <p:cNvSpPr/>
          <p:nvPr/>
        </p:nvSpPr>
        <p:spPr>
          <a:xfrm>
            <a:off x="7050138" y="4866968"/>
            <a:ext cx="20694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a:stCxn id="18" idx="4"/>
          </p:cNvCxnSpPr>
          <p:nvPr/>
        </p:nvCxnSpPr>
        <p:spPr>
          <a:xfrm>
            <a:off x="7153612" y="5095568"/>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6"/>
          </p:cNvCxnSpPr>
          <p:nvPr/>
        </p:nvCxnSpPr>
        <p:spPr>
          <a:xfrm>
            <a:off x="7257086" y="4981268"/>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8" idx="1"/>
          </p:cNvCxnSpPr>
          <p:nvPr/>
        </p:nvCxnSpPr>
        <p:spPr>
          <a:xfrm flipH="1" flipV="1">
            <a:off x="6190286" y="3952568"/>
            <a:ext cx="890159" cy="9478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958687" y="6023823"/>
            <a:ext cx="389850" cy="369332"/>
          </a:xfrm>
          <a:prstGeom prst="rect">
            <a:avLst/>
          </a:prstGeom>
          <a:noFill/>
        </p:spPr>
        <p:txBody>
          <a:bodyPr wrap="none" rtlCol="0">
            <a:spAutoFit/>
          </a:bodyPr>
          <a:lstStyle/>
          <a:p>
            <a:r>
              <a:rPr lang="en-US" dirty="0" smtClean="0"/>
              <a:t>W</a:t>
            </a:r>
            <a:endParaRPr lang="en-US" dirty="0"/>
          </a:p>
        </p:txBody>
      </p:sp>
      <p:sp>
        <p:nvSpPr>
          <p:cNvPr id="27" name="TextBox 26"/>
          <p:cNvSpPr txBox="1"/>
          <p:nvPr/>
        </p:nvSpPr>
        <p:spPr>
          <a:xfrm>
            <a:off x="8095286" y="4838101"/>
            <a:ext cx="457200" cy="369332"/>
          </a:xfrm>
          <a:prstGeom prst="rect">
            <a:avLst/>
          </a:prstGeom>
          <a:noFill/>
        </p:spPr>
        <p:txBody>
          <a:bodyPr wrap="square" rtlCol="0">
            <a:spAutoFit/>
          </a:bodyPr>
          <a:lstStyle/>
          <a:p>
            <a:r>
              <a:rPr lang="en-US" dirty="0" smtClean="0"/>
              <a:t>T2</a:t>
            </a:r>
            <a:endParaRPr lang="en-US" dirty="0"/>
          </a:p>
        </p:txBody>
      </p:sp>
      <p:sp>
        <p:nvSpPr>
          <p:cNvPr id="28" name="TextBox 27"/>
          <p:cNvSpPr txBox="1"/>
          <p:nvPr/>
        </p:nvSpPr>
        <p:spPr>
          <a:xfrm>
            <a:off x="5861241" y="3583236"/>
            <a:ext cx="413896" cy="369332"/>
          </a:xfrm>
          <a:prstGeom prst="rect">
            <a:avLst/>
          </a:prstGeom>
          <a:noFill/>
        </p:spPr>
        <p:txBody>
          <a:bodyPr wrap="none" rtlCol="0">
            <a:spAutoFit/>
          </a:bodyPr>
          <a:lstStyle/>
          <a:p>
            <a:r>
              <a:rPr lang="en-US" dirty="0" smtClean="0"/>
              <a:t>T1</a:t>
            </a:r>
            <a:endParaRPr lang="en-US" dirty="0"/>
          </a:p>
        </p:txBody>
      </p:sp>
      <p:cxnSp>
        <p:nvCxnSpPr>
          <p:cNvPr id="30" name="Straight Arrow Connector 29"/>
          <p:cNvCxnSpPr/>
          <p:nvPr/>
        </p:nvCxnSpPr>
        <p:spPr>
          <a:xfrm flipH="1">
            <a:off x="6096237" y="4981268"/>
            <a:ext cx="86245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2" name="Straight Arrow Connector 31"/>
          <p:cNvCxnSpPr/>
          <p:nvPr/>
        </p:nvCxnSpPr>
        <p:spPr>
          <a:xfrm flipV="1">
            <a:off x="6041350" y="3964107"/>
            <a:ext cx="0" cy="95076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4" name="TextBox 33"/>
          <p:cNvSpPr txBox="1"/>
          <p:nvPr/>
        </p:nvSpPr>
        <p:spPr>
          <a:xfrm>
            <a:off x="5803229" y="5095568"/>
            <a:ext cx="1166986" cy="369332"/>
          </a:xfrm>
          <a:prstGeom prst="rect">
            <a:avLst/>
          </a:prstGeom>
          <a:noFill/>
        </p:spPr>
        <p:txBody>
          <a:bodyPr wrap="none" rtlCol="0">
            <a:spAutoFit/>
          </a:bodyPr>
          <a:lstStyle/>
          <a:p>
            <a:r>
              <a:rPr lang="en-US" dirty="0" smtClean="0"/>
              <a:t>T</a:t>
            </a:r>
            <a:r>
              <a:rPr lang="en-US" sz="1100" dirty="0" smtClean="0"/>
              <a:t>1</a:t>
            </a:r>
            <a:r>
              <a:rPr lang="en-US" dirty="0" smtClean="0"/>
              <a:t>*</a:t>
            </a:r>
            <a:r>
              <a:rPr lang="en-US" dirty="0" err="1" smtClean="0"/>
              <a:t>cos</a:t>
            </a:r>
            <a:r>
              <a:rPr lang="en-US" dirty="0" smtClean="0"/>
              <a:t>(65)</a:t>
            </a:r>
            <a:endParaRPr lang="en-US" dirty="0"/>
          </a:p>
        </p:txBody>
      </p:sp>
      <p:sp>
        <p:nvSpPr>
          <p:cNvPr id="35" name="TextBox 34"/>
          <p:cNvSpPr txBox="1"/>
          <p:nvPr/>
        </p:nvSpPr>
        <p:spPr>
          <a:xfrm>
            <a:off x="4877925" y="4254822"/>
            <a:ext cx="1124026" cy="369332"/>
          </a:xfrm>
          <a:prstGeom prst="rect">
            <a:avLst/>
          </a:prstGeom>
          <a:noFill/>
        </p:spPr>
        <p:txBody>
          <a:bodyPr wrap="none" rtlCol="0">
            <a:spAutoFit/>
          </a:bodyPr>
          <a:lstStyle/>
          <a:p>
            <a:r>
              <a:rPr lang="en-US" dirty="0" smtClean="0"/>
              <a:t>T</a:t>
            </a:r>
            <a:r>
              <a:rPr lang="en-US" sz="1100" dirty="0"/>
              <a:t>1</a:t>
            </a:r>
            <a:r>
              <a:rPr lang="en-US" dirty="0" smtClean="0"/>
              <a:t>*sin(65)</a:t>
            </a:r>
            <a:endParaRPr lang="en-US" dirty="0"/>
          </a:p>
        </p:txBody>
      </p:sp>
      <p:sp>
        <p:nvSpPr>
          <p:cNvPr id="36" name="TextBox 35"/>
          <p:cNvSpPr txBox="1"/>
          <p:nvPr/>
        </p:nvSpPr>
        <p:spPr>
          <a:xfrm>
            <a:off x="685800" y="3505200"/>
            <a:ext cx="370614" cy="523220"/>
          </a:xfrm>
          <a:prstGeom prst="rect">
            <a:avLst/>
          </a:prstGeom>
          <a:noFill/>
        </p:spPr>
        <p:txBody>
          <a:bodyPr wrap="none" rtlCol="0">
            <a:spAutoFit/>
          </a:bodyPr>
          <a:lstStyle/>
          <a:p>
            <a:r>
              <a:rPr lang="en-US" sz="2800" u="sng" dirty="0" smtClean="0"/>
              <a:t>X</a:t>
            </a:r>
            <a:endParaRPr lang="en-US" sz="2800" u="sng" dirty="0"/>
          </a:p>
        </p:txBody>
      </p:sp>
      <p:sp>
        <p:nvSpPr>
          <p:cNvPr id="37" name="TextBox 36"/>
          <p:cNvSpPr txBox="1"/>
          <p:nvPr/>
        </p:nvSpPr>
        <p:spPr>
          <a:xfrm>
            <a:off x="2819400" y="3529335"/>
            <a:ext cx="228600" cy="523220"/>
          </a:xfrm>
          <a:prstGeom prst="rect">
            <a:avLst/>
          </a:prstGeom>
          <a:noFill/>
        </p:spPr>
        <p:txBody>
          <a:bodyPr wrap="square" rtlCol="0">
            <a:spAutoFit/>
          </a:bodyPr>
          <a:lstStyle/>
          <a:p>
            <a:r>
              <a:rPr lang="en-US" sz="2800" u="sng" dirty="0" smtClean="0"/>
              <a:t>Y</a:t>
            </a:r>
            <a:endParaRPr lang="en-US" sz="2800" u="sng" dirty="0"/>
          </a:p>
        </p:txBody>
      </p:sp>
      <p:sp>
        <p:nvSpPr>
          <p:cNvPr id="39" name="TextBox 38"/>
          <p:cNvSpPr txBox="1"/>
          <p:nvPr/>
        </p:nvSpPr>
        <p:spPr>
          <a:xfrm>
            <a:off x="22080" y="4345706"/>
            <a:ext cx="1738617"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T</a:t>
            </a:r>
            <a:r>
              <a:rPr lang="en-US" sz="1100" dirty="0" smtClean="0">
                <a:latin typeface="Arial" panose="020B0604020202020204" pitchFamily="34" charset="0"/>
                <a:cs typeface="Arial" panose="020B0604020202020204" pitchFamily="34" charset="0"/>
              </a:rPr>
              <a:t>1</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cos</a:t>
            </a:r>
            <a:r>
              <a:rPr lang="en-US" dirty="0" smtClean="0">
                <a:latin typeface="Arial" panose="020B0604020202020204" pitchFamily="34" charset="0"/>
                <a:cs typeface="Arial" panose="020B0604020202020204" pitchFamily="34" charset="0"/>
              </a:rPr>
              <a:t>(65) = T</a:t>
            </a:r>
            <a:r>
              <a:rPr lang="en-US" sz="1050"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p:sp>
        <p:nvSpPr>
          <p:cNvPr id="40" name="TextBox 39"/>
          <p:cNvSpPr txBox="1"/>
          <p:nvPr/>
        </p:nvSpPr>
        <p:spPr>
          <a:xfrm>
            <a:off x="2272788" y="4345706"/>
            <a:ext cx="1680268"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T</a:t>
            </a:r>
            <a:r>
              <a:rPr lang="en-US" sz="1100" dirty="0">
                <a:latin typeface="Arial" panose="020B0604020202020204" pitchFamily="34" charset="0"/>
                <a:cs typeface="Arial" panose="020B0604020202020204" pitchFamily="34" charset="0"/>
              </a:rPr>
              <a:t>1</a:t>
            </a:r>
            <a:r>
              <a:rPr lang="en-US" dirty="0" smtClean="0">
                <a:latin typeface="Arial" panose="020B0604020202020204" pitchFamily="34" charset="0"/>
                <a:cs typeface="Arial" panose="020B0604020202020204" pitchFamily="34" charset="0"/>
              </a:rPr>
              <a:t>*sin(65) = W</a:t>
            </a:r>
            <a:endParaRPr lang="en-US" dirty="0">
              <a:latin typeface="Arial" panose="020B0604020202020204" pitchFamily="34" charset="0"/>
              <a:cs typeface="Arial" panose="020B0604020202020204" pitchFamily="34" charset="0"/>
            </a:endParaRPr>
          </a:p>
        </p:txBody>
      </p:sp>
      <p:cxnSp>
        <p:nvCxnSpPr>
          <p:cNvPr id="42" name="Straight Connector 41"/>
          <p:cNvCxnSpPr/>
          <p:nvPr/>
        </p:nvCxnSpPr>
        <p:spPr>
          <a:xfrm>
            <a:off x="1828800" y="3328545"/>
            <a:ext cx="0" cy="3529455"/>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272788" y="4829338"/>
            <a:ext cx="1846980"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T</a:t>
            </a:r>
            <a:r>
              <a:rPr lang="en-US" sz="1100" dirty="0">
                <a:latin typeface="Arial" panose="020B0604020202020204" pitchFamily="34" charset="0"/>
                <a:cs typeface="Arial" panose="020B0604020202020204" pitchFamily="34" charset="0"/>
              </a:rPr>
              <a:t>1</a:t>
            </a:r>
            <a:r>
              <a:rPr lang="en-US" dirty="0" smtClean="0">
                <a:latin typeface="Arial" panose="020B0604020202020204" pitchFamily="34" charset="0"/>
                <a:cs typeface="Arial" panose="020B0604020202020204" pitchFamily="34" charset="0"/>
              </a:rPr>
              <a:t>*sin(65) = 300</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45" name="TextBox 44"/>
              <p:cNvSpPr txBox="1"/>
              <p:nvPr/>
            </p:nvSpPr>
            <p:spPr>
              <a:xfrm>
                <a:off x="2265861" y="5241971"/>
                <a:ext cx="1545871" cy="6619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𝑇</m:t>
                          </m:r>
                        </m:e>
                        <m:sub>
                          <m:r>
                            <a:rPr lang="en-US" b="0" i="1" smtClean="0">
                              <a:latin typeface="Cambria Math"/>
                            </a:rPr>
                            <m:t>1</m:t>
                          </m:r>
                        </m:sub>
                      </m:sSub>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300</m:t>
                          </m:r>
                        </m:num>
                        <m:den>
                          <m:r>
                            <m:rPr>
                              <m:sty m:val="p"/>
                            </m:rPr>
                            <a:rPr lang="en-US" b="0" i="0" smtClean="0">
                              <a:latin typeface="Cambria Math"/>
                            </a:rPr>
                            <m:t>sin</m:t>
                          </m:r>
                          <m:r>
                            <a:rPr lang="en-US" b="0" i="1" smtClean="0">
                              <a:latin typeface="Cambria Math"/>
                            </a:rPr>
                            <m:t>⁡(65)</m:t>
                          </m:r>
                        </m:den>
                      </m:f>
                    </m:oMath>
                  </m:oMathPara>
                </a14:m>
                <a:endParaRPr lang="en-US" dirty="0"/>
              </a:p>
            </p:txBody>
          </p:sp>
        </mc:Choice>
        <mc:Fallback xmlns="">
          <p:sp>
            <p:nvSpPr>
              <p:cNvPr id="45" name="TextBox 44"/>
              <p:cNvSpPr txBox="1">
                <a:spLocks noRot="1" noChangeAspect="1" noMove="1" noResize="1" noEditPoints="1" noAdjustHandles="1" noChangeArrowheads="1" noChangeShapeType="1" noTextEdit="1"/>
              </p:cNvSpPr>
              <p:nvPr/>
            </p:nvSpPr>
            <p:spPr>
              <a:xfrm>
                <a:off x="2265861" y="5241971"/>
                <a:ext cx="1545871" cy="66191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2307929" y="6019800"/>
                <a:ext cx="1499961"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𝑇</m:t>
                          </m:r>
                        </m:e>
                        <m:sub>
                          <m:r>
                            <a:rPr lang="en-US" sz="2000" b="0" i="1" smtClean="0">
                              <a:latin typeface="Cambria Math"/>
                            </a:rPr>
                            <m:t>1</m:t>
                          </m:r>
                        </m:sub>
                      </m:sSub>
                      <m:r>
                        <a:rPr lang="en-US" sz="2000" b="0" i="1" smtClean="0">
                          <a:latin typeface="Cambria Math"/>
                        </a:rPr>
                        <m:t>=331 </m:t>
                      </m:r>
                      <m:r>
                        <a:rPr lang="en-US" sz="2000" b="0" i="1" smtClean="0">
                          <a:latin typeface="Cambria Math"/>
                        </a:rPr>
                        <m:t>𝑁</m:t>
                      </m:r>
                    </m:oMath>
                  </m:oMathPara>
                </a14:m>
                <a:endParaRPr lang="en-US" sz="2000" dirty="0"/>
              </a:p>
            </p:txBody>
          </p:sp>
        </mc:Choice>
        <mc:Fallback xmlns="">
          <p:sp>
            <p:nvSpPr>
              <p:cNvPr id="47" name="TextBox 46"/>
              <p:cNvSpPr txBox="1">
                <a:spLocks noRot="1" noChangeAspect="1" noMove="1" noResize="1" noEditPoints="1" noAdjustHandles="1" noChangeArrowheads="1" noChangeShapeType="1" noTextEdit="1"/>
              </p:cNvSpPr>
              <p:nvPr/>
            </p:nvSpPr>
            <p:spPr>
              <a:xfrm>
                <a:off x="2307929" y="6019800"/>
                <a:ext cx="1499961" cy="400110"/>
              </a:xfrm>
              <a:prstGeom prst="rect">
                <a:avLst/>
              </a:prstGeom>
              <a:blipFill rotWithShape="1">
                <a:blip r:embed="rId4"/>
                <a:stretch>
                  <a:fillRect/>
                </a:stretch>
              </a:blipFill>
            </p:spPr>
            <p:txBody>
              <a:bodyPr/>
              <a:lstStyle/>
              <a:p>
                <a:r>
                  <a:rPr lang="en-US">
                    <a:noFill/>
                  </a:rPr>
                  <a:t> </a:t>
                </a:r>
              </a:p>
            </p:txBody>
          </p:sp>
        </mc:Fallback>
      </mc:AlternateContent>
      <p:sp>
        <p:nvSpPr>
          <p:cNvPr id="48" name="TextBox 47"/>
          <p:cNvSpPr txBox="1"/>
          <p:nvPr/>
        </p:nvSpPr>
        <p:spPr>
          <a:xfrm>
            <a:off x="22080" y="4829338"/>
            <a:ext cx="1906932"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331*</a:t>
            </a:r>
            <a:r>
              <a:rPr lang="en-US" dirty="0" err="1" smtClean="0">
                <a:latin typeface="Arial" panose="020B0604020202020204" pitchFamily="34" charset="0"/>
                <a:cs typeface="Arial" panose="020B0604020202020204" pitchFamily="34" charset="0"/>
              </a:rPr>
              <a:t>cos</a:t>
            </a:r>
            <a:r>
              <a:rPr lang="en-US" dirty="0" smtClean="0">
                <a:latin typeface="Arial" panose="020B0604020202020204" pitchFamily="34" charset="0"/>
                <a:cs typeface="Arial" panose="020B0604020202020204" pitchFamily="34" charset="0"/>
              </a:rPr>
              <a:t>(65) = T</a:t>
            </a:r>
            <a:r>
              <a:rPr lang="en-US" sz="1100" dirty="0" smtClean="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0" name="TextBox 49"/>
              <p:cNvSpPr txBox="1"/>
              <p:nvPr/>
            </p:nvSpPr>
            <p:spPr>
              <a:xfrm>
                <a:off x="118144" y="5671249"/>
                <a:ext cx="1505925" cy="40011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𝑇</m:t>
                          </m:r>
                        </m:e>
                        <m:sub>
                          <m:r>
                            <a:rPr lang="en-US" sz="2000" b="0" i="1" smtClean="0">
                              <a:latin typeface="Cambria Math"/>
                            </a:rPr>
                            <m:t>2</m:t>
                          </m:r>
                        </m:sub>
                      </m:sSub>
                      <m:r>
                        <a:rPr lang="en-US" sz="2000" b="0" i="1" smtClean="0">
                          <a:latin typeface="Cambria Math"/>
                        </a:rPr>
                        <m:t>=140 </m:t>
                      </m:r>
                      <m:r>
                        <a:rPr lang="en-US" sz="2000" b="0" i="1" smtClean="0">
                          <a:latin typeface="Cambria Math"/>
                        </a:rPr>
                        <m:t>𝑁</m:t>
                      </m:r>
                    </m:oMath>
                  </m:oMathPara>
                </a14:m>
                <a:endParaRPr lang="en-US" sz="2000" dirty="0"/>
              </a:p>
            </p:txBody>
          </p:sp>
        </mc:Choice>
        <mc:Fallback xmlns="">
          <p:sp>
            <p:nvSpPr>
              <p:cNvPr id="50" name="TextBox 49"/>
              <p:cNvSpPr txBox="1">
                <a:spLocks noRot="1" noChangeAspect="1" noMove="1" noResize="1" noEditPoints="1" noAdjustHandles="1" noChangeArrowheads="1" noChangeShapeType="1" noTextEdit="1"/>
              </p:cNvSpPr>
              <p:nvPr/>
            </p:nvSpPr>
            <p:spPr>
              <a:xfrm>
                <a:off x="118144" y="5671249"/>
                <a:ext cx="1505925" cy="400110"/>
              </a:xfrm>
              <a:prstGeom prst="rect">
                <a:avLst/>
              </a:prstGeom>
              <a:blipFill rotWithShape="1">
                <a:blip r:embed="rId5"/>
                <a:stretch>
                  <a:fillRect/>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49300" y="1497568"/>
            <a:ext cx="1484687" cy="952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335643" y="2080976"/>
            <a:ext cx="748923" cy="36933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30 kg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65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par>
                                <p:cTn id="33" presetID="10"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fade">
                                      <p:cBhvr>
                                        <p:cTn id="40" dur="500"/>
                                        <p:tgtEl>
                                          <p:spTgt spid="30"/>
                                        </p:tgtEl>
                                      </p:cBhvr>
                                    </p:animEffect>
                                  </p:childTnLst>
                                </p:cTn>
                              </p:par>
                              <p:par>
                                <p:cTn id="41" presetID="10"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500"/>
                                        <p:tgtEl>
                                          <p:spTgt spid="3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6"/>
                                        </p:tgtEl>
                                        <p:attrNameLst>
                                          <p:attrName>style.visibility</p:attrName>
                                        </p:attrNameLst>
                                      </p:cBhvr>
                                      <p:to>
                                        <p:strVal val="visible"/>
                                      </p:to>
                                    </p:set>
                                    <p:anim calcmode="lin" valueType="num">
                                      <p:cBhvr additive="base">
                                        <p:cTn id="54" dur="500" fill="hold"/>
                                        <p:tgtEl>
                                          <p:spTgt spid="36"/>
                                        </p:tgtEl>
                                        <p:attrNameLst>
                                          <p:attrName>ppt_x</p:attrName>
                                        </p:attrNameLst>
                                      </p:cBhvr>
                                      <p:tavLst>
                                        <p:tav tm="0">
                                          <p:val>
                                            <p:strVal val="#ppt_x"/>
                                          </p:val>
                                        </p:tav>
                                        <p:tav tm="100000">
                                          <p:val>
                                            <p:strVal val="#ppt_x"/>
                                          </p:val>
                                        </p:tav>
                                      </p:tavLst>
                                    </p:anim>
                                    <p:anim calcmode="lin" valueType="num">
                                      <p:cBhvr additive="base">
                                        <p:cTn id="55" dur="500" fill="hold"/>
                                        <p:tgtEl>
                                          <p:spTgt spid="3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additive="base">
                                        <p:cTn id="58" dur="500" fill="hold"/>
                                        <p:tgtEl>
                                          <p:spTgt spid="37"/>
                                        </p:tgtEl>
                                        <p:attrNameLst>
                                          <p:attrName>ppt_x</p:attrName>
                                        </p:attrNameLst>
                                      </p:cBhvr>
                                      <p:tavLst>
                                        <p:tav tm="0">
                                          <p:val>
                                            <p:strVal val="#ppt_x"/>
                                          </p:val>
                                        </p:tav>
                                        <p:tav tm="100000">
                                          <p:val>
                                            <p:strVal val="#ppt_x"/>
                                          </p:val>
                                        </p:tav>
                                      </p:tavLst>
                                    </p:anim>
                                    <p:anim calcmode="lin" valueType="num">
                                      <p:cBhvr additive="base">
                                        <p:cTn id="59" dur="500" fill="hold"/>
                                        <p:tgtEl>
                                          <p:spTgt spid="37"/>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500" fill="hold"/>
                                        <p:tgtEl>
                                          <p:spTgt spid="42"/>
                                        </p:tgtEl>
                                        <p:attrNameLst>
                                          <p:attrName>ppt_x</p:attrName>
                                        </p:attrNameLst>
                                      </p:cBhvr>
                                      <p:tavLst>
                                        <p:tav tm="0">
                                          <p:val>
                                            <p:strVal val="#ppt_x"/>
                                          </p:val>
                                        </p:tav>
                                        <p:tav tm="100000">
                                          <p:val>
                                            <p:strVal val="#ppt_x"/>
                                          </p:val>
                                        </p:tav>
                                      </p:tavLst>
                                    </p:anim>
                                    <p:anim calcmode="lin" valueType="num">
                                      <p:cBhvr additive="base">
                                        <p:cTn id="63"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500"/>
                                        <p:tgtEl>
                                          <p:spTgt spid="39"/>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fade">
                                      <p:cBhvr>
                                        <p:cTn id="78" dur="500"/>
                                        <p:tgtEl>
                                          <p:spTgt spid="43"/>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5"/>
                                        </p:tgtEl>
                                        <p:attrNameLst>
                                          <p:attrName>style.visibility</p:attrName>
                                        </p:attrNameLst>
                                      </p:cBhvr>
                                      <p:to>
                                        <p:strVal val="visible"/>
                                      </p:to>
                                    </p:set>
                                    <p:anim calcmode="lin" valueType="num">
                                      <p:cBhvr additive="base">
                                        <p:cTn id="83" dur="500" fill="hold"/>
                                        <p:tgtEl>
                                          <p:spTgt spid="45"/>
                                        </p:tgtEl>
                                        <p:attrNameLst>
                                          <p:attrName>ppt_x</p:attrName>
                                        </p:attrNameLst>
                                      </p:cBhvr>
                                      <p:tavLst>
                                        <p:tav tm="0">
                                          <p:val>
                                            <p:strVal val="#ppt_x"/>
                                          </p:val>
                                        </p:tav>
                                        <p:tav tm="100000">
                                          <p:val>
                                            <p:strVal val="#ppt_x"/>
                                          </p:val>
                                        </p:tav>
                                      </p:tavLst>
                                    </p:anim>
                                    <p:anim calcmode="lin" valueType="num">
                                      <p:cBhvr additive="base">
                                        <p:cTn id="84"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47"/>
                                        </p:tgtEl>
                                        <p:attrNameLst>
                                          <p:attrName>style.visibility</p:attrName>
                                        </p:attrNameLst>
                                      </p:cBhvr>
                                      <p:to>
                                        <p:strVal val="visible"/>
                                      </p:to>
                                    </p:set>
                                    <p:animEffect transition="in" filter="fade">
                                      <p:cBhvr>
                                        <p:cTn id="89" dur="500"/>
                                        <p:tgtEl>
                                          <p:spTgt spid="47"/>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48"/>
                                        </p:tgtEl>
                                        <p:attrNameLst>
                                          <p:attrName>style.visibility</p:attrName>
                                        </p:attrNameLst>
                                      </p:cBhvr>
                                      <p:to>
                                        <p:strVal val="visible"/>
                                      </p:to>
                                    </p:set>
                                    <p:animEffect transition="in" filter="fade">
                                      <p:cBhvr>
                                        <p:cTn id="94" dur="500"/>
                                        <p:tgtEl>
                                          <p:spTgt spid="48"/>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fade">
                                      <p:cBhvr>
                                        <p:cTn id="9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26" grpId="0"/>
      <p:bldP spid="27" grpId="0"/>
      <p:bldP spid="28" grpId="0"/>
      <p:bldP spid="34" grpId="0"/>
      <p:bldP spid="35" grpId="0"/>
      <p:bldP spid="36" grpId="0"/>
      <p:bldP spid="37" grpId="0"/>
      <p:bldP spid="39" grpId="0"/>
      <p:bldP spid="40" grpId="0"/>
      <p:bldP spid="43" grpId="0"/>
      <p:bldP spid="45" grpId="0"/>
      <p:bldP spid="47" grpId="0" animBg="1"/>
      <p:bldP spid="48" grpId="0"/>
      <p:bldP spid="5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1722120"/>
          </a:xfrm>
        </p:spPr>
        <p:txBody>
          <a:bodyPr/>
          <a:lstStyle/>
          <a:p>
            <a:r>
              <a:rPr lang="en-US" dirty="0" smtClean="0"/>
              <a:t>You are pushing a box, weighing 7kg downward at an angle of 15 degrees with a force of 15 </a:t>
            </a:r>
            <a:r>
              <a:rPr lang="en-US" dirty="0" err="1" smtClean="0"/>
              <a:t>Newtons</a:t>
            </a:r>
            <a:r>
              <a:rPr lang="en-US" dirty="0" smtClean="0"/>
              <a:t>. If the box is moving at a constant velocity, what is the normal force acting on the box? Force of friction?</a:t>
            </a:r>
            <a:endParaRPr lang="en-US" dirty="0"/>
          </a:p>
        </p:txBody>
      </p:sp>
      <p:pic>
        <p:nvPicPr>
          <p:cNvPr id="3076" name="Picture 4" descr="http://www.ekshiksha.org.in/chapter/60/images_friction_VIII/figure_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0"/>
            <a:ext cx="4276725" cy="252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49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72" y="0"/>
            <a:ext cx="8229600" cy="1143000"/>
          </a:xfrm>
        </p:spPr>
        <p:txBody>
          <a:bodyPr/>
          <a:lstStyle/>
          <a:p>
            <a:r>
              <a:rPr lang="en-US" dirty="0" smtClean="0"/>
              <a:t>Net Force</a:t>
            </a:r>
            <a:endParaRPr lang="en-US" dirty="0"/>
          </a:p>
        </p:txBody>
      </p:sp>
      <p:sp>
        <p:nvSpPr>
          <p:cNvPr id="3" name="Content Placeholder 2"/>
          <p:cNvSpPr>
            <a:spLocks noGrp="1"/>
          </p:cNvSpPr>
          <p:nvPr>
            <p:ph idx="1"/>
          </p:nvPr>
        </p:nvSpPr>
        <p:spPr>
          <a:xfrm>
            <a:off x="486513" y="1132428"/>
            <a:ext cx="8229600" cy="609600"/>
          </a:xfrm>
        </p:spPr>
        <p:txBody>
          <a:bodyPr/>
          <a:lstStyle/>
          <a:p>
            <a:pPr marL="0" indent="0">
              <a:buNone/>
            </a:pPr>
            <a:r>
              <a:rPr lang="en-US" dirty="0" smtClean="0"/>
              <a:t>To find the Net Force you …</a:t>
            </a:r>
            <a:endParaRPr lang="en-US" dirty="0"/>
          </a:p>
        </p:txBody>
      </p:sp>
      <p:sp>
        <p:nvSpPr>
          <p:cNvPr id="4" name="TextBox 3"/>
          <p:cNvSpPr txBox="1"/>
          <p:nvPr/>
        </p:nvSpPr>
        <p:spPr>
          <a:xfrm>
            <a:off x="741218" y="1600200"/>
            <a:ext cx="7720190" cy="584775"/>
          </a:xfrm>
          <a:prstGeom prst="rect">
            <a:avLst/>
          </a:prstGeom>
          <a:noFill/>
        </p:spPr>
        <p:txBody>
          <a:bodyPr wrap="none" rtlCol="0">
            <a:spAutoFit/>
          </a:bodyPr>
          <a:lstStyle/>
          <a:p>
            <a:r>
              <a:rPr lang="en-US" sz="3200" dirty="0" smtClean="0"/>
              <a:t>Add up all of the forces acting on an object!!!</a:t>
            </a:r>
            <a:endParaRPr lang="en-US" sz="3200" dirty="0"/>
          </a:p>
        </p:txBody>
      </p:sp>
      <p:pic>
        <p:nvPicPr>
          <p:cNvPr id="3074" name="Picture 2" descr="http://www.physicsclassroom.com/class/newtlaws/u2l2d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64" y="2585222"/>
            <a:ext cx="8646298" cy="295794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88690" y="5943600"/>
            <a:ext cx="1862754"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smtClean="0"/>
              <a:t>400 N due North</a:t>
            </a:r>
            <a:endParaRPr lang="en-US" dirty="0"/>
          </a:p>
        </p:txBody>
      </p:sp>
      <p:sp>
        <p:nvSpPr>
          <p:cNvPr id="7" name="Rectangle 6"/>
          <p:cNvSpPr/>
          <p:nvPr/>
        </p:nvSpPr>
        <p:spPr>
          <a:xfrm>
            <a:off x="278164" y="2540451"/>
            <a:ext cx="8610600" cy="44501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TextBox 8"/>
          <p:cNvSpPr txBox="1"/>
          <p:nvPr/>
        </p:nvSpPr>
        <p:spPr>
          <a:xfrm>
            <a:off x="6479295" y="177423"/>
            <a:ext cx="1475509"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dirty="0" smtClean="0"/>
              <a:t>Symbol:</a:t>
            </a:r>
            <a:endParaRPr lang="en-US" sz="2400" dirty="0"/>
          </a:p>
        </p:txBody>
      </p:sp>
      <mc:AlternateContent xmlns:mc="http://schemas.openxmlformats.org/markup-compatibility/2006" xmlns:a14="http://schemas.microsoft.com/office/drawing/2010/main">
        <mc:Choice Requires="a14">
          <p:sp>
            <p:nvSpPr>
              <p:cNvPr id="10" name="TextBox 9"/>
              <p:cNvSpPr txBox="1"/>
              <p:nvPr/>
            </p:nvSpPr>
            <p:spPr>
              <a:xfrm>
                <a:off x="6215204" y="639088"/>
                <a:ext cx="2003690" cy="98668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400" i="1" smtClean="0">
                              <a:latin typeface="Cambria Math" panose="02040503050406030204" pitchFamily="18" charset="0"/>
                            </a:rPr>
                          </m:ctrlPr>
                        </m:naryPr>
                        <m:sub/>
                        <m:sup/>
                        <m:e>
                          <m:r>
                            <a:rPr lang="en-US" sz="2400" b="0" i="1" smtClean="0">
                              <a:latin typeface="Cambria Math"/>
                            </a:rPr>
                            <m:t>𝐹</m:t>
                          </m:r>
                        </m:e>
                      </m:nary>
                      <m:r>
                        <a:rPr lang="en-US" sz="2400" b="0" i="0" smtClean="0">
                          <a:latin typeface="Cambria Math"/>
                        </a:rPr>
                        <m:t> </m:t>
                      </m:r>
                      <m:r>
                        <m:rPr>
                          <m:sty m:val="p"/>
                        </m:rPr>
                        <a:rPr lang="en-US" sz="2400" b="0" i="0" smtClean="0">
                          <a:latin typeface="Cambria Math"/>
                        </a:rPr>
                        <m:t>or</m:t>
                      </m:r>
                      <m:r>
                        <a:rPr lang="en-US" sz="2400" b="0" i="0" smtClean="0">
                          <a:latin typeface="Cambria Math"/>
                        </a:rPr>
                        <m:t>  </m:t>
                      </m:r>
                      <m:sSub>
                        <m:sSubPr>
                          <m:ctrlPr>
                            <a:rPr lang="en-US" sz="2400" b="0" i="1" smtClean="0">
                              <a:latin typeface="Cambria Math" panose="02040503050406030204" pitchFamily="18" charset="0"/>
                            </a:rPr>
                          </m:ctrlPr>
                        </m:sSubPr>
                        <m:e>
                          <m:r>
                            <a:rPr lang="en-US" sz="2400" b="0" i="1" smtClean="0">
                              <a:latin typeface="Cambria Math"/>
                            </a:rPr>
                            <m:t>𝐹</m:t>
                          </m:r>
                        </m:e>
                        <m:sub>
                          <m:r>
                            <a:rPr lang="en-US" sz="2400" b="0" i="1" smtClean="0">
                              <a:latin typeface="Cambria Math"/>
                            </a:rPr>
                            <m:t>𝑛𝑒𝑡</m:t>
                          </m:r>
                        </m:sub>
                      </m:sSub>
                    </m:oMath>
                  </m:oMathPara>
                </a14:m>
                <a:endParaRPr lang="en-US"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6215204" y="639088"/>
                <a:ext cx="2003690" cy="986680"/>
              </a:xfrm>
              <a:prstGeom prst="rect">
                <a:avLst/>
              </a:prstGeom>
              <a:blipFill rotWithShape="1">
                <a:blip r:embed="rId3"/>
                <a:stretch>
                  <a:fillRect/>
                </a:stretch>
              </a:blipFill>
            </p:spPr>
            <p:txBody>
              <a:bodyPr/>
              <a:lstStyle/>
              <a:p>
                <a:r>
                  <a:rPr lang="en-US">
                    <a:noFill/>
                  </a:rPr>
                  <a:t> </a:t>
                </a:r>
              </a:p>
            </p:txBody>
          </p:sp>
        </mc:Fallback>
      </mc:AlternateContent>
      <p:sp>
        <p:nvSpPr>
          <p:cNvPr id="11" name="TextBox 10"/>
          <p:cNvSpPr txBox="1"/>
          <p:nvPr/>
        </p:nvSpPr>
        <p:spPr>
          <a:xfrm>
            <a:off x="3671024" y="5955881"/>
            <a:ext cx="1384803"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smtClean="0"/>
              <a:t>200 N down</a:t>
            </a:r>
            <a:endParaRPr lang="en-US" dirty="0"/>
          </a:p>
        </p:txBody>
      </p:sp>
      <p:sp>
        <p:nvSpPr>
          <p:cNvPr id="12" name="TextBox 11"/>
          <p:cNvSpPr txBox="1"/>
          <p:nvPr/>
        </p:nvSpPr>
        <p:spPr>
          <a:xfrm>
            <a:off x="6853359" y="5893135"/>
            <a:ext cx="2227726"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dirty="0" smtClean="0"/>
              <a:t>20 N in the negative </a:t>
            </a:r>
          </a:p>
          <a:p>
            <a:pPr algn="ctr"/>
            <a:r>
              <a:rPr lang="en-US" dirty="0" smtClean="0"/>
              <a:t>direction</a:t>
            </a:r>
            <a:endParaRPr lang="en-US" dirty="0"/>
          </a:p>
        </p:txBody>
      </p:sp>
    </p:spTree>
    <p:extLst>
      <p:ext uri="{BB962C8B-B14F-4D97-AF65-F5344CB8AC3E}">
        <p14:creationId xmlns:p14="http://schemas.microsoft.com/office/powerpoint/2010/main" val="299643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animBg="1"/>
      <p:bldP spid="11"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4389120"/>
          </a:xfrm>
        </p:spPr>
        <p:txBody>
          <a:bodyPr/>
          <a:lstStyle/>
          <a:p>
            <a:r>
              <a:rPr lang="en-US" dirty="0" smtClean="0"/>
              <a:t>You and a friend are both pushing downward with a force of 20 </a:t>
            </a:r>
            <a:r>
              <a:rPr lang="en-US" dirty="0" err="1" smtClean="0"/>
              <a:t>Newtons</a:t>
            </a:r>
            <a:r>
              <a:rPr lang="en-US" dirty="0" smtClean="0"/>
              <a:t> at an angle of 20 degrees on a 15 kg box that is suspended by two ropes. If the box is not moving, what is the tension in each rope?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3032760"/>
            <a:ext cx="5715000" cy="3409950"/>
          </a:xfrm>
          <a:prstGeom prst="rect">
            <a:avLst/>
          </a:prstGeom>
        </p:spPr>
      </p:pic>
    </p:spTree>
    <p:extLst>
      <p:ext uri="{BB962C8B-B14F-4D97-AF65-F5344CB8AC3E}">
        <p14:creationId xmlns:p14="http://schemas.microsoft.com/office/powerpoint/2010/main" val="4081244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net force equal to zero"/>
          <p:cNvPicPr>
            <a:picLocks noChangeAspect="1" noChangeArrowheads="1"/>
          </p:cNvPicPr>
          <p:nvPr/>
        </p:nvPicPr>
        <p:blipFill rotWithShape="1">
          <a:blip r:embed="rId2">
            <a:extLst>
              <a:ext uri="{28A0092B-C50C-407E-A947-70E740481C1C}">
                <a14:useLocalDpi xmlns:a14="http://schemas.microsoft.com/office/drawing/2010/main" val="0"/>
              </a:ext>
            </a:extLst>
          </a:blip>
          <a:srcRect b="51871"/>
          <a:stretch/>
        </p:blipFill>
        <p:spPr bwMode="auto">
          <a:xfrm>
            <a:off x="5562600" y="1494430"/>
            <a:ext cx="2714625" cy="197022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net force equal to ze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9155" y="4481015"/>
            <a:ext cx="2481513" cy="167640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net force push or pull"/>
          <p:cNvPicPr>
            <a:picLocks noChangeAspect="1" noChangeArrowheads="1"/>
          </p:cNvPicPr>
          <p:nvPr/>
        </p:nvPicPr>
        <p:blipFill rotWithShape="1">
          <a:blip r:embed="rId4">
            <a:extLst>
              <a:ext uri="{28A0092B-C50C-407E-A947-70E740481C1C}">
                <a14:useLocalDpi xmlns:a14="http://schemas.microsoft.com/office/drawing/2010/main" val="0"/>
              </a:ext>
            </a:extLst>
          </a:blip>
          <a:srcRect l="43298" t="11319" r="2535" b="9792"/>
          <a:stretch/>
        </p:blipFill>
        <p:spPr bwMode="auto">
          <a:xfrm>
            <a:off x="990600" y="2004765"/>
            <a:ext cx="3657600" cy="39952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819400" y="1524000"/>
            <a:ext cx="1905000" cy="46482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24042" y="3517992"/>
            <a:ext cx="1371600"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0 </a:t>
            </a:r>
            <a:r>
              <a:rPr lang="en-US" b="1" dirty="0" err="1" smtClean="0">
                <a:latin typeface="Arial" panose="020B0604020202020204" pitchFamily="34" charset="0"/>
                <a:cs typeface="Arial" panose="020B0604020202020204" pitchFamily="34" charset="0"/>
              </a:rPr>
              <a:t>Newtons</a:t>
            </a:r>
            <a:endParaRPr lang="en-US" b="1" dirty="0">
              <a:latin typeface="Arial" panose="020B0604020202020204" pitchFamily="34" charset="0"/>
              <a:cs typeface="Arial" panose="020B0604020202020204" pitchFamily="34" charset="0"/>
            </a:endParaRPr>
          </a:p>
        </p:txBody>
      </p:sp>
      <p:sp>
        <p:nvSpPr>
          <p:cNvPr id="12" name="TextBox 11"/>
          <p:cNvSpPr txBox="1"/>
          <p:nvPr/>
        </p:nvSpPr>
        <p:spPr>
          <a:xfrm>
            <a:off x="7100743" y="6003401"/>
            <a:ext cx="1371600"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0 </a:t>
            </a:r>
            <a:r>
              <a:rPr lang="en-US" b="1" dirty="0" err="1" smtClean="0">
                <a:latin typeface="Arial" panose="020B0604020202020204" pitchFamily="34" charset="0"/>
                <a:cs typeface="Arial" panose="020B0604020202020204" pitchFamily="34" charset="0"/>
              </a:rPr>
              <a:t>Newtons</a:t>
            </a:r>
            <a:endParaRPr lang="en-US" b="1" dirty="0">
              <a:latin typeface="Arial" panose="020B0604020202020204" pitchFamily="34" charset="0"/>
              <a:cs typeface="Arial" panose="020B0604020202020204" pitchFamily="34" charset="0"/>
            </a:endParaRPr>
          </a:p>
        </p:txBody>
      </p:sp>
      <p:sp>
        <p:nvSpPr>
          <p:cNvPr id="2" name="TextBox 1"/>
          <p:cNvSpPr txBox="1"/>
          <p:nvPr/>
        </p:nvSpPr>
        <p:spPr>
          <a:xfrm>
            <a:off x="1752600" y="685800"/>
            <a:ext cx="1238672" cy="369332"/>
          </a:xfrm>
          <a:prstGeom prst="rect">
            <a:avLst/>
          </a:prstGeom>
          <a:noFill/>
        </p:spPr>
        <p:txBody>
          <a:bodyPr wrap="none" rtlCol="0">
            <a:spAutoFit/>
          </a:bodyPr>
          <a:lstStyle/>
          <a:p>
            <a:r>
              <a:rPr lang="en-US" dirty="0" smtClean="0"/>
              <a:t>Net Force?</a:t>
            </a:r>
            <a:endParaRPr lang="en-US" dirty="0"/>
          </a:p>
        </p:txBody>
      </p:sp>
    </p:spTree>
    <p:extLst>
      <p:ext uri="{BB962C8B-B14F-4D97-AF65-F5344CB8AC3E}">
        <p14:creationId xmlns:p14="http://schemas.microsoft.com/office/powerpoint/2010/main" val="9420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032" y="2057400"/>
            <a:ext cx="5828018" cy="1828800"/>
          </a:xfrm>
        </p:spPr>
        <p:txBody>
          <a:bodyPr/>
          <a:lstStyle/>
          <a:p>
            <a:r>
              <a:rPr lang="en-US" dirty="0" smtClean="0"/>
              <a:t>Balanced Forces</a:t>
            </a:r>
            <a:endParaRPr lang="en-US" dirty="0"/>
          </a:p>
        </p:txBody>
      </p:sp>
      <p:pic>
        <p:nvPicPr>
          <p:cNvPr id="1026" name="Picture 2" descr="http://sites.wff.nasa.gov/code810/images/edu_newton_balforc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6025" y="609600"/>
            <a:ext cx="4171950" cy="17907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antasusana.org/pakelly/S9CP/image0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229100"/>
            <a:ext cx="2628900" cy="20097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physicsclassroom.com/class/vectors/u3l3c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05300"/>
            <a:ext cx="3810000"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096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0"/>
            <a:ext cx="8763000" cy="707886"/>
          </a:xfrm>
          <a:prstGeom prst="rect">
            <a:avLst/>
          </a:prstGeom>
          <a:no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Balanced Forces</a:t>
            </a:r>
          </a:p>
        </p:txBody>
      </p:sp>
      <p:pic>
        <p:nvPicPr>
          <p:cNvPr id="4100" name="Picture 4" descr="Image result for Balanced vs. Unbalanced For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949" y="2971800"/>
            <a:ext cx="281940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age result for Balanced vs. Unbalanced For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317" y="3352800"/>
            <a:ext cx="2228850" cy="2219326"/>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Image result for Balanced vs. Unbalanced Force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767" t="29978" r="5634" b="12634"/>
          <a:stretch/>
        </p:blipFill>
        <p:spPr bwMode="auto">
          <a:xfrm>
            <a:off x="6316639" y="3581400"/>
            <a:ext cx="2674961"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779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6522" y="170614"/>
            <a:ext cx="4908891" cy="1143000"/>
          </a:xfrm>
        </p:spPr>
        <p:txBody>
          <a:bodyPr>
            <a:noAutofit/>
          </a:bodyPr>
          <a:lstStyle/>
          <a:p>
            <a:pPr algn="ctr"/>
            <a:r>
              <a:rPr lang="en-US" sz="5400" dirty="0" smtClean="0"/>
              <a:t>Balanced Forces</a:t>
            </a:r>
            <a:endParaRPr lang="en-US" sz="5400" dirty="0"/>
          </a:p>
        </p:txBody>
      </p:sp>
      <p:sp>
        <p:nvSpPr>
          <p:cNvPr id="3" name="Content Placeholder 2"/>
          <p:cNvSpPr>
            <a:spLocks noGrp="1"/>
          </p:cNvSpPr>
          <p:nvPr>
            <p:ph idx="1"/>
          </p:nvPr>
        </p:nvSpPr>
        <p:spPr>
          <a:xfrm>
            <a:off x="490119" y="1334396"/>
            <a:ext cx="8229600" cy="1219200"/>
          </a:xfrm>
        </p:spPr>
        <p:txBody>
          <a:bodyPr>
            <a:normAutofit/>
          </a:bodyPr>
          <a:lstStyle/>
          <a:p>
            <a:pPr marL="0" indent="0" algn="ctr">
              <a:buNone/>
            </a:pPr>
            <a:r>
              <a:rPr lang="en-US" sz="3200" dirty="0" smtClean="0"/>
              <a:t>How do you know if the forces acting on an object are balanced?</a:t>
            </a:r>
            <a:endParaRPr lang="en-US" sz="3200" dirty="0"/>
          </a:p>
        </p:txBody>
      </p:sp>
      <p:sp>
        <p:nvSpPr>
          <p:cNvPr id="4" name="TextBox 3"/>
          <p:cNvSpPr txBox="1"/>
          <p:nvPr/>
        </p:nvSpPr>
        <p:spPr>
          <a:xfrm>
            <a:off x="1793528" y="2701636"/>
            <a:ext cx="6926191" cy="1384995"/>
          </a:xfrm>
          <a:prstGeom prst="rect">
            <a:avLst/>
          </a:prstGeom>
          <a:noFill/>
        </p:spPr>
        <p:txBody>
          <a:bodyPr wrap="none" rtlCol="0">
            <a:spAutoFit/>
          </a:bodyPr>
          <a:lstStyle/>
          <a:p>
            <a:pPr marL="342900" indent="-342900">
              <a:buAutoNum type="arabicPeriod"/>
            </a:pPr>
            <a:r>
              <a:rPr lang="en-US" sz="2800" dirty="0" smtClean="0"/>
              <a:t>If the object is not moving</a:t>
            </a:r>
          </a:p>
          <a:p>
            <a:pPr marL="342900" indent="-342900">
              <a:buAutoNum type="arabicPeriod"/>
            </a:pPr>
            <a:endParaRPr lang="en-US" sz="2800" dirty="0"/>
          </a:p>
          <a:p>
            <a:pPr marL="342900" indent="-342900">
              <a:buAutoNum type="arabicPeriod"/>
            </a:pPr>
            <a:r>
              <a:rPr lang="en-US" sz="2800" dirty="0" smtClean="0"/>
              <a:t>If the object is moving at a constant velocity</a:t>
            </a:r>
            <a:endParaRPr lang="en-US" sz="2800" dirty="0"/>
          </a:p>
        </p:txBody>
      </p:sp>
      <p:sp>
        <p:nvSpPr>
          <p:cNvPr id="6" name="Double Brace 5"/>
          <p:cNvSpPr/>
          <p:nvPr/>
        </p:nvSpPr>
        <p:spPr>
          <a:xfrm>
            <a:off x="1600200" y="2667000"/>
            <a:ext cx="7543800" cy="1606897"/>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60987" y="4530436"/>
            <a:ext cx="3784177" cy="193899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sz="4000" dirty="0" smtClean="0"/>
              <a:t>The Acceleration </a:t>
            </a:r>
          </a:p>
          <a:p>
            <a:pPr algn="ctr"/>
            <a:r>
              <a:rPr lang="en-US" sz="4000" dirty="0" smtClean="0"/>
              <a:t>=</a:t>
            </a:r>
          </a:p>
          <a:p>
            <a:pPr algn="ctr"/>
            <a:r>
              <a:rPr lang="en-US" sz="4000" dirty="0" smtClean="0"/>
              <a:t>ZERO</a:t>
            </a:r>
          </a:p>
        </p:txBody>
      </p:sp>
      <p:sp>
        <p:nvSpPr>
          <p:cNvPr id="8" name="Bent-Up Arrow 7"/>
          <p:cNvSpPr/>
          <p:nvPr/>
        </p:nvSpPr>
        <p:spPr>
          <a:xfrm rot="10800000">
            <a:off x="678873" y="3359496"/>
            <a:ext cx="838200" cy="99729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http://images.clipartof.com/small/434417-Royalty-Free-RF-Clipart-Illustration-Of-A-Man-Pushing-Against-A-Brick-W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621" y="4194290"/>
            <a:ext cx="2593889" cy="254201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teacher2.smithtown.k12.ny.us/dcicione/images/u2l4a1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987" y="457200"/>
            <a:ext cx="3345330" cy="884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26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53" y="228600"/>
            <a:ext cx="8229600" cy="1143000"/>
          </a:xfrm>
        </p:spPr>
        <p:txBody>
          <a:bodyPr>
            <a:normAutofit/>
          </a:bodyPr>
          <a:lstStyle/>
          <a:p>
            <a:r>
              <a:rPr lang="en-US" sz="6000" dirty="0" smtClean="0"/>
              <a:t>Balanced Forces</a:t>
            </a:r>
            <a:endParaRPr lang="en-US" sz="6000" dirty="0"/>
          </a:p>
        </p:txBody>
      </p:sp>
      <p:sp>
        <p:nvSpPr>
          <p:cNvPr id="3" name="Content Placeholder 2"/>
          <p:cNvSpPr>
            <a:spLocks noGrp="1"/>
          </p:cNvSpPr>
          <p:nvPr>
            <p:ph idx="1"/>
          </p:nvPr>
        </p:nvSpPr>
        <p:spPr>
          <a:xfrm>
            <a:off x="513224" y="1392382"/>
            <a:ext cx="8229600" cy="1143000"/>
          </a:xfrm>
        </p:spPr>
        <p:txBody>
          <a:bodyPr/>
          <a:lstStyle/>
          <a:p>
            <a:pPr marL="0" indent="0">
              <a:buNone/>
            </a:pPr>
            <a:r>
              <a:rPr lang="en-US" dirty="0" smtClean="0"/>
              <a:t>When the forces on an object are balanced they will all add up to (net force will be) …</a:t>
            </a:r>
            <a:endParaRPr lang="en-US" dirty="0"/>
          </a:p>
        </p:txBody>
      </p:sp>
      <p:sp>
        <p:nvSpPr>
          <p:cNvPr id="4" name="TextBox 3"/>
          <p:cNvSpPr txBox="1"/>
          <p:nvPr/>
        </p:nvSpPr>
        <p:spPr>
          <a:xfrm>
            <a:off x="4953000" y="1819777"/>
            <a:ext cx="1442085"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t>ZERO</a:t>
            </a:r>
            <a:endParaRPr lang="en-US" sz="3600" dirty="0"/>
          </a:p>
        </p:txBody>
      </p:sp>
      <p:pic>
        <p:nvPicPr>
          <p:cNvPr id="6150" name="Picture 6" descr="http://kerala.skoool.in/uploadedImages/Coord12.7_balanced_forc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845558"/>
            <a:ext cx="1663180" cy="166318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www.virtualnerd.com/images/Tutorial/Phys1_07_02_0001-diagram_thumb-l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8024" y="2845558"/>
            <a:ext cx="4363576" cy="245779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4800" y="4724400"/>
            <a:ext cx="3429000" cy="1754326"/>
          </a:xfrm>
          <a:prstGeom prst="rect">
            <a:avLst/>
          </a:prstGeom>
          <a:noFill/>
        </p:spPr>
        <p:txBody>
          <a:bodyPr wrap="square" rtlCol="0">
            <a:spAutoFit/>
          </a:bodyPr>
          <a:lstStyle/>
          <a:p>
            <a:r>
              <a:rPr lang="en-US" dirty="0" smtClean="0"/>
              <a:t>In a car, when you speed up to go as fast as you can go, but you can’t go any faster, then the wind and friction are pushing just as hard back at you in the other direction.</a:t>
            </a:r>
            <a:endParaRPr lang="en-US" dirty="0"/>
          </a:p>
        </p:txBody>
      </p:sp>
      <p:sp>
        <p:nvSpPr>
          <p:cNvPr id="7" name="Rectangle 6"/>
          <p:cNvSpPr/>
          <p:nvPr/>
        </p:nvSpPr>
        <p:spPr>
          <a:xfrm>
            <a:off x="2209800" y="3200400"/>
            <a:ext cx="2286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864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0"/>
                                        </p:tgtEl>
                                        <p:attrNameLst>
                                          <p:attrName>style.visibility</p:attrName>
                                        </p:attrNameLst>
                                      </p:cBhvr>
                                      <p:to>
                                        <p:strVal val="visible"/>
                                      </p:to>
                                    </p:set>
                                    <p:anim calcmode="lin" valueType="num">
                                      <p:cBhvr additive="base">
                                        <p:cTn id="13" dur="500" fill="hold"/>
                                        <p:tgtEl>
                                          <p:spTgt spid="6150"/>
                                        </p:tgtEl>
                                        <p:attrNameLst>
                                          <p:attrName>ppt_x</p:attrName>
                                        </p:attrNameLst>
                                      </p:cBhvr>
                                      <p:tavLst>
                                        <p:tav tm="0">
                                          <p:val>
                                            <p:strVal val="#ppt_x"/>
                                          </p:val>
                                        </p:tav>
                                        <p:tav tm="100000">
                                          <p:val>
                                            <p:strVal val="#ppt_x"/>
                                          </p:val>
                                        </p:tav>
                                      </p:tavLst>
                                    </p:anim>
                                    <p:anim calcmode="lin" valueType="num">
                                      <p:cBhvr additive="base">
                                        <p:cTn id="14"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2"/>
                                        </p:tgtEl>
                                        <p:attrNameLst>
                                          <p:attrName>style.visibility</p:attrName>
                                        </p:attrNameLst>
                                      </p:cBhvr>
                                      <p:to>
                                        <p:strVal val="visible"/>
                                      </p:to>
                                    </p:set>
                                    <p:anim calcmode="lin" valueType="num">
                                      <p:cBhvr additive="base">
                                        <p:cTn id="25" dur="500" fill="hold"/>
                                        <p:tgtEl>
                                          <p:spTgt spid="6152"/>
                                        </p:tgtEl>
                                        <p:attrNameLst>
                                          <p:attrName>ppt_x</p:attrName>
                                        </p:attrNameLst>
                                      </p:cBhvr>
                                      <p:tavLst>
                                        <p:tav tm="0">
                                          <p:val>
                                            <p:strVal val="#ppt_x"/>
                                          </p:val>
                                        </p:tav>
                                        <p:tav tm="100000">
                                          <p:val>
                                            <p:strVal val="#ppt_x"/>
                                          </p:val>
                                        </p:tav>
                                      </p:tavLst>
                                    </p:anim>
                                    <p:anim calcmode="lin" valueType="num">
                                      <p:cBhvr additive="base">
                                        <p:cTn id="26"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372" y="0"/>
            <a:ext cx="8229600" cy="1143000"/>
          </a:xfrm>
        </p:spPr>
        <p:txBody>
          <a:bodyPr/>
          <a:lstStyle/>
          <a:p>
            <a:r>
              <a:rPr lang="en-US" dirty="0" smtClean="0"/>
              <a:t>Making a Force Balanced</a:t>
            </a:r>
            <a:endParaRPr lang="en-US" dirty="0"/>
          </a:p>
        </p:txBody>
      </p:sp>
      <p:sp>
        <p:nvSpPr>
          <p:cNvPr id="3" name="Content Placeholder 2"/>
          <p:cNvSpPr>
            <a:spLocks noGrp="1"/>
          </p:cNvSpPr>
          <p:nvPr>
            <p:ph idx="1"/>
          </p:nvPr>
        </p:nvSpPr>
        <p:spPr>
          <a:xfrm>
            <a:off x="486513" y="1132428"/>
            <a:ext cx="8229600" cy="848772"/>
          </a:xfrm>
        </p:spPr>
        <p:txBody>
          <a:bodyPr>
            <a:noAutofit/>
          </a:bodyPr>
          <a:lstStyle/>
          <a:p>
            <a:pPr marL="0" indent="0">
              <a:buNone/>
            </a:pPr>
            <a:r>
              <a:rPr lang="en-US" sz="2800" dirty="0" smtClean="0"/>
              <a:t>What force would I need to apply to each box so that the forces on them are balanced? </a:t>
            </a:r>
            <a:endParaRPr lang="en-US" sz="2800" dirty="0"/>
          </a:p>
        </p:txBody>
      </p:sp>
      <p:pic>
        <p:nvPicPr>
          <p:cNvPr id="3074" name="Picture 2" descr="http://www.physicsclassroom.com/class/newtlaws/u2l2d3.gif"/>
          <p:cNvPicPr>
            <a:picLocks noChangeAspect="1" noChangeArrowheads="1"/>
          </p:cNvPicPr>
          <p:nvPr/>
        </p:nvPicPr>
        <p:blipFill rotWithShape="1">
          <a:blip r:embed="rId2">
            <a:extLst>
              <a:ext uri="{28A0092B-C50C-407E-A947-70E740481C1C}">
                <a14:useLocalDpi xmlns:a14="http://schemas.microsoft.com/office/drawing/2010/main" val="0"/>
              </a:ext>
            </a:extLst>
          </a:blip>
          <a:srcRect t="13069"/>
          <a:stretch/>
        </p:blipFill>
        <p:spPr bwMode="auto">
          <a:xfrm>
            <a:off x="273372" y="2438400"/>
            <a:ext cx="8646298" cy="257136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86513" y="5517431"/>
            <a:ext cx="1824795"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smtClean="0"/>
              <a:t>400 N due south</a:t>
            </a:r>
            <a:endParaRPr lang="en-US" dirty="0"/>
          </a:p>
        </p:txBody>
      </p:sp>
      <p:sp>
        <p:nvSpPr>
          <p:cNvPr id="12" name="TextBox 11"/>
          <p:cNvSpPr txBox="1"/>
          <p:nvPr/>
        </p:nvSpPr>
        <p:spPr>
          <a:xfrm>
            <a:off x="3668847" y="5529712"/>
            <a:ext cx="1093376"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smtClean="0"/>
              <a:t>200 N up</a:t>
            </a:r>
            <a:endParaRPr lang="en-US" dirty="0"/>
          </a:p>
        </p:txBody>
      </p:sp>
      <p:sp>
        <p:nvSpPr>
          <p:cNvPr id="13" name="TextBox 12"/>
          <p:cNvSpPr txBox="1"/>
          <p:nvPr/>
        </p:nvSpPr>
        <p:spPr>
          <a:xfrm>
            <a:off x="6493389" y="5460595"/>
            <a:ext cx="2222724"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dirty="0" smtClean="0"/>
              <a:t>20 N in the positive  </a:t>
            </a:r>
          </a:p>
          <a:p>
            <a:pPr algn="ctr"/>
            <a:r>
              <a:rPr lang="en-US" dirty="0" smtClean="0"/>
              <a:t>direction</a:t>
            </a:r>
            <a:endParaRPr lang="en-US" dirty="0"/>
          </a:p>
        </p:txBody>
      </p:sp>
    </p:spTree>
    <p:extLst>
      <p:ext uri="{BB962C8B-B14F-4D97-AF65-F5344CB8AC3E}">
        <p14:creationId xmlns:p14="http://schemas.microsoft.com/office/powerpoint/2010/main" val="34706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9590</TotalTime>
  <Words>971</Words>
  <Application>Microsoft Office PowerPoint</Application>
  <PresentationFormat>On-screen Show (4:3)</PresentationFormat>
  <Paragraphs>168</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Cambria Math</vt:lpstr>
      <vt:lpstr>Constantia</vt:lpstr>
      <vt:lpstr>latoregular</vt:lpstr>
      <vt:lpstr>Wingdings 2</vt:lpstr>
      <vt:lpstr>Flow</vt:lpstr>
      <vt:lpstr>Bell Ringer</vt:lpstr>
      <vt:lpstr>Net Force</vt:lpstr>
      <vt:lpstr>Net Force</vt:lpstr>
      <vt:lpstr>PowerPoint Presentation</vt:lpstr>
      <vt:lpstr>Balanced Forces</vt:lpstr>
      <vt:lpstr>PowerPoint Presentation</vt:lpstr>
      <vt:lpstr>Balanced Forces</vt:lpstr>
      <vt:lpstr>Balanced Forces</vt:lpstr>
      <vt:lpstr>Making a Force Balanced</vt:lpstr>
      <vt:lpstr>Balanced forces on a free body diagram</vt:lpstr>
      <vt:lpstr>PowerPoint Presentation</vt:lpstr>
      <vt:lpstr>PowerPoint Presentation</vt:lpstr>
      <vt:lpstr>What is a vector?</vt:lpstr>
      <vt:lpstr>What is a vector component?</vt:lpstr>
      <vt:lpstr>What is a vector component?</vt:lpstr>
      <vt:lpstr>What is a vector component?</vt:lpstr>
      <vt:lpstr>How do you split up your vector into components?</vt:lpstr>
      <vt:lpstr>How do you split up your vector into components?</vt:lpstr>
      <vt:lpstr>How do you split up your vector into components?</vt:lpstr>
      <vt:lpstr>How do you draw your components on your force diagram?</vt:lpstr>
      <vt:lpstr>Balanced Force Equations</vt:lpstr>
      <vt:lpstr>How to Deal with Balanced Force Equations?</vt:lpstr>
      <vt:lpstr>Balanced Force Equations</vt:lpstr>
      <vt:lpstr>How to Deal with Balanced Force Equations?</vt:lpstr>
      <vt:lpstr>PowerPoint Presentation</vt:lpstr>
      <vt:lpstr>PowerPoint Presentation</vt:lpstr>
      <vt:lpstr>PowerPoint Presentation</vt:lpstr>
      <vt:lpstr>PowerPoint Presentation</vt:lpstr>
      <vt:lpstr>PowerPoint Presentation</vt:lpstr>
      <vt:lpstr>PowerPoint Presentation</vt:lpstr>
    </vt:vector>
  </TitlesOfParts>
  <Company>Alpine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Balanced Forces</dc:title>
  <dc:creator>asduser</dc:creator>
  <cp:lastModifiedBy>JARED HAMMER</cp:lastModifiedBy>
  <cp:revision>51</cp:revision>
  <dcterms:created xsi:type="dcterms:W3CDTF">2011-10-31T03:32:45Z</dcterms:created>
  <dcterms:modified xsi:type="dcterms:W3CDTF">2017-11-28T15:33:48Z</dcterms:modified>
</cp:coreProperties>
</file>