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1A562D-AA14-4AFC-AC5E-DCBD7F927E27}"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27430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A562D-AA14-4AFC-AC5E-DCBD7F927E27}"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3274349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A562D-AA14-4AFC-AC5E-DCBD7F927E27}"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59498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A562D-AA14-4AFC-AC5E-DCBD7F927E27}"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109372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1A562D-AA14-4AFC-AC5E-DCBD7F927E27}"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3042246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1A562D-AA14-4AFC-AC5E-DCBD7F927E27}"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123956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1A562D-AA14-4AFC-AC5E-DCBD7F927E27}" type="datetimeFigureOut">
              <a:rPr lang="en-US" smtClean="0"/>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332916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1A562D-AA14-4AFC-AC5E-DCBD7F927E27}" type="datetimeFigureOut">
              <a:rPr lang="en-US" smtClean="0"/>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154718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A562D-AA14-4AFC-AC5E-DCBD7F927E27}" type="datetimeFigureOut">
              <a:rPr lang="en-US" smtClean="0"/>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271225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1A562D-AA14-4AFC-AC5E-DCBD7F927E27}"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4291493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1A562D-AA14-4AFC-AC5E-DCBD7F927E27}"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110928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A562D-AA14-4AFC-AC5E-DCBD7F927E27}" type="datetimeFigureOut">
              <a:rPr lang="en-US" smtClean="0"/>
              <a:t>4/17/2018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4EC58-81D1-44F0-B910-7C73D6F6A08A}" type="slidenum">
              <a:rPr lang="en-US" smtClean="0"/>
              <a:t>‹#›</a:t>
            </a:fld>
            <a:endParaRPr lang="en-US"/>
          </a:p>
        </p:txBody>
      </p:sp>
    </p:spTree>
    <p:extLst>
      <p:ext uri="{BB962C8B-B14F-4D97-AF65-F5344CB8AC3E}">
        <p14:creationId xmlns:p14="http://schemas.microsoft.com/office/powerpoint/2010/main" val="3539103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Topics you need to know for this question:</a:t>
            </a:r>
            <a:endParaRPr lang="en-US" dirty="0"/>
          </a:p>
        </p:txBody>
      </p:sp>
      <p:sp>
        <p:nvSpPr>
          <p:cNvPr id="3" name="Subtitle 2"/>
          <p:cNvSpPr>
            <a:spLocks noGrp="1"/>
          </p:cNvSpPr>
          <p:nvPr>
            <p:ph type="subTitle" idx="1"/>
          </p:nvPr>
        </p:nvSpPr>
        <p:spPr>
          <a:xfrm>
            <a:off x="1524000" y="3602038"/>
            <a:ext cx="9144000" cy="2600642"/>
          </a:xfrm>
        </p:spPr>
        <p:txBody>
          <a:bodyPr/>
          <a:lstStyle/>
          <a:p>
            <a:pPr marL="457200" indent="-457200">
              <a:buAutoNum type="arabicPeriod"/>
            </a:pPr>
            <a:r>
              <a:rPr lang="en-US" dirty="0" smtClean="0"/>
              <a:t>Kinematic equations</a:t>
            </a:r>
          </a:p>
          <a:p>
            <a:pPr marL="457200" indent="-457200">
              <a:buAutoNum type="arabicPeriod"/>
            </a:pPr>
            <a:r>
              <a:rPr lang="en-US" dirty="0" smtClean="0"/>
              <a:t>Forces / Acceleration / Net force</a:t>
            </a:r>
          </a:p>
          <a:p>
            <a:pPr marL="457200" indent="-457200">
              <a:buAutoNum type="arabicPeriod"/>
            </a:pPr>
            <a:r>
              <a:rPr lang="en-US" dirty="0" smtClean="0"/>
              <a:t>Friction </a:t>
            </a:r>
          </a:p>
          <a:p>
            <a:pPr marL="457200" indent="-457200">
              <a:buAutoNum type="arabicPeriod"/>
            </a:pPr>
            <a:r>
              <a:rPr lang="en-US" dirty="0" smtClean="0"/>
              <a:t>Ramps</a:t>
            </a:r>
          </a:p>
          <a:p>
            <a:pPr marL="457200" indent="-457200">
              <a:buAutoNum type="arabicPeriod"/>
            </a:pPr>
            <a:r>
              <a:rPr lang="en-US" dirty="0" smtClean="0"/>
              <a:t>Elevators</a:t>
            </a:r>
          </a:p>
          <a:p>
            <a:endParaRPr lang="en-US" dirty="0"/>
          </a:p>
        </p:txBody>
      </p:sp>
    </p:spTree>
    <p:extLst>
      <p:ext uri="{BB962C8B-B14F-4D97-AF65-F5344CB8AC3E}">
        <p14:creationId xmlns:p14="http://schemas.microsoft.com/office/powerpoint/2010/main" val="1223823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rot="10800000" flipV="1">
            <a:off x="428625" y="1189702"/>
            <a:ext cx="10728960"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solidFill>
                  <a:srgbClr val="222222"/>
                </a:solidFill>
                <a:cs typeface="Arial" panose="020B0604020202020204" pitchFamily="34" charset="0"/>
              </a:rPr>
              <a:t>1. </a:t>
            </a:r>
            <a:r>
              <a:rPr kumimoji="0" lang="en-US" altLang="en-US" b="0" i="0" u="none" strike="noStrike" cap="none" normalizeH="0" baseline="0" dirty="0" smtClean="0">
                <a:ln>
                  <a:noFill/>
                </a:ln>
                <a:solidFill>
                  <a:srgbClr val="222222"/>
                </a:solidFill>
                <a:effectLst/>
                <a:cs typeface="Arial" panose="020B0604020202020204" pitchFamily="34" charset="0"/>
              </a:rPr>
              <a:t>You were walking home through some rolling hills with your wagon after a long day of hunting </a:t>
            </a:r>
            <a:r>
              <a:rPr kumimoji="0" lang="en-US" altLang="en-US" b="0" i="0" u="none" strike="noStrike" cap="none" normalizeH="0" baseline="0" dirty="0" smtClean="0">
                <a:ln>
                  <a:noFill/>
                </a:ln>
                <a:solidFill>
                  <a:srgbClr val="222222"/>
                </a:solidFill>
                <a:effectLst/>
                <a:cs typeface="Arial" panose="020B0604020202020204" pitchFamily="34" charset="0"/>
              </a:rPr>
              <a:t>for </a:t>
            </a:r>
            <a:r>
              <a:rPr kumimoji="0" lang="en-US" altLang="en-US" b="0" i="0" u="none" strike="noStrike" cap="none" normalizeH="0" baseline="0" dirty="0" smtClean="0">
                <a:ln>
                  <a:noFill/>
                </a:ln>
                <a:solidFill>
                  <a:srgbClr val="222222"/>
                </a:solidFill>
                <a:effectLst/>
                <a:cs typeface="Arial" panose="020B0604020202020204" pitchFamily="34" charset="0"/>
              </a:rPr>
              <a:t>meteorites when the wagon you are pulling starts sliding down a suspiciously straight, smooth hill. If the slope of the hill is 47.9°(θ), what will the acceleration of your wagon be?</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cs typeface="Arial" panose="020B0604020202020204" pitchFamily="34" charset="0"/>
              </a:rPr>
              <a:t/>
            </a:r>
            <a:br>
              <a:rPr kumimoji="0" lang="en-US" altLang="en-US" b="0" i="0" u="none" strike="noStrike" cap="none" normalizeH="0" baseline="0" dirty="0" smtClean="0">
                <a:ln>
                  <a:noFill/>
                </a:ln>
                <a:solidFill>
                  <a:srgbClr val="222222"/>
                </a:solidFill>
                <a:effectLst/>
                <a:cs typeface="Arial" panose="020B0604020202020204" pitchFamily="34" charset="0"/>
              </a:rPr>
            </a:b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solidFill>
                  <a:srgbClr val="222222"/>
                </a:solidFill>
                <a:cs typeface="Arial" panose="020B0604020202020204" pitchFamily="34" charset="0"/>
              </a:rPr>
              <a:t>2. </a:t>
            </a:r>
            <a:r>
              <a:rPr kumimoji="0" lang="en-US" altLang="en-US" b="0" i="0" u="none" strike="noStrike" cap="none" normalizeH="0" baseline="0" dirty="0" smtClean="0">
                <a:ln>
                  <a:noFill/>
                </a:ln>
                <a:solidFill>
                  <a:srgbClr val="222222"/>
                </a:solidFill>
                <a:effectLst/>
                <a:cs typeface="Arial" panose="020B0604020202020204" pitchFamily="34" charset="0"/>
              </a:rPr>
              <a:t>Suddenly, the wagon hits a rough patch where a band of wandering Rhinos have ripped up the hill with their hooves. Looking down from the top of the hill you estimate that your wagon is now accelerating at 2.4 m/s2. If the combined mass of the wagon and all the meteorites in it is 191 kg, what is the force of friction acting on the wagon and the meteorites?</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solidFill>
                  <a:srgbClr val="222222"/>
                </a:solidFill>
                <a:cs typeface="Arial" panose="020B0604020202020204" pitchFamily="34" charset="0"/>
              </a:rPr>
              <a:t>3. </a:t>
            </a:r>
            <a:r>
              <a:rPr kumimoji="0" lang="en-US" altLang="en-US" b="0" i="0" u="none" strike="noStrike" cap="none" normalizeH="0" baseline="0" dirty="0" smtClean="0">
                <a:ln>
                  <a:noFill/>
                </a:ln>
                <a:solidFill>
                  <a:srgbClr val="222222"/>
                </a:solidFill>
                <a:effectLst/>
                <a:cs typeface="Arial" panose="020B0604020202020204" pitchFamily="34" charset="0"/>
              </a:rPr>
              <a:t>What is the coefficient of kinetic friction between the hill and the wagon?</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cs typeface="Arial" panose="020B0604020202020204" pitchFamily="34" charset="0"/>
              </a:rPr>
              <a:t>  </a:t>
            </a:r>
            <a:br>
              <a:rPr kumimoji="0" lang="en-US" altLang="en-US" b="0" i="0" u="none" strike="noStrike" cap="none" normalizeH="0" baseline="0" dirty="0" smtClean="0">
                <a:ln>
                  <a:noFill/>
                </a:ln>
                <a:solidFill>
                  <a:srgbClr val="222222"/>
                </a:solidFill>
                <a:effectLst/>
                <a:cs typeface="Arial" panose="020B0604020202020204" pitchFamily="34" charset="0"/>
              </a:rPr>
            </a:b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cs typeface="Arial" panose="020B0604020202020204" pitchFamily="34" charset="0"/>
              </a:rPr>
              <a:t>4. You grab your whip, and like Indiana Jones, you put all your whip practice to good use by flinging it towards the wagon in an attempt to rescue your meteorites. You miss the wagon and your whip wraps around a meteorite instead. </a:t>
            </a:r>
            <a:r>
              <a:rPr kumimoji="0" lang="en-US" altLang="en-US" b="0" i="0" u="none" strike="noStrike" cap="none" normalizeH="0" baseline="0" dirty="0" smtClean="0">
                <a:ln>
                  <a:noFill/>
                </a:ln>
                <a:solidFill>
                  <a:srgbClr val="222222"/>
                </a:solidFill>
                <a:effectLst/>
                <a:cs typeface="Arial" panose="020B0604020202020204" pitchFamily="34" charset="0"/>
              </a:rPr>
              <a:t>The meteorites </a:t>
            </a:r>
            <a:r>
              <a:rPr kumimoji="0" lang="en-US" altLang="en-US" b="0" i="0" u="none" strike="noStrike" cap="none" normalizeH="0" baseline="0" dirty="0" smtClean="0">
                <a:ln>
                  <a:noFill/>
                </a:ln>
                <a:solidFill>
                  <a:srgbClr val="222222"/>
                </a:solidFill>
                <a:effectLst/>
                <a:cs typeface="Arial" panose="020B0604020202020204" pitchFamily="34" charset="0"/>
              </a:rPr>
              <a:t>have a mass of 60kg and you pull up the ramp at an angle of 30° RELATIVE TO THE RAMP. If You pull with a force of 615N, what will the new acceleration?</a:t>
            </a:r>
          </a:p>
        </p:txBody>
      </p:sp>
      <p:sp>
        <p:nvSpPr>
          <p:cNvPr id="7" name="AutoShape 4"/>
          <p:cNvSpPr>
            <a:spLocks noChangeAspect="1" noChangeArrowheads="1"/>
          </p:cNvSpPr>
          <p:nvPr/>
        </p:nvSpPr>
        <p:spPr bwMode="auto">
          <a:xfrm>
            <a:off x="123825" y="68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2107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 y="518160"/>
            <a:ext cx="11734800" cy="6111240"/>
          </a:xfrm>
        </p:spPr>
        <p:txBody>
          <a:bodyPr>
            <a:noAutofit/>
          </a:bodyPr>
          <a:lstStyle/>
          <a:p>
            <a:pPr marL="0" indent="0">
              <a:buNone/>
            </a:pPr>
            <a:r>
              <a:rPr lang="en-US" sz="2000" dirty="0"/>
              <a:t>5</a:t>
            </a:r>
            <a:r>
              <a:rPr lang="en-US" sz="2000" dirty="0" smtClean="0"/>
              <a:t>. The </a:t>
            </a:r>
            <a:r>
              <a:rPr lang="en-US" sz="2000" dirty="0"/>
              <a:t>wagon reaches the bottom of the hill when a door opens. The door leads into an alien’s secret underground base. Unfortunately, the door slams shut in front of you before you can run inside. Apparently the alien’s want their meteorites back. By a stroke of good fortune</a:t>
            </a:r>
            <a:r>
              <a:rPr lang="en-US" sz="2000"/>
              <a:t>, </a:t>
            </a:r>
            <a:r>
              <a:rPr lang="en-US" sz="2000" smtClean="0"/>
              <a:t>you (60kg) </a:t>
            </a:r>
            <a:r>
              <a:rPr lang="en-US" sz="2000" dirty="0"/>
              <a:t>stubble upon a back door to the secret lair and everting the door you realize that you are in an elevator! As you step in the elevator, the door immediately closes behind you and begins moving. You look down and discovers that you are on a giant scale which reads 846 N. What is the acceleration of the elevator?</a:t>
            </a:r>
          </a:p>
          <a:p>
            <a:pPr marL="0" indent="0">
              <a:lnSpc>
                <a:spcPct val="120000"/>
              </a:lnSpc>
              <a:spcBef>
                <a:spcPts val="0"/>
              </a:spcBef>
              <a:buNone/>
            </a:pPr>
            <a:r>
              <a:rPr lang="en-US" sz="2000" dirty="0"/>
              <a:t>6</a:t>
            </a:r>
            <a:r>
              <a:rPr lang="en-US" sz="2000" dirty="0" smtClean="0"/>
              <a:t>. What </a:t>
            </a:r>
            <a:r>
              <a:rPr lang="en-US" sz="2000" dirty="0"/>
              <a:t>direction is the elevator </a:t>
            </a:r>
            <a:r>
              <a:rPr lang="en-US" sz="2000" dirty="0" smtClean="0"/>
              <a:t>moving?</a:t>
            </a:r>
          </a:p>
          <a:p>
            <a:pPr marL="0" indent="0">
              <a:lnSpc>
                <a:spcPct val="100000"/>
              </a:lnSpc>
              <a:spcBef>
                <a:spcPts val="0"/>
              </a:spcBef>
              <a:buNone/>
            </a:pPr>
            <a:r>
              <a:rPr lang="en-US" sz="2000" dirty="0" smtClean="0"/>
              <a:t>It's </a:t>
            </a:r>
            <a:r>
              <a:rPr lang="en-US" sz="2000" dirty="0"/>
              <a:t>not moving.</a:t>
            </a:r>
          </a:p>
          <a:p>
            <a:pPr marL="0" indent="0">
              <a:lnSpc>
                <a:spcPct val="100000"/>
              </a:lnSpc>
              <a:spcBef>
                <a:spcPts val="0"/>
              </a:spcBef>
              <a:buNone/>
            </a:pPr>
            <a:r>
              <a:rPr lang="en-US" sz="2000" dirty="0"/>
              <a:t>Up</a:t>
            </a:r>
          </a:p>
          <a:p>
            <a:pPr marL="0" indent="0">
              <a:lnSpc>
                <a:spcPct val="100000"/>
              </a:lnSpc>
              <a:spcBef>
                <a:spcPts val="0"/>
              </a:spcBef>
              <a:buNone/>
            </a:pPr>
            <a:r>
              <a:rPr lang="en-US" sz="2000" dirty="0"/>
              <a:t>Right</a:t>
            </a:r>
          </a:p>
          <a:p>
            <a:pPr marL="0" indent="0">
              <a:lnSpc>
                <a:spcPct val="100000"/>
              </a:lnSpc>
              <a:spcBef>
                <a:spcPts val="0"/>
              </a:spcBef>
              <a:buNone/>
            </a:pPr>
            <a:r>
              <a:rPr lang="en-US" sz="2000" dirty="0"/>
              <a:t>Left</a:t>
            </a:r>
          </a:p>
          <a:p>
            <a:pPr marL="0" indent="0">
              <a:lnSpc>
                <a:spcPct val="100000"/>
              </a:lnSpc>
              <a:spcBef>
                <a:spcPts val="0"/>
              </a:spcBef>
              <a:buNone/>
            </a:pPr>
            <a:r>
              <a:rPr lang="en-US" sz="2000" dirty="0"/>
              <a:t>There is not enough information to tell.</a:t>
            </a:r>
          </a:p>
          <a:p>
            <a:pPr marL="0" indent="0">
              <a:lnSpc>
                <a:spcPct val="100000"/>
              </a:lnSpc>
              <a:spcBef>
                <a:spcPts val="0"/>
              </a:spcBef>
              <a:buNone/>
            </a:pPr>
            <a:r>
              <a:rPr lang="en-US" sz="2000" dirty="0" smtClean="0"/>
              <a:t>Down</a:t>
            </a:r>
            <a:r>
              <a:rPr lang="en-US" sz="2000" dirty="0"/>
              <a:t/>
            </a:r>
            <a:br>
              <a:rPr lang="en-US" sz="2000" dirty="0"/>
            </a:br>
            <a:endParaRPr lang="en-US" sz="2000" dirty="0"/>
          </a:p>
          <a:p>
            <a:pPr marL="0" indent="0">
              <a:buNone/>
            </a:pPr>
            <a:r>
              <a:rPr lang="en-US" sz="2000" dirty="0" smtClean="0"/>
              <a:t>7. Etched </a:t>
            </a:r>
            <a:r>
              <a:rPr lang="en-US" sz="2000" dirty="0"/>
              <a:t>in the door you see that this particular model of elevator, when empty, weighs 2725 N. You use that information to calculate the tension in the cable while it is accelerating. What is the tension?</a:t>
            </a:r>
          </a:p>
          <a:p>
            <a:pPr marL="0" indent="0">
              <a:buNone/>
            </a:pPr>
            <a:r>
              <a:rPr lang="en-US" sz="2000" dirty="0" smtClean="0"/>
              <a:t>8. </a:t>
            </a:r>
            <a:r>
              <a:rPr lang="en-US" sz="2000" dirty="0"/>
              <a:t>You also notice that its maximum carrying capacity is 2093 kg and that the tensile strength of the steel cable supporting the elevator is 47226 N. What is maximum acceleration that a fully loaded elevator can have without breaking the </a:t>
            </a:r>
            <a:r>
              <a:rPr lang="en-US" sz="2000" dirty="0" smtClean="0"/>
              <a:t>cable?</a:t>
            </a:r>
          </a:p>
        </p:txBody>
      </p:sp>
    </p:spTree>
    <p:extLst>
      <p:ext uri="{BB962C8B-B14F-4D97-AF65-F5344CB8AC3E}">
        <p14:creationId xmlns:p14="http://schemas.microsoft.com/office/powerpoint/2010/main" val="2405164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6240"/>
            <a:ext cx="10515600" cy="6294120"/>
          </a:xfrm>
        </p:spPr>
        <p:txBody>
          <a:bodyPr>
            <a:normAutofit fontScale="85000" lnSpcReduction="20000"/>
          </a:bodyPr>
          <a:lstStyle/>
          <a:p>
            <a:pPr marL="0" indent="0">
              <a:buNone/>
            </a:pPr>
            <a:r>
              <a:rPr lang="en-US" dirty="0"/>
              <a:t>9. Suddenly the cable breaks and the elevator begins to plummet to the bottom of the shaft. What is you acceleration</a:t>
            </a:r>
            <a:r>
              <a:rPr lang="en-US" dirty="0" smtClean="0"/>
              <a:t>?</a:t>
            </a:r>
          </a:p>
          <a:p>
            <a:pPr marL="0" indent="0">
              <a:buNone/>
            </a:pPr>
            <a:endParaRPr lang="en-US" dirty="0"/>
          </a:p>
          <a:p>
            <a:pPr marL="0" indent="0">
              <a:spcBef>
                <a:spcPts val="0"/>
              </a:spcBef>
              <a:buNone/>
            </a:pPr>
            <a:r>
              <a:rPr lang="en-US" dirty="0"/>
              <a:t>Greater than part 1</a:t>
            </a:r>
          </a:p>
          <a:p>
            <a:pPr marL="0" indent="0">
              <a:spcBef>
                <a:spcPts val="0"/>
              </a:spcBef>
              <a:buNone/>
            </a:pPr>
            <a:r>
              <a:rPr lang="en-US" dirty="0"/>
              <a:t>-10 m/s2</a:t>
            </a:r>
          </a:p>
          <a:p>
            <a:pPr marL="0" indent="0">
              <a:spcBef>
                <a:spcPts val="0"/>
              </a:spcBef>
              <a:buNone/>
            </a:pPr>
            <a:r>
              <a:rPr lang="en-US" dirty="0"/>
              <a:t>There is not enough information to determine</a:t>
            </a:r>
          </a:p>
          <a:p>
            <a:pPr marL="0" indent="0">
              <a:spcBef>
                <a:spcPts val="0"/>
              </a:spcBef>
              <a:buNone/>
            </a:pPr>
            <a:r>
              <a:rPr lang="en-US" dirty="0"/>
              <a:t>The same as part 1</a:t>
            </a:r>
          </a:p>
          <a:p>
            <a:pPr marL="0" indent="0">
              <a:spcBef>
                <a:spcPts val="0"/>
              </a:spcBef>
              <a:buNone/>
            </a:pPr>
            <a:r>
              <a:rPr lang="en-US" dirty="0"/>
              <a:t>The same as part 1 but in the opposite direction</a:t>
            </a:r>
          </a:p>
          <a:p>
            <a:pPr marL="0" indent="0">
              <a:spcBef>
                <a:spcPts val="0"/>
              </a:spcBef>
              <a:buNone/>
            </a:pPr>
            <a:r>
              <a:rPr lang="en-US" dirty="0"/>
              <a:t>0 m/s2</a:t>
            </a:r>
          </a:p>
          <a:p>
            <a:pPr marL="0" indent="0">
              <a:spcBef>
                <a:spcPts val="0"/>
              </a:spcBef>
              <a:buNone/>
            </a:pPr>
            <a:r>
              <a:rPr lang="en-US" dirty="0"/>
              <a:t>Less than part 1</a:t>
            </a:r>
          </a:p>
          <a:p>
            <a:pPr marL="0" indent="0">
              <a:spcBef>
                <a:spcPts val="0"/>
              </a:spcBef>
              <a:buNone/>
            </a:pPr>
            <a:r>
              <a:rPr lang="en-US" dirty="0"/>
              <a:t>10 </a:t>
            </a:r>
            <a:r>
              <a:rPr lang="en-US" dirty="0" smtClean="0"/>
              <a:t>m/s2</a:t>
            </a:r>
          </a:p>
          <a:p>
            <a:pPr marL="0" indent="0">
              <a:buNone/>
            </a:pPr>
            <a:r>
              <a:rPr lang="en-US" dirty="0" smtClean="0"/>
              <a:t>10. </a:t>
            </a:r>
            <a:r>
              <a:rPr lang="en-US" dirty="0"/>
              <a:t>Luckily for you, upon reading of the elevator's technical specifications, you know that there is a giant spring at the bottom of the shaft that is part of the elevator's safety mechanism. You estimate that you were traveling 13 m/s at the moment the cable broke. It takes 22 s for the elevator to reach the spring and 4 s for it to come to a complete stop. How high above the spring were you when the cable broke?</a:t>
            </a:r>
          </a:p>
          <a:p>
            <a:pPr marL="0" indent="0">
              <a:buNone/>
            </a:pPr>
            <a:r>
              <a:rPr lang="en-US" dirty="0" smtClean="0"/>
              <a:t>11. How </a:t>
            </a:r>
            <a:r>
              <a:rPr lang="en-US" dirty="0"/>
              <a:t>fast are you traveling when you hit the spring?</a:t>
            </a:r>
          </a:p>
          <a:p>
            <a:pPr marL="0" indent="0">
              <a:buNone/>
            </a:pPr>
            <a:r>
              <a:rPr lang="en-US" dirty="0" smtClean="0"/>
              <a:t>12. Pretend </a:t>
            </a:r>
            <a:r>
              <a:rPr lang="en-US" dirty="0"/>
              <a:t>that the spring exerts a constant force on the elevator so its acceleration is constant. What is the spring constant of the safety spring?</a:t>
            </a:r>
          </a:p>
          <a:p>
            <a:pPr marL="0" indent="0">
              <a:spcBef>
                <a:spcPts val="0"/>
              </a:spcBef>
              <a:buNone/>
            </a:pPr>
            <a:endParaRPr lang="en-US" dirty="0"/>
          </a:p>
          <a:p>
            <a:endParaRPr lang="en-US" dirty="0"/>
          </a:p>
        </p:txBody>
      </p:sp>
    </p:spTree>
    <p:extLst>
      <p:ext uri="{BB962C8B-B14F-4D97-AF65-F5344CB8AC3E}">
        <p14:creationId xmlns:p14="http://schemas.microsoft.com/office/powerpoint/2010/main" val="2170915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416</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Topics you need to know for this question:</vt:lpstr>
      <vt:lpstr>PowerPoint Presentation</vt:lpstr>
      <vt:lpstr>PowerPoint Presentation</vt:lpstr>
      <vt:lpstr>PowerPoint Presentation</vt:lpstr>
    </vt:vector>
  </TitlesOfParts>
  <Company>Alpine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HAMMER</dc:creator>
  <cp:lastModifiedBy>JARED HAMMER</cp:lastModifiedBy>
  <cp:revision>4</cp:revision>
  <dcterms:created xsi:type="dcterms:W3CDTF">2018-04-16T14:41:03Z</dcterms:created>
  <dcterms:modified xsi:type="dcterms:W3CDTF">2018-04-17T20:10:45Z</dcterms:modified>
</cp:coreProperties>
</file>