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14" r:id="rId6"/>
  </p:sldMasterIdLst>
  <p:notesMasterIdLst>
    <p:notesMasterId r:id="rId48"/>
  </p:notesMasterIdLst>
  <p:sldIdLst>
    <p:sldId id="256" r:id="rId7"/>
    <p:sldId id="304" r:id="rId8"/>
    <p:sldId id="305" r:id="rId9"/>
    <p:sldId id="306" r:id="rId10"/>
    <p:sldId id="307" r:id="rId11"/>
    <p:sldId id="257" r:id="rId12"/>
    <p:sldId id="258" r:id="rId13"/>
    <p:sldId id="259" r:id="rId14"/>
    <p:sldId id="260" r:id="rId15"/>
    <p:sldId id="261" r:id="rId16"/>
    <p:sldId id="274" r:id="rId17"/>
    <p:sldId id="275" r:id="rId18"/>
    <p:sldId id="276" r:id="rId19"/>
    <p:sldId id="277" r:id="rId20"/>
    <p:sldId id="278" r:id="rId21"/>
    <p:sldId id="279" r:id="rId22"/>
    <p:sldId id="280" r:id="rId23"/>
    <p:sldId id="264"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D8E48-6178-4B03-94D8-A566736369B5}" type="datetimeFigureOut">
              <a:rPr lang="en-US" smtClean="0"/>
              <a:t>9/11/2017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5BF07-E391-44D6-9C89-5C95B30724E6}" type="slidenum">
              <a:rPr lang="en-US" smtClean="0"/>
              <a:t>‹#›</a:t>
            </a:fld>
            <a:endParaRPr lang="en-US"/>
          </a:p>
        </p:txBody>
      </p:sp>
    </p:spTree>
    <p:extLst>
      <p:ext uri="{BB962C8B-B14F-4D97-AF65-F5344CB8AC3E}">
        <p14:creationId xmlns:p14="http://schemas.microsoft.com/office/powerpoint/2010/main" val="753060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465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7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5FF48-43F5-4794-89FB-BF78D10656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131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hard and only Look</a:t>
            </a:r>
            <a:r>
              <a:rPr lang="en-US" baseline="0" dirty="0" smtClean="0"/>
              <a:t> at the trees, </a:t>
            </a:r>
          </a:p>
          <a:p>
            <a:r>
              <a:rPr lang="en-US" baseline="0" dirty="0" smtClean="0"/>
              <a:t>Now look at the car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A5FF48-43F5-4794-89FB-BF78D10656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45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772A15-31DD-41DF-BB2C-DC60F8B05D1E}"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36BF5-C846-43CD-8294-5DB3E462FF59}" type="slidenum">
              <a:rPr lang="en-US" smtClean="0"/>
              <a:t>‹#›</a:t>
            </a:fld>
            <a:endParaRPr lang="en-US"/>
          </a:p>
        </p:txBody>
      </p:sp>
    </p:spTree>
    <p:extLst>
      <p:ext uri="{BB962C8B-B14F-4D97-AF65-F5344CB8AC3E}">
        <p14:creationId xmlns:p14="http://schemas.microsoft.com/office/powerpoint/2010/main" val="130486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72A15-31DD-41DF-BB2C-DC60F8B05D1E}"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36BF5-C846-43CD-8294-5DB3E462FF59}" type="slidenum">
              <a:rPr lang="en-US" smtClean="0"/>
              <a:t>‹#›</a:t>
            </a:fld>
            <a:endParaRPr lang="en-US"/>
          </a:p>
        </p:txBody>
      </p:sp>
    </p:spTree>
    <p:extLst>
      <p:ext uri="{BB962C8B-B14F-4D97-AF65-F5344CB8AC3E}">
        <p14:creationId xmlns:p14="http://schemas.microsoft.com/office/powerpoint/2010/main" val="3688520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72A15-31DD-41DF-BB2C-DC60F8B05D1E}"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36BF5-C846-43CD-8294-5DB3E462FF59}" type="slidenum">
              <a:rPr lang="en-US" smtClean="0"/>
              <a:t>‹#›</a:t>
            </a:fld>
            <a:endParaRPr lang="en-US"/>
          </a:p>
        </p:txBody>
      </p:sp>
    </p:spTree>
    <p:extLst>
      <p:ext uri="{BB962C8B-B14F-4D97-AF65-F5344CB8AC3E}">
        <p14:creationId xmlns:p14="http://schemas.microsoft.com/office/powerpoint/2010/main" val="1372125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80D8B0C-3F92-4702-8B0D-17B4BDBCFF4E}" type="datetimeFigureOut">
              <a:rPr lang="en-US" smtClean="0"/>
              <a:pPr/>
              <a:t>9/11/2017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351AC56-0C6F-4227-AEB6-31EEAE540F53}" type="slidenum">
              <a:rPr lang="en-US" smtClean="0"/>
              <a:pPr/>
              <a:t>‹#›</a:t>
            </a:fld>
            <a:endParaRPr lang="en-US"/>
          </a:p>
        </p:txBody>
      </p:sp>
    </p:spTree>
    <p:extLst>
      <p:ext uri="{BB962C8B-B14F-4D97-AF65-F5344CB8AC3E}">
        <p14:creationId xmlns:p14="http://schemas.microsoft.com/office/powerpoint/2010/main" val="242634305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0D8B0C-3F92-4702-8B0D-17B4BDBCFF4E}"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1AC56-0C6F-4227-AEB6-31EEAE540F53}" type="slidenum">
              <a:rPr lang="en-US" smtClean="0"/>
              <a:pPr/>
              <a:t>‹#›</a:t>
            </a:fld>
            <a:endParaRPr lang="en-US"/>
          </a:p>
        </p:txBody>
      </p:sp>
    </p:spTree>
    <p:extLst>
      <p:ext uri="{BB962C8B-B14F-4D97-AF65-F5344CB8AC3E}">
        <p14:creationId xmlns:p14="http://schemas.microsoft.com/office/powerpoint/2010/main" val="3516986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0D8B0C-3F92-4702-8B0D-17B4BDBCFF4E}"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1AC56-0C6F-4227-AEB6-31EEAE540F53}" type="slidenum">
              <a:rPr lang="en-US" smtClean="0"/>
              <a:pPr/>
              <a:t>‹#›</a:t>
            </a:fld>
            <a:endParaRPr lang="en-US"/>
          </a:p>
        </p:txBody>
      </p:sp>
    </p:spTree>
    <p:extLst>
      <p:ext uri="{BB962C8B-B14F-4D97-AF65-F5344CB8AC3E}">
        <p14:creationId xmlns:p14="http://schemas.microsoft.com/office/powerpoint/2010/main" val="112289127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0D8B0C-3F92-4702-8B0D-17B4BDBCFF4E}" type="datetimeFigureOut">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1AC56-0C6F-4227-AEB6-31EEAE540F53}" type="slidenum">
              <a:rPr lang="en-US" smtClean="0"/>
              <a:pPr/>
              <a:t>‹#›</a:t>
            </a:fld>
            <a:endParaRPr lang="en-US"/>
          </a:p>
        </p:txBody>
      </p:sp>
    </p:spTree>
    <p:extLst>
      <p:ext uri="{BB962C8B-B14F-4D97-AF65-F5344CB8AC3E}">
        <p14:creationId xmlns:p14="http://schemas.microsoft.com/office/powerpoint/2010/main" val="3512636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0D8B0C-3F92-4702-8B0D-17B4BDBCFF4E}" type="datetimeFigureOut">
              <a:rPr lang="en-US" smtClean="0"/>
              <a:pPr/>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1AC56-0C6F-4227-AEB6-31EEAE540F53}" type="slidenum">
              <a:rPr lang="en-US" smtClean="0"/>
              <a:pPr/>
              <a:t>‹#›</a:t>
            </a:fld>
            <a:endParaRPr lang="en-US"/>
          </a:p>
        </p:txBody>
      </p:sp>
    </p:spTree>
    <p:extLst>
      <p:ext uri="{BB962C8B-B14F-4D97-AF65-F5344CB8AC3E}">
        <p14:creationId xmlns:p14="http://schemas.microsoft.com/office/powerpoint/2010/main" val="505895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0D8B0C-3F92-4702-8B0D-17B4BDBCFF4E}" type="datetimeFigureOut">
              <a:rPr lang="en-US" smtClean="0"/>
              <a:pPr/>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1AC56-0C6F-4227-AEB6-31EEAE540F53}" type="slidenum">
              <a:rPr lang="en-US" smtClean="0"/>
              <a:pPr/>
              <a:t>‹#›</a:t>
            </a:fld>
            <a:endParaRPr lang="en-US"/>
          </a:p>
        </p:txBody>
      </p:sp>
    </p:spTree>
    <p:extLst>
      <p:ext uri="{BB962C8B-B14F-4D97-AF65-F5344CB8AC3E}">
        <p14:creationId xmlns:p14="http://schemas.microsoft.com/office/powerpoint/2010/main" val="3972122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D8B0C-3F92-4702-8B0D-17B4BDBCFF4E}" type="datetimeFigureOut">
              <a:rPr lang="en-US" smtClean="0"/>
              <a:pPr/>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1AC56-0C6F-4227-AEB6-31EEAE540F53}" type="slidenum">
              <a:rPr lang="en-US" smtClean="0"/>
              <a:pPr/>
              <a:t>‹#›</a:t>
            </a:fld>
            <a:endParaRPr lang="en-US"/>
          </a:p>
        </p:txBody>
      </p:sp>
    </p:spTree>
    <p:extLst>
      <p:ext uri="{BB962C8B-B14F-4D97-AF65-F5344CB8AC3E}">
        <p14:creationId xmlns:p14="http://schemas.microsoft.com/office/powerpoint/2010/main" val="3628574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0D8B0C-3F92-4702-8B0D-17B4BDBCFF4E}" type="datetimeFigureOut">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1AC56-0C6F-4227-AEB6-31EEAE540F53}" type="slidenum">
              <a:rPr lang="en-US" smtClean="0"/>
              <a:pPr/>
              <a:t>‹#›</a:t>
            </a:fld>
            <a:endParaRPr lang="en-US"/>
          </a:p>
        </p:txBody>
      </p:sp>
    </p:spTree>
    <p:extLst>
      <p:ext uri="{BB962C8B-B14F-4D97-AF65-F5344CB8AC3E}">
        <p14:creationId xmlns:p14="http://schemas.microsoft.com/office/powerpoint/2010/main" val="2580014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772A15-31DD-41DF-BB2C-DC60F8B05D1E}"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36BF5-C846-43CD-8294-5DB3E462FF59}" type="slidenum">
              <a:rPr lang="en-US" smtClean="0"/>
              <a:t>‹#›</a:t>
            </a:fld>
            <a:endParaRPr lang="en-US"/>
          </a:p>
        </p:txBody>
      </p:sp>
    </p:spTree>
    <p:extLst>
      <p:ext uri="{BB962C8B-B14F-4D97-AF65-F5344CB8AC3E}">
        <p14:creationId xmlns:p14="http://schemas.microsoft.com/office/powerpoint/2010/main" val="3037786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0D8B0C-3F92-4702-8B0D-17B4BDBCFF4E}" type="datetimeFigureOut">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4351AC56-0C6F-4227-AEB6-31EEAE540F53}"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913122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0D8B0C-3F92-4702-8B0D-17B4BDBCFF4E}"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1AC56-0C6F-4227-AEB6-31EEAE540F53}" type="slidenum">
              <a:rPr lang="en-US" smtClean="0"/>
              <a:pPr/>
              <a:t>‹#›</a:t>
            </a:fld>
            <a:endParaRPr lang="en-US"/>
          </a:p>
        </p:txBody>
      </p:sp>
    </p:spTree>
    <p:extLst>
      <p:ext uri="{BB962C8B-B14F-4D97-AF65-F5344CB8AC3E}">
        <p14:creationId xmlns:p14="http://schemas.microsoft.com/office/powerpoint/2010/main" val="1318850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0D8B0C-3F92-4702-8B0D-17B4BDBCFF4E}"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1AC56-0C6F-4227-AEB6-31EEAE540F53}" type="slidenum">
              <a:rPr lang="en-US" smtClean="0"/>
              <a:pPr/>
              <a:t>‹#›</a:t>
            </a:fld>
            <a:endParaRPr lang="en-US"/>
          </a:p>
        </p:txBody>
      </p:sp>
    </p:spTree>
    <p:extLst>
      <p:ext uri="{BB962C8B-B14F-4D97-AF65-F5344CB8AC3E}">
        <p14:creationId xmlns:p14="http://schemas.microsoft.com/office/powerpoint/2010/main" val="574473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3160A32-7817-436C-912D-724436EFAF83}" type="datetimeFigureOut">
              <a:rPr lang="en-US" smtClean="0"/>
              <a:t>9/11/2017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1453B90-E6A5-4BED-9483-57D07A37B924}" type="slidenum">
              <a:rPr lang="en-US" smtClean="0"/>
              <a:t>‹#›</a:t>
            </a:fld>
            <a:endParaRPr lang="en-US"/>
          </a:p>
        </p:txBody>
      </p:sp>
    </p:spTree>
    <p:extLst>
      <p:ext uri="{BB962C8B-B14F-4D97-AF65-F5344CB8AC3E}">
        <p14:creationId xmlns:p14="http://schemas.microsoft.com/office/powerpoint/2010/main" val="86017415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A32-7817-436C-912D-724436EFAF83}"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53B90-E6A5-4BED-9483-57D07A37B924}" type="slidenum">
              <a:rPr lang="en-US" smtClean="0"/>
              <a:t>‹#›</a:t>
            </a:fld>
            <a:endParaRPr lang="en-US"/>
          </a:p>
        </p:txBody>
      </p:sp>
    </p:spTree>
    <p:extLst>
      <p:ext uri="{BB962C8B-B14F-4D97-AF65-F5344CB8AC3E}">
        <p14:creationId xmlns:p14="http://schemas.microsoft.com/office/powerpoint/2010/main" val="3322939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160A32-7817-436C-912D-724436EFAF83}"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53B90-E6A5-4BED-9483-57D07A37B924}" type="slidenum">
              <a:rPr lang="en-US" smtClean="0"/>
              <a:t>‹#›</a:t>
            </a:fld>
            <a:endParaRPr lang="en-US"/>
          </a:p>
        </p:txBody>
      </p:sp>
    </p:spTree>
    <p:extLst>
      <p:ext uri="{BB962C8B-B14F-4D97-AF65-F5344CB8AC3E}">
        <p14:creationId xmlns:p14="http://schemas.microsoft.com/office/powerpoint/2010/main" val="147859184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60A32-7817-436C-912D-724436EFAF83}"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53B90-E6A5-4BED-9483-57D07A37B924}" type="slidenum">
              <a:rPr lang="en-US" smtClean="0"/>
              <a:t>‹#›</a:t>
            </a:fld>
            <a:endParaRPr lang="en-US"/>
          </a:p>
        </p:txBody>
      </p:sp>
    </p:spTree>
    <p:extLst>
      <p:ext uri="{BB962C8B-B14F-4D97-AF65-F5344CB8AC3E}">
        <p14:creationId xmlns:p14="http://schemas.microsoft.com/office/powerpoint/2010/main" val="4027343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160A32-7817-436C-912D-724436EFAF83}" type="datetimeFigureOut">
              <a:rPr lang="en-US" smtClean="0"/>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53B90-E6A5-4BED-9483-57D07A37B924}" type="slidenum">
              <a:rPr lang="en-US" smtClean="0"/>
              <a:t>‹#›</a:t>
            </a:fld>
            <a:endParaRPr lang="en-US"/>
          </a:p>
        </p:txBody>
      </p:sp>
    </p:spTree>
    <p:extLst>
      <p:ext uri="{BB962C8B-B14F-4D97-AF65-F5344CB8AC3E}">
        <p14:creationId xmlns:p14="http://schemas.microsoft.com/office/powerpoint/2010/main" val="132622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160A32-7817-436C-912D-724436EFAF83}" type="datetimeFigureOut">
              <a:rPr lang="en-US" smtClean="0"/>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53B90-E6A5-4BED-9483-57D07A37B924}" type="slidenum">
              <a:rPr lang="en-US" smtClean="0"/>
              <a:t>‹#›</a:t>
            </a:fld>
            <a:endParaRPr lang="en-US"/>
          </a:p>
        </p:txBody>
      </p:sp>
    </p:spTree>
    <p:extLst>
      <p:ext uri="{BB962C8B-B14F-4D97-AF65-F5344CB8AC3E}">
        <p14:creationId xmlns:p14="http://schemas.microsoft.com/office/powerpoint/2010/main" val="2867628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60A32-7817-436C-912D-724436EFAF83}" type="datetimeFigureOut">
              <a:rPr lang="en-US" smtClean="0"/>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53B90-E6A5-4BED-9483-57D07A37B924}" type="slidenum">
              <a:rPr lang="en-US" smtClean="0"/>
              <a:t>‹#›</a:t>
            </a:fld>
            <a:endParaRPr lang="en-US"/>
          </a:p>
        </p:txBody>
      </p:sp>
    </p:spTree>
    <p:extLst>
      <p:ext uri="{BB962C8B-B14F-4D97-AF65-F5344CB8AC3E}">
        <p14:creationId xmlns:p14="http://schemas.microsoft.com/office/powerpoint/2010/main" val="107867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772A15-31DD-41DF-BB2C-DC60F8B05D1E}"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36BF5-C846-43CD-8294-5DB3E462FF59}" type="slidenum">
              <a:rPr lang="en-US" smtClean="0"/>
              <a:t>‹#›</a:t>
            </a:fld>
            <a:endParaRPr lang="en-US"/>
          </a:p>
        </p:txBody>
      </p:sp>
    </p:spTree>
    <p:extLst>
      <p:ext uri="{BB962C8B-B14F-4D97-AF65-F5344CB8AC3E}">
        <p14:creationId xmlns:p14="http://schemas.microsoft.com/office/powerpoint/2010/main" val="1249318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60A32-7817-436C-912D-724436EFAF83}"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53B90-E6A5-4BED-9483-57D07A37B924}" type="slidenum">
              <a:rPr lang="en-US" smtClean="0"/>
              <a:t>‹#›</a:t>
            </a:fld>
            <a:endParaRPr lang="en-US"/>
          </a:p>
        </p:txBody>
      </p:sp>
    </p:spTree>
    <p:extLst>
      <p:ext uri="{BB962C8B-B14F-4D97-AF65-F5344CB8AC3E}">
        <p14:creationId xmlns:p14="http://schemas.microsoft.com/office/powerpoint/2010/main" val="91994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160A32-7817-436C-912D-724436EFAF83}"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B1453B90-E6A5-4BED-9483-57D07A37B924}"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4256508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A32-7817-436C-912D-724436EFAF83}"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53B90-E6A5-4BED-9483-57D07A37B924}" type="slidenum">
              <a:rPr lang="en-US" smtClean="0"/>
              <a:t>‹#›</a:t>
            </a:fld>
            <a:endParaRPr lang="en-US"/>
          </a:p>
        </p:txBody>
      </p:sp>
    </p:spTree>
    <p:extLst>
      <p:ext uri="{BB962C8B-B14F-4D97-AF65-F5344CB8AC3E}">
        <p14:creationId xmlns:p14="http://schemas.microsoft.com/office/powerpoint/2010/main" val="3593513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A32-7817-436C-912D-724436EFAF83}"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53B90-E6A5-4BED-9483-57D07A37B924}" type="slidenum">
              <a:rPr lang="en-US" smtClean="0"/>
              <a:t>‹#›</a:t>
            </a:fld>
            <a:endParaRPr lang="en-US"/>
          </a:p>
        </p:txBody>
      </p:sp>
    </p:spTree>
    <p:extLst>
      <p:ext uri="{BB962C8B-B14F-4D97-AF65-F5344CB8AC3E}">
        <p14:creationId xmlns:p14="http://schemas.microsoft.com/office/powerpoint/2010/main" val="1213031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C3BEB5-27C0-E54B-ACA2-322440566A6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4BAD8-1424-0543-8669-FE98AE24EEBE}" type="slidenum">
              <a:rPr lang="en-US" smtClean="0"/>
              <a:t>‹#›</a:t>
            </a:fld>
            <a:endParaRPr lang="en-US"/>
          </a:p>
        </p:txBody>
      </p:sp>
    </p:spTree>
    <p:extLst>
      <p:ext uri="{BB962C8B-B14F-4D97-AF65-F5344CB8AC3E}">
        <p14:creationId xmlns:p14="http://schemas.microsoft.com/office/powerpoint/2010/main" val="1931533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3BEB5-27C0-E54B-ACA2-322440566A6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4BAD8-1424-0543-8669-FE98AE24EEBE}" type="slidenum">
              <a:rPr lang="en-US" smtClean="0"/>
              <a:t>‹#›</a:t>
            </a:fld>
            <a:endParaRPr lang="en-US"/>
          </a:p>
        </p:txBody>
      </p:sp>
    </p:spTree>
    <p:extLst>
      <p:ext uri="{BB962C8B-B14F-4D97-AF65-F5344CB8AC3E}">
        <p14:creationId xmlns:p14="http://schemas.microsoft.com/office/powerpoint/2010/main" val="3745130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3BEB5-27C0-E54B-ACA2-322440566A6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4BAD8-1424-0543-8669-FE98AE24EEBE}" type="slidenum">
              <a:rPr lang="en-US" smtClean="0"/>
              <a:t>‹#›</a:t>
            </a:fld>
            <a:endParaRPr lang="en-US"/>
          </a:p>
        </p:txBody>
      </p:sp>
    </p:spTree>
    <p:extLst>
      <p:ext uri="{BB962C8B-B14F-4D97-AF65-F5344CB8AC3E}">
        <p14:creationId xmlns:p14="http://schemas.microsoft.com/office/powerpoint/2010/main" val="13503498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C3BEB5-27C0-E54B-ACA2-322440566A62}"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4BAD8-1424-0543-8669-FE98AE24EEBE}" type="slidenum">
              <a:rPr lang="en-US" smtClean="0"/>
              <a:t>‹#›</a:t>
            </a:fld>
            <a:endParaRPr lang="en-US"/>
          </a:p>
        </p:txBody>
      </p:sp>
    </p:spTree>
    <p:extLst>
      <p:ext uri="{BB962C8B-B14F-4D97-AF65-F5344CB8AC3E}">
        <p14:creationId xmlns:p14="http://schemas.microsoft.com/office/powerpoint/2010/main" val="1883041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C3BEB5-27C0-E54B-ACA2-322440566A62}" type="datetimeFigureOut">
              <a:rPr lang="en-US" smtClean="0"/>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4BAD8-1424-0543-8669-FE98AE24EEBE}" type="slidenum">
              <a:rPr lang="en-US" smtClean="0"/>
              <a:t>‹#›</a:t>
            </a:fld>
            <a:endParaRPr lang="en-US"/>
          </a:p>
        </p:txBody>
      </p:sp>
    </p:spTree>
    <p:extLst>
      <p:ext uri="{BB962C8B-B14F-4D97-AF65-F5344CB8AC3E}">
        <p14:creationId xmlns:p14="http://schemas.microsoft.com/office/powerpoint/2010/main" val="565780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C3BEB5-27C0-E54B-ACA2-322440566A62}" type="datetimeFigureOut">
              <a:rPr lang="en-US" smtClean="0"/>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4BAD8-1424-0543-8669-FE98AE24EEBE}" type="slidenum">
              <a:rPr lang="en-US" smtClean="0"/>
              <a:t>‹#›</a:t>
            </a:fld>
            <a:endParaRPr lang="en-US"/>
          </a:p>
        </p:txBody>
      </p:sp>
    </p:spTree>
    <p:extLst>
      <p:ext uri="{BB962C8B-B14F-4D97-AF65-F5344CB8AC3E}">
        <p14:creationId xmlns:p14="http://schemas.microsoft.com/office/powerpoint/2010/main" val="382565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772A15-31DD-41DF-BB2C-DC60F8B05D1E}"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36BF5-C846-43CD-8294-5DB3E462FF59}" type="slidenum">
              <a:rPr lang="en-US" smtClean="0"/>
              <a:t>‹#›</a:t>
            </a:fld>
            <a:endParaRPr lang="en-US"/>
          </a:p>
        </p:txBody>
      </p:sp>
    </p:spTree>
    <p:extLst>
      <p:ext uri="{BB962C8B-B14F-4D97-AF65-F5344CB8AC3E}">
        <p14:creationId xmlns:p14="http://schemas.microsoft.com/office/powerpoint/2010/main" val="42268723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3BEB5-27C0-E54B-ACA2-322440566A62}" type="datetimeFigureOut">
              <a:rPr lang="en-US" smtClean="0"/>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4BAD8-1424-0543-8669-FE98AE24EEBE}" type="slidenum">
              <a:rPr lang="en-US" smtClean="0"/>
              <a:t>‹#›</a:t>
            </a:fld>
            <a:endParaRPr lang="en-US"/>
          </a:p>
        </p:txBody>
      </p:sp>
    </p:spTree>
    <p:extLst>
      <p:ext uri="{BB962C8B-B14F-4D97-AF65-F5344CB8AC3E}">
        <p14:creationId xmlns:p14="http://schemas.microsoft.com/office/powerpoint/2010/main" val="898639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3BEB5-27C0-E54B-ACA2-322440566A62}"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4BAD8-1424-0543-8669-FE98AE24EEBE}" type="slidenum">
              <a:rPr lang="en-US" smtClean="0"/>
              <a:t>‹#›</a:t>
            </a:fld>
            <a:endParaRPr lang="en-US"/>
          </a:p>
        </p:txBody>
      </p:sp>
    </p:spTree>
    <p:extLst>
      <p:ext uri="{BB962C8B-B14F-4D97-AF65-F5344CB8AC3E}">
        <p14:creationId xmlns:p14="http://schemas.microsoft.com/office/powerpoint/2010/main" val="39629057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3BEB5-27C0-E54B-ACA2-322440566A62}"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4BAD8-1424-0543-8669-FE98AE24EEBE}" type="slidenum">
              <a:rPr lang="en-US" smtClean="0"/>
              <a:t>‹#›</a:t>
            </a:fld>
            <a:endParaRPr lang="en-US"/>
          </a:p>
        </p:txBody>
      </p:sp>
    </p:spTree>
    <p:extLst>
      <p:ext uri="{BB962C8B-B14F-4D97-AF65-F5344CB8AC3E}">
        <p14:creationId xmlns:p14="http://schemas.microsoft.com/office/powerpoint/2010/main" val="3227443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3BEB5-27C0-E54B-ACA2-322440566A6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4BAD8-1424-0543-8669-FE98AE24EEBE}" type="slidenum">
              <a:rPr lang="en-US" smtClean="0"/>
              <a:t>‹#›</a:t>
            </a:fld>
            <a:endParaRPr lang="en-US"/>
          </a:p>
        </p:txBody>
      </p:sp>
    </p:spTree>
    <p:extLst>
      <p:ext uri="{BB962C8B-B14F-4D97-AF65-F5344CB8AC3E}">
        <p14:creationId xmlns:p14="http://schemas.microsoft.com/office/powerpoint/2010/main" val="25776922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3BEB5-27C0-E54B-ACA2-322440566A62}"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4BAD8-1424-0543-8669-FE98AE24EEBE}" type="slidenum">
              <a:rPr lang="en-US" smtClean="0"/>
              <a:t>‹#›</a:t>
            </a:fld>
            <a:endParaRPr lang="en-US"/>
          </a:p>
        </p:txBody>
      </p:sp>
    </p:spTree>
    <p:extLst>
      <p:ext uri="{BB962C8B-B14F-4D97-AF65-F5344CB8AC3E}">
        <p14:creationId xmlns:p14="http://schemas.microsoft.com/office/powerpoint/2010/main" val="412552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70" y="1122363"/>
            <a:ext cx="9001463" cy="2387600"/>
          </a:xfrm>
        </p:spPr>
        <p:txBody>
          <a:bodyPr anchor="b">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595270" y="3602038"/>
            <a:ext cx="9001463"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78883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234635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8"/>
            <a:ext cx="9733512" cy="2852737"/>
          </a:xfrm>
        </p:spPr>
        <p:txBody>
          <a:bodyPr anchor="b">
            <a:normAutofit/>
          </a:bodyPr>
          <a:lstStyle>
            <a:lvl1pPr>
              <a:defRPr sz="255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40"/>
            <a:ext cx="9733512"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767849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21"/>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21"/>
            <a:ext cx="5094155"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98715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6" y="2088320"/>
            <a:ext cx="48791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5"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9731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772A15-31DD-41DF-BB2C-DC60F8B05D1E}" type="datetimeFigureOut">
              <a:rPr lang="en-US" smtClean="0"/>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936BF5-C846-43CD-8294-5DB3E462FF59}" type="slidenum">
              <a:rPr lang="en-US" smtClean="0"/>
              <a:t>‹#›</a:t>
            </a:fld>
            <a:endParaRPr lang="en-US"/>
          </a:p>
        </p:txBody>
      </p:sp>
    </p:spTree>
    <p:extLst>
      <p:ext uri="{BB962C8B-B14F-4D97-AF65-F5344CB8AC3E}">
        <p14:creationId xmlns:p14="http://schemas.microsoft.com/office/powerpoint/2010/main" val="13743652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46092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105896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100"/>
            </a:lvl1pPr>
          </a:lstStyle>
          <a:p>
            <a:r>
              <a:rPr lang="en-US" smtClean="0"/>
              <a:t>Click to edit Master title style</a:t>
            </a:r>
            <a:endParaRPr lang="en-US" dirty="0"/>
          </a:p>
        </p:txBody>
      </p:sp>
      <p:sp>
        <p:nvSpPr>
          <p:cNvPr id="3" name="Content Placeholder 2"/>
          <p:cNvSpPr>
            <a:spLocks noGrp="1"/>
          </p:cNvSpPr>
          <p:nvPr>
            <p:ph idx="1"/>
          </p:nvPr>
        </p:nvSpPr>
        <p:spPr>
          <a:xfrm>
            <a:off x="5078065"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2"/>
            <a:ext cx="3932237"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985326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5929773" cy="2362200"/>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5"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1"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9309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7" y="4289374"/>
            <a:ext cx="10367564" cy="819355"/>
          </a:xfrm>
        </p:spPr>
        <p:txBody>
          <a:bodyPr anchor="b">
            <a:normAutofit/>
          </a:bodyPr>
          <a:lstStyle>
            <a:lvl1pPr>
              <a:defRPr sz="21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7" y="621323"/>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810932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2"/>
            <a:ext cx="10353763" cy="3424859"/>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7" y="4204820"/>
            <a:ext cx="1035376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766659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5" y="3610032"/>
            <a:ext cx="8752299"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913793" y="4204821"/>
            <a:ext cx="10353763"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9047297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7" y="2126944"/>
            <a:ext cx="10355327" cy="2511835"/>
          </a:xfrm>
        </p:spPr>
        <p:txBody>
          <a:bodyPr anchor="b"/>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650556"/>
            <a:ext cx="10353763"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680941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3" y="609602"/>
            <a:ext cx="10353763"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2088321"/>
            <a:ext cx="3298956"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913795" y="2911624"/>
            <a:ext cx="329895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4444879" y="2911624"/>
            <a:ext cx="3299821"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7973299" y="2088320"/>
            <a:ext cx="3291211"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7976347" y="2911624"/>
            <a:ext cx="3291211"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513196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2"/>
            <a:ext cx="10353763"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6" y="4195899"/>
            <a:ext cx="329895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1"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13796" y="4772161"/>
            <a:ext cx="3298955"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4442702" y="4195899"/>
            <a:ext cx="3298983"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5"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7973297" y="4772163"/>
            <a:ext cx="3294259"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5714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772A15-31DD-41DF-BB2C-DC60F8B05D1E}" type="datetimeFigureOut">
              <a:rPr lang="en-US" smtClean="0"/>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936BF5-C846-43CD-8294-5DB3E462FF59}" type="slidenum">
              <a:rPr lang="en-US" smtClean="0"/>
              <a:t>‹#›</a:t>
            </a:fld>
            <a:endParaRPr lang="en-US"/>
          </a:p>
        </p:txBody>
      </p:sp>
    </p:spTree>
    <p:extLst>
      <p:ext uri="{BB962C8B-B14F-4D97-AF65-F5344CB8AC3E}">
        <p14:creationId xmlns:p14="http://schemas.microsoft.com/office/powerpoint/2010/main" val="42735615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417451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09601"/>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601"/>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488322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5256" y="4777380"/>
            <a:ext cx="8827957"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618433D-F2EB-4B81-8513-5762545A2348}" type="slidenum">
              <a:rPr lang="en-US" altLang="en-US"/>
              <a:pPr>
                <a:defRPr/>
              </a:pPr>
              <a:t>‹#›</a:t>
            </a:fld>
            <a:endParaRPr lang="en-US" altLang="en-US"/>
          </a:p>
        </p:txBody>
      </p:sp>
    </p:spTree>
    <p:extLst>
      <p:ext uri="{BB962C8B-B14F-4D97-AF65-F5344CB8AC3E}">
        <p14:creationId xmlns:p14="http://schemas.microsoft.com/office/powerpoint/2010/main" val="1651957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FA8CB68-6292-4F10-A0CA-2FF9FD3FA8AB}" type="slidenum">
              <a:rPr lang="en-US" altLang="en-US"/>
              <a:pPr>
                <a:defRPr/>
              </a:pPr>
              <a:t>‹#›</a:t>
            </a:fld>
            <a:endParaRPr lang="en-US" altLang="en-US"/>
          </a:p>
        </p:txBody>
      </p:sp>
    </p:spTree>
    <p:extLst>
      <p:ext uri="{BB962C8B-B14F-4D97-AF65-F5344CB8AC3E}">
        <p14:creationId xmlns:p14="http://schemas.microsoft.com/office/powerpoint/2010/main" val="17171462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B917F97-6AFA-4A29-9A3F-4E36D8EA906D}" type="slidenum">
              <a:rPr lang="en-US" altLang="en-US"/>
              <a:pPr>
                <a:defRPr/>
              </a:pPr>
              <a:t>‹#›</a:t>
            </a:fld>
            <a:endParaRPr lang="en-US" altLang="en-US"/>
          </a:p>
        </p:txBody>
      </p:sp>
    </p:spTree>
    <p:extLst>
      <p:ext uri="{BB962C8B-B14F-4D97-AF65-F5344CB8AC3E}">
        <p14:creationId xmlns:p14="http://schemas.microsoft.com/office/powerpoint/2010/main" val="38339740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ACA353D0-6767-4DAC-B9ED-32EE85C7AAF4}" type="slidenum">
              <a:rPr lang="en-US" altLang="en-US"/>
              <a:pPr>
                <a:defRPr/>
              </a:pPr>
              <a:t>‹#›</a:t>
            </a:fld>
            <a:endParaRPr lang="en-US" altLang="en-US"/>
          </a:p>
        </p:txBody>
      </p:sp>
    </p:spTree>
    <p:extLst>
      <p:ext uri="{BB962C8B-B14F-4D97-AF65-F5344CB8AC3E}">
        <p14:creationId xmlns:p14="http://schemas.microsoft.com/office/powerpoint/2010/main" val="27403726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21D3E145-2EAC-4D5B-810F-19C020AFD54B}" type="slidenum">
              <a:rPr lang="en-US" altLang="en-US"/>
              <a:pPr>
                <a:defRPr/>
              </a:pPr>
              <a:t>‹#›</a:t>
            </a:fld>
            <a:endParaRPr lang="en-US" altLang="en-US"/>
          </a:p>
        </p:txBody>
      </p:sp>
    </p:spTree>
    <p:extLst>
      <p:ext uri="{BB962C8B-B14F-4D97-AF65-F5344CB8AC3E}">
        <p14:creationId xmlns:p14="http://schemas.microsoft.com/office/powerpoint/2010/main" val="22920428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FE37CCBF-5B91-4604-BDB5-8B127EF8204C}" type="slidenum">
              <a:rPr lang="en-US" altLang="en-US"/>
              <a:pPr>
                <a:defRPr/>
              </a:pPr>
              <a:t>‹#›</a:t>
            </a:fld>
            <a:endParaRPr lang="en-US" altLang="en-US"/>
          </a:p>
        </p:txBody>
      </p:sp>
    </p:spTree>
    <p:extLst>
      <p:ext uri="{BB962C8B-B14F-4D97-AF65-F5344CB8AC3E}">
        <p14:creationId xmlns:p14="http://schemas.microsoft.com/office/powerpoint/2010/main" val="5349310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808E6663-33F3-49E6-9D23-1B9B137E6160}" type="slidenum">
              <a:rPr lang="en-US" altLang="en-US"/>
              <a:pPr>
                <a:defRPr/>
              </a:pPr>
              <a:t>‹#›</a:t>
            </a:fld>
            <a:endParaRPr lang="en-US" altLang="en-US"/>
          </a:p>
        </p:txBody>
      </p:sp>
    </p:spTree>
    <p:extLst>
      <p:ext uri="{BB962C8B-B14F-4D97-AF65-F5344CB8AC3E}">
        <p14:creationId xmlns:p14="http://schemas.microsoft.com/office/powerpoint/2010/main" val="20912579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5255" y="3129282"/>
            <a:ext cx="3401949"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031C7291-E662-47FD-87EA-A63F76BFD254}" type="slidenum">
              <a:rPr lang="en-US" altLang="en-US"/>
              <a:pPr>
                <a:defRPr/>
              </a:pPr>
              <a:t>‹#›</a:t>
            </a:fld>
            <a:endParaRPr lang="en-US" altLang="en-US"/>
          </a:p>
        </p:txBody>
      </p:sp>
    </p:spTree>
    <p:extLst>
      <p:ext uri="{BB962C8B-B14F-4D97-AF65-F5344CB8AC3E}">
        <p14:creationId xmlns:p14="http://schemas.microsoft.com/office/powerpoint/2010/main" val="381057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72A15-31DD-41DF-BB2C-DC60F8B05D1E}" type="datetimeFigureOut">
              <a:rPr lang="en-US" smtClean="0"/>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936BF5-C846-43CD-8294-5DB3E462FF59}" type="slidenum">
              <a:rPr lang="en-US" smtClean="0"/>
              <a:t>‹#›</a:t>
            </a:fld>
            <a:endParaRPr lang="en-US"/>
          </a:p>
        </p:txBody>
      </p:sp>
    </p:spTree>
    <p:extLst>
      <p:ext uri="{BB962C8B-B14F-4D97-AF65-F5344CB8AC3E}">
        <p14:creationId xmlns:p14="http://schemas.microsoft.com/office/powerpoint/2010/main" val="16173584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997AE6C-B45A-42DE-B101-3AEB040E4751}" type="slidenum">
              <a:rPr lang="en-US" altLang="en-US"/>
              <a:pPr>
                <a:defRPr/>
              </a:pPr>
              <a:t>‹#›</a:t>
            </a:fld>
            <a:endParaRPr lang="en-US" altLang="en-US"/>
          </a:p>
        </p:txBody>
      </p:sp>
    </p:spTree>
    <p:extLst>
      <p:ext uri="{BB962C8B-B14F-4D97-AF65-F5344CB8AC3E}">
        <p14:creationId xmlns:p14="http://schemas.microsoft.com/office/powerpoint/2010/main" val="22859918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6" y="685800"/>
            <a:ext cx="8827957"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950BAA23-856A-4375-B110-63E9A33F871A}" type="slidenum">
              <a:rPr lang="en-US" altLang="en-US"/>
              <a:pPr>
                <a:defRPr/>
              </a:pPr>
              <a:t>‹#›</a:t>
            </a:fld>
            <a:endParaRPr lang="en-US" altLang="en-US"/>
          </a:p>
        </p:txBody>
      </p:sp>
    </p:spTree>
    <p:extLst>
      <p:ext uri="{BB962C8B-B14F-4D97-AF65-F5344CB8AC3E}">
        <p14:creationId xmlns:p14="http://schemas.microsoft.com/office/powerpoint/2010/main" val="32172027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5A38AC7-E0C7-46D5-B744-62AA66AA79B3}" type="slidenum">
              <a:rPr lang="en-US" altLang="en-US"/>
              <a:pPr>
                <a:defRPr/>
              </a:pPr>
              <a:t>‹#›</a:t>
            </a:fld>
            <a:endParaRPr lang="en-US" altLang="en-US"/>
          </a:p>
        </p:txBody>
      </p:sp>
    </p:spTree>
    <p:extLst>
      <p:ext uri="{BB962C8B-B14F-4D97-AF65-F5344CB8AC3E}">
        <p14:creationId xmlns:p14="http://schemas.microsoft.com/office/powerpoint/2010/main" val="484130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899585" y="971550"/>
            <a:ext cx="800100"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sz="12200" dirty="0"/>
              <a:t>“</a:t>
            </a:r>
          </a:p>
        </p:txBody>
      </p:sp>
      <p:sp>
        <p:nvSpPr>
          <p:cNvPr id="6" name="TextBox 5"/>
          <p:cNvSpPr txBox="1"/>
          <p:nvPr/>
        </p:nvSpPr>
        <p:spPr>
          <a:xfrm>
            <a:off x="9332384" y="2613025"/>
            <a:ext cx="802216"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sz="12200" dirty="0"/>
              <a:t>”</a:t>
            </a:r>
          </a:p>
        </p:txBody>
      </p:sp>
      <p:sp>
        <p:nvSpPr>
          <p:cNvPr id="2" name="Title 1"/>
          <p:cNvSpPr>
            <a:spLocks noGrp="1"/>
          </p:cNvSpPr>
          <p:nvPr>
            <p:ph type="title"/>
          </p:nvPr>
        </p:nvSpPr>
        <p:spPr>
          <a:xfrm>
            <a:off x="1575213" y="1447800"/>
            <a:ext cx="800139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904" y="3771174"/>
            <a:ext cx="7281545"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ltLang="en-US"/>
          </a:p>
        </p:txBody>
      </p:sp>
      <p:sp>
        <p:nvSpPr>
          <p:cNvPr id="9" name="Slide Number Placeholder 5"/>
          <p:cNvSpPr>
            <a:spLocks noGrp="1"/>
          </p:cNvSpPr>
          <p:nvPr>
            <p:ph type="sldNum" sz="quarter" idx="17"/>
          </p:nvPr>
        </p:nvSpPr>
        <p:spPr/>
        <p:txBody>
          <a:bodyPr/>
          <a:lstStyle>
            <a:lvl1pPr>
              <a:defRPr/>
            </a:lvl1pPr>
          </a:lstStyle>
          <a:p>
            <a:pPr>
              <a:defRPr/>
            </a:pPr>
            <a:fld id="{EF12566F-19CC-4C3B-9496-19E660F345B8}" type="slidenum">
              <a:rPr lang="en-US" altLang="en-US"/>
              <a:pPr>
                <a:defRPr/>
              </a:pPr>
              <a:t>‹#›</a:t>
            </a:fld>
            <a:endParaRPr lang="en-US" altLang="en-US"/>
          </a:p>
        </p:txBody>
      </p:sp>
    </p:spTree>
    <p:extLst>
      <p:ext uri="{BB962C8B-B14F-4D97-AF65-F5344CB8AC3E}">
        <p14:creationId xmlns:p14="http://schemas.microsoft.com/office/powerpoint/2010/main" val="21297097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5255" y="3124201"/>
            <a:ext cx="88279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65B80D2A-1B4F-4574-BBFE-C837E9C80F8D}" type="slidenum">
              <a:rPr lang="en-US" altLang="en-US"/>
              <a:pPr>
                <a:defRPr/>
              </a:pPr>
              <a:t>‹#›</a:t>
            </a:fld>
            <a:endParaRPr lang="en-US" altLang="en-US"/>
          </a:p>
        </p:txBody>
      </p:sp>
    </p:spTree>
    <p:extLst>
      <p:ext uri="{BB962C8B-B14F-4D97-AF65-F5344CB8AC3E}">
        <p14:creationId xmlns:p14="http://schemas.microsoft.com/office/powerpoint/2010/main" val="3432000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3727451"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963833" y="2133601"/>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633" y="2667000"/>
            <a:ext cx="2928112"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4116" y="2667000"/>
            <a:ext cx="294756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6556" y="2667000"/>
            <a:ext cx="2932877"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Date Placeholder 3"/>
          <p:cNvSpPr>
            <a:spLocks noGrp="1"/>
          </p:cNvSpPr>
          <p:nvPr>
            <p:ph type="dt" sz="half" idx="18"/>
          </p:nvPr>
        </p:nvSpPr>
        <p:spPr/>
        <p:txBody>
          <a:bodyPr/>
          <a:lstStyle>
            <a:lvl1pPr>
              <a:defRPr/>
            </a:lvl1pPr>
          </a:lstStyle>
          <a:p>
            <a:pPr>
              <a:defRPr/>
            </a:pPr>
            <a:endParaRPr lang="en-US" altLang="en-US"/>
          </a:p>
        </p:txBody>
      </p:sp>
      <p:sp>
        <p:nvSpPr>
          <p:cNvPr id="12" name="Footer Placeholder 4"/>
          <p:cNvSpPr>
            <a:spLocks noGrp="1"/>
          </p:cNvSpPr>
          <p:nvPr>
            <p:ph type="ftr" sz="quarter" idx="19"/>
          </p:nvPr>
        </p:nvSpPr>
        <p:spPr/>
        <p:txBody>
          <a:bodyPr/>
          <a:lstStyle>
            <a:lvl1pPr>
              <a:defRPr/>
            </a:lvl1pPr>
          </a:lstStyle>
          <a:p>
            <a:pPr>
              <a:defRPr/>
            </a:pPr>
            <a:endParaRPr lang="en-US" altLang="en-US"/>
          </a:p>
        </p:txBody>
      </p:sp>
      <p:sp>
        <p:nvSpPr>
          <p:cNvPr id="13" name="Slide Number Placeholder 5"/>
          <p:cNvSpPr>
            <a:spLocks noGrp="1"/>
          </p:cNvSpPr>
          <p:nvPr>
            <p:ph type="sldNum" sz="quarter" idx="20"/>
          </p:nvPr>
        </p:nvSpPr>
        <p:spPr/>
        <p:txBody>
          <a:bodyPr/>
          <a:lstStyle>
            <a:lvl1pPr>
              <a:defRPr/>
            </a:lvl1pPr>
          </a:lstStyle>
          <a:p>
            <a:pPr>
              <a:defRPr/>
            </a:pPr>
            <a:fld id="{C69A16D8-090B-4E13-BFEC-E713A602CC0B}" type="slidenum">
              <a:rPr lang="en-US" altLang="en-US"/>
              <a:pPr>
                <a:defRPr/>
              </a:pPr>
              <a:t>‹#›</a:t>
            </a:fld>
            <a:endParaRPr lang="en-US" altLang="en-US"/>
          </a:p>
        </p:txBody>
      </p:sp>
    </p:spTree>
    <p:extLst>
      <p:ext uri="{BB962C8B-B14F-4D97-AF65-F5344CB8AC3E}">
        <p14:creationId xmlns:p14="http://schemas.microsoft.com/office/powerpoint/2010/main" val="42296140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3727451"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963833" y="2133601"/>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652633" y="4827213"/>
            <a:ext cx="294081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3889035" y="4827212"/>
            <a:ext cx="29351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7126433" y="4827210"/>
            <a:ext cx="293676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5" name="Date Placeholder 3"/>
          <p:cNvSpPr>
            <a:spLocks noGrp="1"/>
          </p:cNvSpPr>
          <p:nvPr>
            <p:ph type="dt" sz="half" idx="23"/>
          </p:nvPr>
        </p:nvSpPr>
        <p:spPr/>
        <p:txBody>
          <a:bodyPr/>
          <a:lstStyle>
            <a:lvl1pPr>
              <a:defRPr/>
            </a:lvl1pPr>
          </a:lstStyle>
          <a:p>
            <a:pPr>
              <a:defRPr/>
            </a:pPr>
            <a:endParaRPr lang="en-US" altLang="en-US"/>
          </a:p>
        </p:txBody>
      </p:sp>
      <p:sp>
        <p:nvSpPr>
          <p:cNvPr id="16" name="Footer Placeholder 4"/>
          <p:cNvSpPr>
            <a:spLocks noGrp="1"/>
          </p:cNvSpPr>
          <p:nvPr>
            <p:ph type="ftr" sz="quarter" idx="24"/>
          </p:nvPr>
        </p:nvSpPr>
        <p:spPr/>
        <p:txBody>
          <a:bodyPr/>
          <a:lstStyle>
            <a:lvl1pPr>
              <a:defRPr/>
            </a:lvl1pPr>
          </a:lstStyle>
          <a:p>
            <a:pPr>
              <a:defRPr/>
            </a:pPr>
            <a:endParaRPr lang="en-US" altLang="en-US"/>
          </a:p>
        </p:txBody>
      </p:sp>
      <p:sp>
        <p:nvSpPr>
          <p:cNvPr id="17" name="Slide Number Placeholder 5"/>
          <p:cNvSpPr>
            <a:spLocks noGrp="1"/>
          </p:cNvSpPr>
          <p:nvPr>
            <p:ph type="sldNum" sz="quarter" idx="25"/>
          </p:nvPr>
        </p:nvSpPr>
        <p:spPr/>
        <p:txBody>
          <a:bodyPr/>
          <a:lstStyle>
            <a:lvl1pPr>
              <a:defRPr/>
            </a:lvl1pPr>
          </a:lstStyle>
          <a:p>
            <a:pPr>
              <a:defRPr/>
            </a:pPr>
            <a:fld id="{A82BED76-7BC5-487A-960F-966075E1A3B9}" type="slidenum">
              <a:rPr lang="en-US" altLang="en-US"/>
              <a:pPr>
                <a:defRPr/>
              </a:pPr>
              <a:t>‹#›</a:t>
            </a:fld>
            <a:endParaRPr lang="en-US" altLang="en-US"/>
          </a:p>
        </p:txBody>
      </p:sp>
    </p:spTree>
    <p:extLst>
      <p:ext uri="{BB962C8B-B14F-4D97-AF65-F5344CB8AC3E}">
        <p14:creationId xmlns:p14="http://schemas.microsoft.com/office/powerpoint/2010/main" val="38150403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D58220F1-FEEF-4BF1-94CB-BE5B9AABF4EF}" type="slidenum">
              <a:rPr lang="en-US" altLang="en-US"/>
              <a:pPr>
                <a:defRPr/>
              </a:pPr>
              <a:t>‹#›</a:t>
            </a:fld>
            <a:endParaRPr lang="en-US" altLang="en-US"/>
          </a:p>
        </p:txBody>
      </p:sp>
    </p:spTree>
    <p:extLst>
      <p:ext uri="{BB962C8B-B14F-4D97-AF65-F5344CB8AC3E}">
        <p14:creationId xmlns:p14="http://schemas.microsoft.com/office/powerpoint/2010/main" val="3546693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F3A16883-81B1-432A-89A8-03C846105BCA}" type="slidenum">
              <a:rPr lang="en-US" altLang="en-US"/>
              <a:pPr>
                <a:defRPr/>
              </a:pPr>
              <a:t>‹#›</a:t>
            </a:fld>
            <a:endParaRPr lang="en-US" altLang="en-US"/>
          </a:p>
        </p:txBody>
      </p:sp>
    </p:spTree>
    <p:extLst>
      <p:ext uri="{BB962C8B-B14F-4D97-AF65-F5344CB8AC3E}">
        <p14:creationId xmlns:p14="http://schemas.microsoft.com/office/powerpoint/2010/main" val="32652925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476250"/>
            <a:ext cx="94488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197600" y="1981200"/>
            <a:ext cx="508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288DA92-B41F-4BD3-BAC7-EDF046483146}" type="slidenum">
              <a:rPr lang="en-US" altLang="en-US"/>
              <a:pPr>
                <a:defRPr/>
              </a:pPr>
              <a:t>‹#›</a:t>
            </a:fld>
            <a:endParaRPr lang="en-US" altLang="en-US"/>
          </a:p>
        </p:txBody>
      </p:sp>
    </p:spTree>
    <p:extLst>
      <p:ext uri="{BB962C8B-B14F-4D97-AF65-F5344CB8AC3E}">
        <p14:creationId xmlns:p14="http://schemas.microsoft.com/office/powerpoint/2010/main" val="303559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772A15-31DD-41DF-BB2C-DC60F8B05D1E}"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36BF5-C846-43CD-8294-5DB3E462FF59}" type="slidenum">
              <a:rPr lang="en-US" smtClean="0"/>
              <a:t>‹#›</a:t>
            </a:fld>
            <a:endParaRPr lang="en-US"/>
          </a:p>
        </p:txBody>
      </p:sp>
    </p:spTree>
    <p:extLst>
      <p:ext uri="{BB962C8B-B14F-4D97-AF65-F5344CB8AC3E}">
        <p14:creationId xmlns:p14="http://schemas.microsoft.com/office/powerpoint/2010/main" val="1802543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476250"/>
            <a:ext cx="9448800" cy="12763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42517DC-47D3-4CFB-9C59-5CC20F7A620C}" type="slidenum">
              <a:rPr lang="en-US" altLang="en-US"/>
              <a:pPr>
                <a:defRPr/>
              </a:pPr>
              <a:t>‹#›</a:t>
            </a:fld>
            <a:endParaRPr lang="en-US" altLang="en-US"/>
          </a:p>
        </p:txBody>
      </p:sp>
    </p:spTree>
    <p:extLst>
      <p:ext uri="{BB962C8B-B14F-4D97-AF65-F5344CB8AC3E}">
        <p14:creationId xmlns:p14="http://schemas.microsoft.com/office/powerpoint/2010/main" val="39049753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828800" y="476250"/>
            <a:ext cx="94488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6197600" y="1981200"/>
            <a:ext cx="508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2D1E674C-ACE6-402E-93E3-2232AB97E19B}" type="slidenum">
              <a:rPr lang="en-US" altLang="en-US"/>
              <a:pPr>
                <a:defRPr/>
              </a:pPr>
              <a:t>‹#›</a:t>
            </a:fld>
            <a:endParaRPr lang="en-US" altLang="en-US"/>
          </a:p>
        </p:txBody>
      </p:sp>
    </p:spTree>
    <p:extLst>
      <p:ext uri="{BB962C8B-B14F-4D97-AF65-F5344CB8AC3E}">
        <p14:creationId xmlns:p14="http://schemas.microsoft.com/office/powerpoint/2010/main" val="9535102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476250"/>
            <a:ext cx="94488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DFD9F6E8-C9C8-42C5-940B-4402BAD5CF9D}" type="slidenum">
              <a:rPr lang="en-US" altLang="en-US"/>
              <a:pPr>
                <a:defRPr/>
              </a:pPr>
              <a:t>‹#›</a:t>
            </a:fld>
            <a:endParaRPr lang="en-US" altLang="en-US"/>
          </a:p>
        </p:txBody>
      </p:sp>
    </p:spTree>
    <p:extLst>
      <p:ext uri="{BB962C8B-B14F-4D97-AF65-F5344CB8AC3E}">
        <p14:creationId xmlns:p14="http://schemas.microsoft.com/office/powerpoint/2010/main" val="36547648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476250"/>
            <a:ext cx="9448800" cy="1276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4114800"/>
            <a:ext cx="10363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EA5376C-F6DB-4E3C-9D76-EF62B760DC2E}" type="slidenum">
              <a:rPr lang="en-US" altLang="en-US"/>
              <a:pPr>
                <a:defRPr/>
              </a:pPr>
              <a:t>‹#›</a:t>
            </a:fld>
            <a:endParaRPr lang="en-US" altLang="en-US"/>
          </a:p>
        </p:txBody>
      </p:sp>
    </p:spTree>
    <p:extLst>
      <p:ext uri="{BB962C8B-B14F-4D97-AF65-F5344CB8AC3E}">
        <p14:creationId xmlns:p14="http://schemas.microsoft.com/office/powerpoint/2010/main" val="25297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772A15-31DD-41DF-BB2C-DC60F8B05D1E}"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36BF5-C846-43CD-8294-5DB3E462FF59}" type="slidenum">
              <a:rPr lang="en-US" smtClean="0"/>
              <a:t>‹#›</a:t>
            </a:fld>
            <a:endParaRPr lang="en-US"/>
          </a:p>
        </p:txBody>
      </p:sp>
    </p:spTree>
    <p:extLst>
      <p:ext uri="{BB962C8B-B14F-4D97-AF65-F5344CB8AC3E}">
        <p14:creationId xmlns:p14="http://schemas.microsoft.com/office/powerpoint/2010/main" val="2775196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image" Target="../media/image4.jpeg"/><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theme" Target="../theme/theme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72A15-31DD-41DF-BB2C-DC60F8B05D1E}" type="datetimeFigureOut">
              <a:rPr lang="en-US" smtClean="0"/>
              <a:t>9/11/2017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36BF5-C846-43CD-8294-5DB3E462FF59}" type="slidenum">
              <a:rPr lang="en-US" smtClean="0"/>
              <a:t>‹#›</a:t>
            </a:fld>
            <a:endParaRPr lang="en-US"/>
          </a:p>
        </p:txBody>
      </p:sp>
    </p:spTree>
    <p:extLst>
      <p:ext uri="{BB962C8B-B14F-4D97-AF65-F5344CB8AC3E}">
        <p14:creationId xmlns:p14="http://schemas.microsoft.com/office/powerpoint/2010/main" val="395532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0D8B0C-3F92-4702-8B0D-17B4BDBCFF4E}" type="datetimeFigureOut">
              <a:rPr lang="en-US" smtClean="0"/>
              <a:pPr/>
              <a:t>9/11/2017</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351AC56-0C6F-4227-AEB6-31EEAE540F53}"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3069294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3160A32-7817-436C-912D-724436EFAF83}" type="datetimeFigureOut">
              <a:rPr lang="en-US" smtClean="0"/>
              <a:t>9/11/2017</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453B90-E6A5-4BED-9483-57D07A37B924}"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val="34927229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3BEB5-27C0-E54B-ACA2-322440566A62}" type="datetimeFigureOut">
              <a:rPr lang="en-US" smtClean="0"/>
              <a:t>9/11/2017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4BAD8-1424-0543-8669-FE98AE24EEBE}" type="slidenum">
              <a:rPr lang="en-US" smtClean="0"/>
              <a:t>‹#›</a:t>
            </a:fld>
            <a:endParaRPr lang="en-US"/>
          </a:p>
        </p:txBody>
      </p:sp>
    </p:spTree>
    <p:extLst>
      <p:ext uri="{BB962C8B-B14F-4D97-AF65-F5344CB8AC3E}">
        <p14:creationId xmlns:p14="http://schemas.microsoft.com/office/powerpoint/2010/main" val="133618174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7" y="609602"/>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3"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9/11/2017</a:t>
            </a:fld>
            <a:endParaRPr lang="en-US" dirty="0"/>
          </a:p>
        </p:txBody>
      </p:sp>
      <p:sp>
        <p:nvSpPr>
          <p:cNvPr id="5" name="Footer Placeholder 4"/>
          <p:cNvSpPr>
            <a:spLocks noGrp="1"/>
          </p:cNvSpPr>
          <p:nvPr>
            <p:ph type="ftr" sz="quarter" idx="3"/>
          </p:nvPr>
        </p:nvSpPr>
        <p:spPr>
          <a:xfrm>
            <a:off x="913796" y="5883277"/>
            <a:ext cx="6672865" cy="365125"/>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88399610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645585" y="452439"/>
            <a:ext cx="9408583"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43" name="Text Placeholder 2"/>
          <p:cNvSpPr>
            <a:spLocks noGrp="1"/>
          </p:cNvSpPr>
          <p:nvPr>
            <p:ph type="body" idx="1"/>
          </p:nvPr>
        </p:nvSpPr>
        <p:spPr bwMode="auto">
          <a:xfrm>
            <a:off x="1102784" y="2052638"/>
            <a:ext cx="8949267"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10157884" y="1790700"/>
            <a:ext cx="990600" cy="3048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ltLang="en-US"/>
          </a:p>
        </p:txBody>
      </p:sp>
      <p:sp>
        <p:nvSpPr>
          <p:cNvPr id="5" name="Footer Placeholder 4"/>
          <p:cNvSpPr>
            <a:spLocks noGrp="1"/>
          </p:cNvSpPr>
          <p:nvPr>
            <p:ph type="ftr" sz="quarter" idx="3"/>
          </p:nvPr>
        </p:nvSpPr>
        <p:spPr>
          <a:xfrm rot="5400000">
            <a:off x="8954294" y="3225007"/>
            <a:ext cx="3859213" cy="3048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US" altLang="en-US"/>
          </a:p>
        </p:txBody>
      </p:sp>
      <p:sp>
        <p:nvSpPr>
          <p:cNvPr id="6" name="Slide Number Placeholder 5"/>
          <p:cNvSpPr>
            <a:spLocks noGrp="1"/>
          </p:cNvSpPr>
          <p:nvPr>
            <p:ph type="sldNum" sz="quarter" idx="4"/>
          </p:nvPr>
        </p:nvSpPr>
        <p:spPr bwMode="gray">
          <a:xfrm>
            <a:off x="10354733" y="295275"/>
            <a:ext cx="838200" cy="768350"/>
          </a:xfrm>
          <a:prstGeom prst="rect">
            <a:avLst/>
          </a:prstGeom>
        </p:spPr>
        <p:txBody>
          <a:bodyPr vert="horz" lIns="91440" tIns="45720" rIns="91440" bIns="45720" rtlCol="0" anchor="b"/>
          <a:lstStyle>
            <a:lvl1pPr algn="ctr" eaLnBrk="1" fontAlgn="auto" hangingPunct="1">
              <a:spcBef>
                <a:spcPts val="0"/>
              </a:spcBef>
              <a:spcAft>
                <a:spcPts val="0"/>
              </a:spcAft>
              <a:defRPr sz="2801" b="0" i="0">
                <a:solidFill>
                  <a:schemeClr val="tx1">
                    <a:tint val="75000"/>
                  </a:schemeClr>
                </a:solidFill>
                <a:latin typeface="+mn-lt"/>
              </a:defRPr>
            </a:lvl1pPr>
          </a:lstStyle>
          <a:p>
            <a:pPr>
              <a:defRPr/>
            </a:pPr>
            <a:fld id="{D16CEF7B-DE84-4634-998D-090D3A6CDB16}" type="slidenum">
              <a:rPr lang="en-US" altLang="en-US"/>
              <a:pPr>
                <a:defRPr/>
              </a:pPr>
              <a:t>‹#›</a:t>
            </a:fld>
            <a:endParaRPr lang="en-US" altLang="en-US"/>
          </a:p>
        </p:txBody>
      </p:sp>
    </p:spTree>
    <p:extLst>
      <p:ext uri="{BB962C8B-B14F-4D97-AF65-F5344CB8AC3E}">
        <p14:creationId xmlns:p14="http://schemas.microsoft.com/office/powerpoint/2010/main" val="19937104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gif"/><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3.xml"/><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4.xml"/><Relationship Id="rId5" Type="http://schemas.openxmlformats.org/officeDocument/2006/relationships/image" Target="../media/image27.jpe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video" Target="https://www.youtube.com/embed/wIzvfki5ozU" TargetMode="Externa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2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60.png"/><Relationship Id="rId2" Type="http://schemas.openxmlformats.org/officeDocument/2006/relationships/image" Target="../media/image43.gif"/><Relationship Id="rId1" Type="http://schemas.openxmlformats.org/officeDocument/2006/relationships/slideLayout" Target="../slideLayouts/slideLayout24.xml"/><Relationship Id="rId6" Type="http://schemas.openxmlformats.org/officeDocument/2006/relationships/image" Target="../media/image48.jpeg"/><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46.xml"/><Relationship Id="rId1" Type="http://schemas.openxmlformats.org/officeDocument/2006/relationships/video" Target="https://www.youtube.com/embed/BLuI118nhzc"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4.xml"/><Relationship Id="rId6" Type="http://schemas.openxmlformats.org/officeDocument/2006/relationships/image" Target="../media/image53.png"/><Relationship Id="rId5" Type="http://schemas.openxmlformats.org/officeDocument/2006/relationships/image" Target="../media/image48.jpe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056" y="300448"/>
            <a:ext cx="9144000" cy="1026477"/>
          </a:xfrm>
        </p:spPr>
        <p:txBody>
          <a:bodyPr/>
          <a:lstStyle/>
          <a:p>
            <a:r>
              <a:rPr lang="en-US" dirty="0" smtClean="0"/>
              <a:t>Bell Ringer</a:t>
            </a:r>
            <a:endParaRPr lang="en-US" dirty="0"/>
          </a:p>
        </p:txBody>
      </p:sp>
      <p:sp>
        <p:nvSpPr>
          <p:cNvPr id="4" name="Oval 3"/>
          <p:cNvSpPr/>
          <p:nvPr/>
        </p:nvSpPr>
        <p:spPr>
          <a:xfrm>
            <a:off x="4050574" y="2429693"/>
            <a:ext cx="4090851" cy="39972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2"/>
            <a:endCxn id="4" idx="6"/>
          </p:cNvCxnSpPr>
          <p:nvPr/>
        </p:nvCxnSpPr>
        <p:spPr>
          <a:xfrm>
            <a:off x="4050574" y="4428310"/>
            <a:ext cx="409085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21531" y="4075611"/>
            <a:ext cx="603050" cy="369332"/>
          </a:xfrm>
          <a:prstGeom prst="rect">
            <a:avLst/>
          </a:prstGeom>
          <a:noFill/>
        </p:spPr>
        <p:txBody>
          <a:bodyPr wrap="none" rtlCol="0">
            <a:spAutoFit/>
          </a:bodyPr>
          <a:lstStyle/>
          <a:p>
            <a:r>
              <a:rPr lang="en-US" dirty="0" smtClean="0"/>
              <a:t>50m</a:t>
            </a:r>
            <a:endParaRPr lang="en-US" dirty="0"/>
          </a:p>
        </p:txBody>
      </p:sp>
      <p:sp>
        <p:nvSpPr>
          <p:cNvPr id="9" name="TextBox 8"/>
          <p:cNvSpPr txBox="1"/>
          <p:nvPr/>
        </p:nvSpPr>
        <p:spPr>
          <a:xfrm>
            <a:off x="313509" y="2299064"/>
            <a:ext cx="3462745" cy="3139321"/>
          </a:xfrm>
          <a:prstGeom prst="rect">
            <a:avLst/>
          </a:prstGeom>
          <a:noFill/>
        </p:spPr>
        <p:txBody>
          <a:bodyPr wrap="square" rtlCol="0">
            <a:spAutoFit/>
          </a:bodyPr>
          <a:lstStyle/>
          <a:p>
            <a:r>
              <a:rPr lang="en-US" dirty="0" smtClean="0"/>
              <a:t>A cyclist goes around a circular track with a diameter of 60m:</a:t>
            </a:r>
          </a:p>
          <a:p>
            <a:endParaRPr lang="en-US" dirty="0" smtClean="0"/>
          </a:p>
          <a:p>
            <a:pPr marL="342900" indent="-342900">
              <a:buAutoNum type="arabicPeriod"/>
            </a:pPr>
            <a:r>
              <a:rPr lang="en-US" dirty="0" smtClean="0"/>
              <a:t>After 3 minutes he has gone around 5 complete times. What is his average speed? Average velocity?</a:t>
            </a:r>
          </a:p>
          <a:p>
            <a:pPr marL="342900" indent="-342900">
              <a:buAutoNum type="arabicPeriod"/>
            </a:pPr>
            <a:r>
              <a:rPr lang="en-US" dirty="0" smtClean="0"/>
              <a:t>After 5 minutes he has gone around 7.5 times. What is his average speed? Average velocity?</a:t>
            </a:r>
          </a:p>
        </p:txBody>
      </p:sp>
    </p:spTree>
    <p:extLst>
      <p:ext uri="{BB962C8B-B14F-4D97-AF65-F5344CB8AC3E}">
        <p14:creationId xmlns:p14="http://schemas.microsoft.com/office/powerpoint/2010/main" val="2773963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5467295" y="3689835"/>
            <a:ext cx="115288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solidFill>
                  <a:prstClr val="black"/>
                </a:solidFill>
                <a:latin typeface="Arial" panose="020B0604020202020204" pitchFamily="34" charset="0"/>
                <a:cs typeface="Arial" panose="020B0604020202020204" pitchFamily="34" charset="0"/>
              </a:rPr>
              <a:t>x = -10 m</a:t>
            </a:r>
          </a:p>
        </p:txBody>
      </p:sp>
      <p:sp>
        <p:nvSpPr>
          <p:cNvPr id="2" name="Title 1"/>
          <p:cNvSpPr>
            <a:spLocks noGrp="1"/>
          </p:cNvSpPr>
          <p:nvPr>
            <p:ph type="title"/>
          </p:nvPr>
        </p:nvSpPr>
        <p:spPr>
          <a:xfrm>
            <a:off x="3352800" y="-152400"/>
            <a:ext cx="2514600" cy="1143000"/>
          </a:xfrm>
        </p:spPr>
        <p:txBody>
          <a:bodyPr/>
          <a:lstStyle/>
          <a:p>
            <a:r>
              <a:rPr lang="en-US" dirty="0" smtClean="0"/>
              <a:t>Practice </a:t>
            </a:r>
            <a:endParaRPr lang="en-US" dirty="0"/>
          </a:p>
        </p:txBody>
      </p:sp>
      <p:sp>
        <p:nvSpPr>
          <p:cNvPr id="5" name="TextBox 4"/>
          <p:cNvSpPr txBox="1"/>
          <p:nvPr/>
        </p:nvSpPr>
        <p:spPr>
          <a:xfrm>
            <a:off x="2362201" y="1066800"/>
            <a:ext cx="7619999" cy="1938992"/>
          </a:xfrm>
          <a:prstGeom prst="rect">
            <a:avLst/>
          </a:prstGeom>
          <a:noFill/>
        </p:spPr>
        <p:txBody>
          <a:bodyPr wrap="square" rtlCol="0">
            <a:spAutoFit/>
          </a:bodyPr>
          <a:lstStyle/>
          <a:p>
            <a:pPr algn="ctr"/>
            <a:r>
              <a:rPr lang="en-US" sz="2400" dirty="0">
                <a:solidFill>
                  <a:prstClr val="black"/>
                </a:solidFill>
                <a:latin typeface="Constantia"/>
              </a:rPr>
              <a:t>Draw the Velocity vs. Time graph and the Position vs. Time graph if your velocity follows these patterns:</a:t>
            </a:r>
          </a:p>
          <a:p>
            <a:pPr algn="ctr"/>
            <a:r>
              <a:rPr lang="en-US" sz="2400" dirty="0">
                <a:solidFill>
                  <a:prstClr val="black"/>
                </a:solidFill>
                <a:latin typeface="Constantia"/>
              </a:rPr>
              <a:t>Assume you start at </a:t>
            </a:r>
            <a:r>
              <a:rPr lang="en-US" sz="2400" dirty="0">
                <a:solidFill>
                  <a:prstClr val="black"/>
                </a:solidFill>
                <a:latin typeface="Arial" panose="020B0604020202020204" pitchFamily="34" charset="0"/>
                <a:cs typeface="Arial" panose="020B0604020202020204" pitchFamily="34" charset="0"/>
              </a:rPr>
              <a:t>x = 0m</a:t>
            </a:r>
          </a:p>
          <a:p>
            <a:pPr algn="ctr"/>
            <a:r>
              <a:rPr lang="en-US" sz="2400" dirty="0">
                <a:solidFill>
                  <a:prstClr val="black"/>
                </a:solidFill>
                <a:latin typeface="Arial" panose="020B0604020202020204" pitchFamily="34" charset="0"/>
                <a:cs typeface="Arial" panose="020B0604020202020204" pitchFamily="34" charset="0"/>
              </a:rPr>
              <a:t>  t = 0 – 5s		  t = 5 – 10s		  t = 10 – 15s   v = -4 m/s       	v = 2 m/s		v = 3 m/s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873" y="3392082"/>
            <a:ext cx="3264422" cy="3083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2216727" y="5105400"/>
            <a:ext cx="3250568"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2209801" y="3487756"/>
            <a:ext cx="6927" cy="3013298"/>
          </a:xfrm>
          <a:prstGeom prst="line">
            <a:avLst/>
          </a:prstGeom>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2171701" y="3446184"/>
            <a:ext cx="71878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latin typeface="Constantia"/>
              </a:rPr>
              <a:t>x (m)</a:t>
            </a:r>
          </a:p>
        </p:txBody>
      </p:sp>
      <p:sp>
        <p:nvSpPr>
          <p:cNvPr id="10" name="TextBox 9"/>
          <p:cNvSpPr txBox="1"/>
          <p:nvPr/>
        </p:nvSpPr>
        <p:spPr>
          <a:xfrm>
            <a:off x="5257800" y="4933950"/>
            <a:ext cx="58137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latin typeface="Constantia"/>
              </a:rPr>
              <a:t>t (s)</a:t>
            </a: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363090"/>
            <a:ext cx="3264422" cy="3083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p:nvPr/>
        </p:nvCxnSpPr>
        <p:spPr>
          <a:xfrm>
            <a:off x="6948054" y="5076408"/>
            <a:ext cx="3250568"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6948054" y="3446184"/>
            <a:ext cx="0" cy="3025878"/>
          </a:xfrm>
          <a:prstGeom prst="line">
            <a:avLst/>
          </a:prstGeom>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6651021" y="3434000"/>
            <a:ext cx="94961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latin typeface="Constantia"/>
              </a:rPr>
              <a:t>V (m/s)</a:t>
            </a:r>
          </a:p>
        </p:txBody>
      </p:sp>
      <p:sp>
        <p:nvSpPr>
          <p:cNvPr id="19" name="TextBox 18"/>
          <p:cNvSpPr txBox="1"/>
          <p:nvPr/>
        </p:nvSpPr>
        <p:spPr>
          <a:xfrm>
            <a:off x="9989127" y="4904958"/>
            <a:ext cx="58137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latin typeface="Constantia"/>
              </a:rPr>
              <a:t>t (s)</a:t>
            </a:r>
          </a:p>
        </p:txBody>
      </p:sp>
      <p:cxnSp>
        <p:nvCxnSpPr>
          <p:cNvPr id="21" name="Straight Connector 20"/>
          <p:cNvCxnSpPr/>
          <p:nvPr/>
        </p:nvCxnSpPr>
        <p:spPr>
          <a:xfrm>
            <a:off x="6948055" y="5943600"/>
            <a:ext cx="117763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8122223" y="4693920"/>
            <a:ext cx="109797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9220200" y="4480560"/>
            <a:ext cx="1143000" cy="0"/>
          </a:xfrm>
          <a:prstGeom prst="line">
            <a:avLst/>
          </a:prstGeom>
        </p:spPr>
        <p:style>
          <a:lnRef idx="3">
            <a:schemeClr val="accent1"/>
          </a:lnRef>
          <a:fillRef idx="0">
            <a:schemeClr val="accent1"/>
          </a:fillRef>
          <a:effectRef idx="2">
            <a:schemeClr val="accent1"/>
          </a:effectRef>
          <a:fontRef idx="minor">
            <a:schemeClr val="tx1"/>
          </a:fontRef>
        </p:style>
      </p:cxnSp>
      <p:sp>
        <p:nvSpPr>
          <p:cNvPr id="31" name="TextBox 30"/>
          <p:cNvSpPr txBox="1"/>
          <p:nvPr/>
        </p:nvSpPr>
        <p:spPr>
          <a:xfrm>
            <a:off x="2971800" y="2991891"/>
            <a:ext cx="1152880"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solidFill>
                  <a:prstClr val="black"/>
                </a:solidFill>
                <a:latin typeface="Arial" panose="020B0604020202020204" pitchFamily="34" charset="0"/>
                <a:cs typeface="Arial" panose="020B0604020202020204" pitchFamily="34" charset="0"/>
              </a:rPr>
              <a:t>x = -20 m</a:t>
            </a:r>
          </a:p>
        </p:txBody>
      </p:sp>
      <p:sp>
        <p:nvSpPr>
          <p:cNvPr id="32" name="TextBox 31"/>
          <p:cNvSpPr txBox="1"/>
          <p:nvPr/>
        </p:nvSpPr>
        <p:spPr>
          <a:xfrm>
            <a:off x="5181600" y="2991891"/>
            <a:ext cx="107593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solidFill>
                  <a:prstClr val="black"/>
                </a:solidFill>
                <a:latin typeface="Arial" panose="020B0604020202020204" pitchFamily="34" charset="0"/>
                <a:cs typeface="Arial" panose="020B0604020202020204" pitchFamily="34" charset="0"/>
              </a:rPr>
              <a:t>x = 10 m</a:t>
            </a:r>
          </a:p>
        </p:txBody>
      </p:sp>
      <p:sp>
        <p:nvSpPr>
          <p:cNvPr id="33" name="TextBox 32"/>
          <p:cNvSpPr txBox="1"/>
          <p:nvPr/>
        </p:nvSpPr>
        <p:spPr>
          <a:xfrm>
            <a:off x="8630216" y="2991891"/>
            <a:ext cx="1075936"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solidFill>
                  <a:prstClr val="black"/>
                </a:solidFill>
                <a:latin typeface="Arial" panose="020B0604020202020204" pitchFamily="34" charset="0"/>
                <a:cs typeface="Arial" panose="020B0604020202020204" pitchFamily="34" charset="0"/>
              </a:rPr>
              <a:t>x = 15 m</a:t>
            </a:r>
          </a:p>
        </p:txBody>
      </p:sp>
      <p:sp>
        <p:nvSpPr>
          <p:cNvPr id="34" name="Right Arrow 33"/>
          <p:cNvSpPr/>
          <p:nvPr/>
        </p:nvSpPr>
        <p:spPr>
          <a:xfrm>
            <a:off x="1443821" y="4533900"/>
            <a:ext cx="845127" cy="793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Arial" panose="020B0604020202020204" pitchFamily="34" charset="0"/>
                <a:cs typeface="Arial" panose="020B0604020202020204" pitchFamily="34" charset="0"/>
              </a:rPr>
              <a:t>5 m</a:t>
            </a:r>
          </a:p>
        </p:txBody>
      </p:sp>
      <p:sp>
        <p:nvSpPr>
          <p:cNvPr id="35" name="Down Arrow 34"/>
          <p:cNvSpPr/>
          <p:nvPr/>
        </p:nvSpPr>
        <p:spPr>
          <a:xfrm>
            <a:off x="5569452" y="3317120"/>
            <a:ext cx="474283" cy="4041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Constantia"/>
              </a:rPr>
              <a:t>+</a:t>
            </a:r>
          </a:p>
        </p:txBody>
      </p:sp>
      <p:cxnSp>
        <p:nvCxnSpPr>
          <p:cNvPr id="38" name="Straight Arrow Connector 37"/>
          <p:cNvCxnSpPr>
            <a:stCxn id="31" idx="3"/>
            <a:endCxn id="35" idx="1"/>
          </p:cNvCxnSpPr>
          <p:nvPr/>
        </p:nvCxnSpPr>
        <p:spPr>
          <a:xfrm>
            <a:off x="4124681" y="3176557"/>
            <a:ext cx="1444771" cy="34264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40" name="TextBox 39"/>
          <p:cNvSpPr txBox="1"/>
          <p:nvPr/>
        </p:nvSpPr>
        <p:spPr>
          <a:xfrm>
            <a:off x="8848947" y="3588444"/>
            <a:ext cx="94769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solidFill>
                  <a:prstClr val="black"/>
                </a:solidFill>
                <a:latin typeface="Arial" panose="020B0604020202020204" pitchFamily="34" charset="0"/>
                <a:cs typeface="Arial" panose="020B0604020202020204" pitchFamily="34" charset="0"/>
              </a:rPr>
              <a:t>x = 5 m</a:t>
            </a:r>
          </a:p>
        </p:txBody>
      </p:sp>
      <p:sp>
        <p:nvSpPr>
          <p:cNvPr id="41" name="Down Arrow 40"/>
          <p:cNvSpPr/>
          <p:nvPr/>
        </p:nvSpPr>
        <p:spPr>
          <a:xfrm>
            <a:off x="8931043" y="3285677"/>
            <a:ext cx="474283" cy="4041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Constantia"/>
              </a:rPr>
              <a:t>+</a:t>
            </a:r>
          </a:p>
        </p:txBody>
      </p:sp>
      <p:cxnSp>
        <p:nvCxnSpPr>
          <p:cNvPr id="42" name="Straight Arrow Connector 41"/>
          <p:cNvCxnSpPr>
            <a:endCxn id="41" idx="1"/>
          </p:cNvCxnSpPr>
          <p:nvPr/>
        </p:nvCxnSpPr>
        <p:spPr>
          <a:xfrm>
            <a:off x="6244836" y="3176558"/>
            <a:ext cx="2686206" cy="31119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7" name="Straight Connector 46"/>
          <p:cNvCxnSpPr>
            <a:endCxn id="53" idx="4"/>
          </p:cNvCxnSpPr>
          <p:nvPr/>
        </p:nvCxnSpPr>
        <p:spPr>
          <a:xfrm>
            <a:off x="2216728" y="5105400"/>
            <a:ext cx="1174173" cy="914400"/>
          </a:xfrm>
          <a:prstGeom prst="line">
            <a:avLst/>
          </a:prstGeom>
        </p:spPr>
        <p:style>
          <a:lnRef idx="3">
            <a:schemeClr val="accent1"/>
          </a:lnRef>
          <a:fillRef idx="0">
            <a:schemeClr val="accent1"/>
          </a:fillRef>
          <a:effectRef idx="2">
            <a:schemeClr val="accent1"/>
          </a:effectRef>
          <a:fontRef idx="minor">
            <a:schemeClr val="tx1"/>
          </a:fontRef>
        </p:style>
      </p:cxnSp>
      <p:cxnSp>
        <p:nvCxnSpPr>
          <p:cNvPr id="49" name="Straight Connector 48"/>
          <p:cNvCxnSpPr>
            <a:stCxn id="53" idx="3"/>
            <a:endCxn id="55" idx="3"/>
          </p:cNvCxnSpPr>
          <p:nvPr/>
        </p:nvCxnSpPr>
        <p:spPr>
          <a:xfrm flipV="1">
            <a:off x="3363959" y="5589541"/>
            <a:ext cx="1104900" cy="419100"/>
          </a:xfrm>
          <a:prstGeom prst="line">
            <a:avLst/>
          </a:prstGeom>
        </p:spPr>
        <p:style>
          <a:lnRef idx="3">
            <a:schemeClr val="accent1"/>
          </a:lnRef>
          <a:fillRef idx="0">
            <a:schemeClr val="accent1"/>
          </a:fillRef>
          <a:effectRef idx="2">
            <a:schemeClr val="accent1"/>
          </a:effectRef>
          <a:fontRef idx="minor">
            <a:schemeClr val="tx1"/>
          </a:fontRef>
        </p:style>
      </p:cxnSp>
      <p:cxnSp>
        <p:nvCxnSpPr>
          <p:cNvPr id="51" name="Straight Connector 50"/>
          <p:cNvCxnSpPr>
            <a:endCxn id="10" idx="0"/>
          </p:cNvCxnSpPr>
          <p:nvPr/>
        </p:nvCxnSpPr>
        <p:spPr>
          <a:xfrm flipV="1">
            <a:off x="4495801" y="4933950"/>
            <a:ext cx="1052689" cy="628650"/>
          </a:xfrm>
          <a:prstGeom prst="line">
            <a:avLst/>
          </a:prstGeom>
        </p:spPr>
        <p:style>
          <a:lnRef idx="3">
            <a:schemeClr val="accent1"/>
          </a:lnRef>
          <a:fillRef idx="0">
            <a:schemeClr val="accent1"/>
          </a:fillRef>
          <a:effectRef idx="2">
            <a:schemeClr val="accent1"/>
          </a:effectRef>
          <a:fontRef idx="minor">
            <a:schemeClr val="tx1"/>
          </a:fontRef>
        </p:style>
      </p:cxnSp>
      <p:sp>
        <p:nvSpPr>
          <p:cNvPr id="52" name="Oval 51"/>
          <p:cNvSpPr/>
          <p:nvPr/>
        </p:nvSpPr>
        <p:spPr>
          <a:xfrm>
            <a:off x="2178627" y="5076408"/>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onstantia"/>
            </a:endParaRPr>
          </a:p>
        </p:txBody>
      </p:sp>
      <p:sp>
        <p:nvSpPr>
          <p:cNvPr id="53" name="Oval 52"/>
          <p:cNvSpPr/>
          <p:nvPr/>
        </p:nvSpPr>
        <p:spPr>
          <a:xfrm>
            <a:off x="3352800" y="59436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onstantia"/>
            </a:endParaRPr>
          </a:p>
        </p:txBody>
      </p:sp>
      <p:sp>
        <p:nvSpPr>
          <p:cNvPr id="54" name="Oval 53"/>
          <p:cNvSpPr/>
          <p:nvPr/>
        </p:nvSpPr>
        <p:spPr>
          <a:xfrm>
            <a:off x="5542139" y="4882923"/>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onstantia"/>
            </a:endParaRPr>
          </a:p>
        </p:txBody>
      </p:sp>
      <p:sp>
        <p:nvSpPr>
          <p:cNvPr id="55" name="Oval 54"/>
          <p:cNvSpPr/>
          <p:nvPr/>
        </p:nvSpPr>
        <p:spPr>
          <a:xfrm>
            <a:off x="4457700" y="5524500"/>
            <a:ext cx="76200" cy="7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onstantia"/>
            </a:endParaRPr>
          </a:p>
        </p:txBody>
      </p:sp>
    </p:spTree>
    <p:extLst>
      <p:ext uri="{BB962C8B-B14F-4D97-AF65-F5344CB8AC3E}">
        <p14:creationId xmlns:p14="http://schemas.microsoft.com/office/powerpoint/2010/main" val="323255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par>
                                <p:cTn id="75" presetID="10" presetClass="entr" presetSubtype="0" fill="hold"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par>
                                <p:cTn id="78" presetID="10" presetClass="entr" presetSubtype="0" fill="hold"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1" grpId="0" animBg="1"/>
      <p:bldP spid="32" grpId="0" animBg="1"/>
      <p:bldP spid="33" grpId="0" animBg="1"/>
      <p:bldP spid="35" grpId="0" animBg="1"/>
      <p:bldP spid="40" grpId="0" animBg="1"/>
      <p:bldP spid="41" grpId="0" animBg="1"/>
      <p:bldP spid="53" grpId="0" animBg="1"/>
      <p:bldP spid="54" grpId="0" animBg="1"/>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ctrTitle"/>
          </p:nvPr>
        </p:nvSpPr>
        <p:spPr>
          <a:xfrm>
            <a:off x="1818119" y="2057400"/>
            <a:ext cx="7772400" cy="1470024"/>
          </a:xfrm>
          <a:prstGeom prst="rect">
            <a:avLst/>
          </a:prstGeom>
          <a:noFill/>
          <a:ln>
            <a:noFill/>
          </a:ln>
        </p:spPr>
        <p:txBody>
          <a:bodyPr vert="horz" lIns="91425" tIns="45700" rIns="91425" bIns="45700" anchor="b" anchorCtr="0">
            <a:noAutofit/>
            <a:scene3d>
              <a:camera prst="orthographicFront"/>
              <a:lightRig rig="freezing" dir="t">
                <a:rot lat="0" lon="0" rev="5640000"/>
              </a:lightRig>
            </a:scene3d>
            <a:sp3d prstMaterial="flat">
              <a:bevelT w="38100" h="38100"/>
              <a:contourClr>
                <a:schemeClr val="tx2"/>
              </a:contourClr>
            </a:sp3d>
          </a:bodyPr>
          <a:lstStyle/>
          <a:p>
            <a:pPr algn="ctr">
              <a:spcBef>
                <a:spcPts val="0"/>
              </a:spcBef>
              <a:buClr>
                <a:srgbClr val="FFFFFF"/>
              </a:buClr>
              <a:buSzPct val="25000"/>
            </a:pPr>
            <a:r>
              <a:rPr lang="en-US" sz="4400" dirty="0">
                <a:solidFill>
                  <a:srgbClr val="FFFFFF"/>
                </a:solidFill>
                <a:effectLst/>
                <a:latin typeface="Arial Black" panose="020B0A04020102020204" pitchFamily="34" charset="0"/>
                <a:ea typeface="Galdeano"/>
                <a:cs typeface="Galdeano"/>
                <a:sym typeface="Galdeano"/>
              </a:rPr>
              <a:t>Vector Mechanics</a:t>
            </a:r>
          </a:p>
        </p:txBody>
      </p:sp>
      <p:pic>
        <p:nvPicPr>
          <p:cNvPr id="133" name="Shape 133" descr="http://upload.wikimedia.org/wikipedia/commons/thumb/8/88/Vector_by_Zureks.svg/220px-Vector_by_Zureks.svg.png"/>
          <p:cNvPicPr preferRelativeResize="0"/>
          <p:nvPr/>
        </p:nvPicPr>
        <p:blipFill rotWithShape="1">
          <a:blip r:embed="rId3">
            <a:alphaModFix/>
          </a:blip>
          <a:srcRect/>
          <a:stretch/>
        </p:blipFill>
        <p:spPr>
          <a:xfrm>
            <a:off x="1984376" y="465138"/>
            <a:ext cx="2095499" cy="2095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4" name="Shape 134" descr="https://users.cs.jmu.edu/bernstdh/web/common/lectures/images/vector2d.gif"/>
          <p:cNvSpPr/>
          <p:nvPr/>
        </p:nvSpPr>
        <p:spPr>
          <a:xfrm>
            <a:off x="1679576" y="-144463"/>
            <a:ext cx="304799" cy="304801"/>
          </a:xfrm>
          <a:prstGeom prst="rect">
            <a:avLst/>
          </a:prstGeom>
          <a:noFill/>
          <a:ln>
            <a:noFill/>
          </a:ln>
        </p:spPr>
        <p:txBody>
          <a:bodyPr lIns="91425" tIns="45700" rIns="91425" bIns="45700" anchor="t" anchorCtr="0">
            <a:noAutofit/>
          </a:bodyPr>
          <a:lstStyle/>
          <a:p>
            <a:endParaRPr>
              <a:solidFill>
                <a:prstClr val="black"/>
              </a:solidFill>
              <a:latin typeface="Galdeano"/>
              <a:ea typeface="Galdeano"/>
              <a:cs typeface="Galdeano"/>
              <a:sym typeface="Galdeano"/>
            </a:endParaRPr>
          </a:p>
        </p:txBody>
      </p:sp>
      <p:sp>
        <p:nvSpPr>
          <p:cNvPr id="135" name="Shape 135" descr="https://users.cs.jmu.edu/bernstdh/web/common/lectures/images/vector2d.gif"/>
          <p:cNvSpPr/>
          <p:nvPr/>
        </p:nvSpPr>
        <p:spPr>
          <a:xfrm>
            <a:off x="1831976" y="7938"/>
            <a:ext cx="304799" cy="304801"/>
          </a:xfrm>
          <a:prstGeom prst="rect">
            <a:avLst/>
          </a:prstGeom>
          <a:noFill/>
          <a:ln>
            <a:noFill/>
          </a:ln>
        </p:spPr>
        <p:txBody>
          <a:bodyPr lIns="91425" tIns="45700" rIns="91425" bIns="45700" anchor="t" anchorCtr="0">
            <a:noAutofit/>
          </a:bodyPr>
          <a:lstStyle/>
          <a:p>
            <a:endParaRPr>
              <a:solidFill>
                <a:prstClr val="black"/>
              </a:solidFill>
              <a:latin typeface="Galdeano"/>
              <a:ea typeface="Galdeano"/>
              <a:cs typeface="Galdeano"/>
              <a:sym typeface="Galdeano"/>
            </a:endParaRPr>
          </a:p>
        </p:txBody>
      </p:sp>
      <p:sp>
        <p:nvSpPr>
          <p:cNvPr id="136" name="Shape 136" descr="https://users.cs.jmu.edu/bernstdh/web/common/lectures/images/vector2d.gif"/>
          <p:cNvSpPr/>
          <p:nvPr/>
        </p:nvSpPr>
        <p:spPr>
          <a:xfrm>
            <a:off x="1984376" y="160337"/>
            <a:ext cx="304799" cy="304801"/>
          </a:xfrm>
          <a:prstGeom prst="rect">
            <a:avLst/>
          </a:prstGeom>
          <a:noFill/>
          <a:ln>
            <a:noFill/>
          </a:ln>
        </p:spPr>
        <p:txBody>
          <a:bodyPr lIns="91425" tIns="45700" rIns="91425" bIns="45700" anchor="t" anchorCtr="0">
            <a:noAutofit/>
          </a:bodyPr>
          <a:lstStyle/>
          <a:p>
            <a:endParaRPr>
              <a:solidFill>
                <a:prstClr val="black"/>
              </a:solidFill>
              <a:latin typeface="Constantia"/>
              <a:ea typeface="Galdeano"/>
              <a:cs typeface="Galdeano"/>
              <a:sym typeface="Galdeano"/>
            </a:endParaRPr>
          </a:p>
        </p:txBody>
      </p:sp>
      <p:sp>
        <p:nvSpPr>
          <p:cNvPr id="137" name="Shape 137" descr="https://users.cs.jmu.edu/bernstdh/web/common/lectures/images/vector2d.gif"/>
          <p:cNvSpPr/>
          <p:nvPr/>
        </p:nvSpPr>
        <p:spPr>
          <a:xfrm>
            <a:off x="2136776" y="312738"/>
            <a:ext cx="304799" cy="304801"/>
          </a:xfrm>
          <a:prstGeom prst="rect">
            <a:avLst/>
          </a:prstGeom>
          <a:noFill/>
          <a:ln>
            <a:noFill/>
          </a:ln>
        </p:spPr>
        <p:txBody>
          <a:bodyPr lIns="91425" tIns="45700" rIns="91425" bIns="45700" anchor="t" anchorCtr="0">
            <a:noAutofit/>
          </a:bodyPr>
          <a:lstStyle/>
          <a:p>
            <a:endParaRPr>
              <a:solidFill>
                <a:prstClr val="black"/>
              </a:solidFill>
              <a:latin typeface="Constantia"/>
              <a:ea typeface="Galdeano"/>
              <a:cs typeface="Galdeano"/>
              <a:sym typeface="Galdeano"/>
            </a:endParaRPr>
          </a:p>
        </p:txBody>
      </p:sp>
      <p:sp>
        <p:nvSpPr>
          <p:cNvPr id="138" name="Shape 138" descr="https://users.cs.jmu.edu/bernstdh/web/common/lectures/images/vector2d.gif"/>
          <p:cNvSpPr/>
          <p:nvPr/>
        </p:nvSpPr>
        <p:spPr>
          <a:xfrm>
            <a:off x="2289176" y="465138"/>
            <a:ext cx="304799" cy="304801"/>
          </a:xfrm>
          <a:prstGeom prst="rect">
            <a:avLst/>
          </a:prstGeom>
          <a:noFill/>
          <a:ln>
            <a:noFill/>
          </a:ln>
        </p:spPr>
        <p:txBody>
          <a:bodyPr lIns="91425" tIns="45700" rIns="91425" bIns="45700" anchor="t" anchorCtr="0">
            <a:noAutofit/>
          </a:bodyPr>
          <a:lstStyle/>
          <a:p>
            <a:endParaRPr>
              <a:solidFill>
                <a:prstClr val="black"/>
              </a:solidFill>
              <a:latin typeface="Constantia"/>
              <a:ea typeface="Galdeano"/>
              <a:cs typeface="Galdeano"/>
              <a:sym typeface="Galdeano"/>
            </a:endParaRPr>
          </a:p>
        </p:txBody>
      </p:sp>
      <p:pic>
        <p:nvPicPr>
          <p:cNvPr id="139" name="Shape 139" descr="http://0.tqn.com/d/physics/1/G/9/-/-/-/vectoraddition.jpg"/>
          <p:cNvPicPr preferRelativeResize="0"/>
          <p:nvPr/>
        </p:nvPicPr>
        <p:blipFill rotWithShape="1">
          <a:blip r:embed="rId4">
            <a:alphaModFix/>
          </a:blip>
          <a:srcRect/>
          <a:stretch/>
        </p:blipFill>
        <p:spPr>
          <a:xfrm>
            <a:off x="8229600" y="3818371"/>
            <a:ext cx="2362200" cy="2952750"/>
          </a:xfrm>
          <a:prstGeom prst="rect">
            <a:avLst/>
          </a:prstGeom>
          <a:noFill/>
          <a:ln>
            <a:noFill/>
          </a:ln>
        </p:spPr>
      </p:pic>
      <p:pic>
        <p:nvPicPr>
          <p:cNvPr id="140" name="Shape 140" descr="http://t1.gstatic.com/images?q=tbn:ANd9GcThmENMVLaCILb9chBOJn6pYOwm2CzjgNBDjogTDxiaUAyM3hbRUQ"/>
          <p:cNvPicPr preferRelativeResize="0"/>
          <p:nvPr/>
        </p:nvPicPr>
        <p:blipFill rotWithShape="1">
          <a:blip r:embed="rId5">
            <a:alphaModFix/>
          </a:blip>
          <a:srcRect/>
          <a:stretch/>
        </p:blipFill>
        <p:spPr>
          <a:xfrm>
            <a:off x="2084387" y="4419601"/>
            <a:ext cx="1895474" cy="1781175"/>
          </a:xfrm>
          <a:prstGeom prst="rect">
            <a:avLst/>
          </a:prstGeom>
          <a:noFill/>
          <a:ln>
            <a:noFill/>
          </a:ln>
        </p:spPr>
      </p:pic>
      <p:pic>
        <p:nvPicPr>
          <p:cNvPr id="141" name="Shape 141" descr="http://img.sparknotes.com/content/testprep/bookimgs/sat2/physics/0017/xycomponents.gif"/>
          <p:cNvPicPr preferRelativeResize="0"/>
          <p:nvPr/>
        </p:nvPicPr>
        <p:blipFill rotWithShape="1">
          <a:blip r:embed="rId6">
            <a:alphaModFix/>
          </a:blip>
          <a:srcRect/>
          <a:stretch/>
        </p:blipFill>
        <p:spPr>
          <a:xfrm>
            <a:off x="7993040" y="465137"/>
            <a:ext cx="2193947" cy="2351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2995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1738046" y="1295400"/>
            <a:ext cx="8229600" cy="1143000"/>
          </a:xfrm>
          <a:prstGeom prst="rect">
            <a:avLst/>
          </a:prstGeom>
          <a:noFill/>
          <a:ln>
            <a:noFill/>
          </a:ln>
        </p:spPr>
        <p:txBody>
          <a:bodyPr vert="horz" lIns="91425" tIns="45700" rIns="91425" bIns="45700" anchor="t" anchorCtr="0">
            <a:noAutofit/>
          </a:bodyPr>
          <a:lstStyle/>
          <a:p>
            <a:pPr marL="0" indent="0">
              <a:spcBef>
                <a:spcPts val="0"/>
              </a:spcBef>
              <a:buClr>
                <a:schemeClr val="accent1"/>
              </a:buClr>
              <a:buSzPct val="25000"/>
              <a:buNone/>
            </a:pPr>
            <a:r>
              <a:rPr lang="en-US" sz="2400">
                <a:solidFill>
                  <a:schemeClr val="dk2"/>
                </a:solidFill>
                <a:ea typeface="Galdeano"/>
                <a:cs typeface="Galdeano"/>
                <a:sym typeface="Galdeano"/>
              </a:rPr>
              <a:t>This is far from rocket science, but without it we could never launch rockets!</a:t>
            </a:r>
          </a:p>
        </p:txBody>
      </p:sp>
      <p:sp>
        <p:nvSpPr>
          <p:cNvPr id="147" name="Shape 147"/>
          <p:cNvSpPr txBox="1">
            <a:spLocks noGrp="1"/>
          </p:cNvSpPr>
          <p:nvPr>
            <p:ph type="title"/>
          </p:nvPr>
        </p:nvSpPr>
        <p:spPr>
          <a:xfrm>
            <a:off x="1981200" y="338329"/>
            <a:ext cx="8229600" cy="1252727"/>
          </a:xfrm>
          <a:prstGeom prst="rect">
            <a:avLst/>
          </a:prstGeom>
          <a:noFill/>
          <a:ln>
            <a:noFill/>
          </a:ln>
        </p:spPr>
        <p:txBody>
          <a:bodyPr vert="horz" lIns="91425" tIns="45700" rIns="91425" bIns="45700" anchor="ctr" anchorCtr="0">
            <a:noAutofit/>
          </a:bodyPr>
          <a:lstStyle/>
          <a:p>
            <a:pPr algn="ctr">
              <a:spcBef>
                <a:spcPts val="0"/>
              </a:spcBef>
              <a:buClr>
                <a:srgbClr val="FFFFFF"/>
              </a:buClr>
              <a:buSzPct val="25000"/>
            </a:pPr>
            <a:r>
              <a:rPr lang="en-US" sz="4400" dirty="0">
                <a:solidFill>
                  <a:schemeClr val="tx1"/>
                </a:solidFill>
                <a:latin typeface="+mn-lt"/>
                <a:ea typeface="Galdeano"/>
                <a:cs typeface="Galdeano"/>
                <a:sym typeface="Galdeano"/>
              </a:rPr>
              <a:t>Basic Addition and Subtraction</a:t>
            </a:r>
          </a:p>
        </p:txBody>
      </p:sp>
      <p:pic>
        <p:nvPicPr>
          <p:cNvPr id="148" name="Shape 148" descr="http://aprl.db.erau.edu/generalinfo/soundingrockets/Black%20Brant%20Sounding%20Rocket.jpg"/>
          <p:cNvPicPr preferRelativeResize="0"/>
          <p:nvPr/>
        </p:nvPicPr>
        <p:blipFill rotWithShape="1">
          <a:blip r:embed="rId3">
            <a:alphaModFix/>
          </a:blip>
          <a:srcRect/>
          <a:stretch/>
        </p:blipFill>
        <p:spPr>
          <a:xfrm>
            <a:off x="7778247" y="2133601"/>
            <a:ext cx="987569" cy="1219199"/>
          </a:xfrm>
          <a:prstGeom prst="rect">
            <a:avLst/>
          </a:prstGeom>
          <a:noFill/>
          <a:ln>
            <a:noFill/>
          </a:ln>
        </p:spPr>
      </p:pic>
      <p:grpSp>
        <p:nvGrpSpPr>
          <p:cNvPr id="149" name="Shape 149"/>
          <p:cNvGrpSpPr/>
          <p:nvPr/>
        </p:nvGrpSpPr>
        <p:grpSpPr>
          <a:xfrm>
            <a:off x="1981200" y="3317420"/>
            <a:ext cx="8377282" cy="817979"/>
            <a:chOff x="457200" y="3317419"/>
            <a:chExt cx="8377282" cy="817979"/>
          </a:xfrm>
        </p:grpSpPr>
        <p:cxnSp>
          <p:nvCxnSpPr>
            <p:cNvPr id="150" name="Shape 150"/>
            <p:cNvCxnSpPr/>
            <p:nvPr/>
          </p:nvCxnSpPr>
          <p:spPr>
            <a:xfrm>
              <a:off x="457200" y="3581400"/>
              <a:ext cx="2209799" cy="0"/>
            </a:xfrm>
            <a:prstGeom prst="straightConnector1">
              <a:avLst/>
            </a:prstGeom>
            <a:noFill/>
            <a:ln w="25400" cap="flat" cmpd="sng">
              <a:solidFill>
                <a:schemeClr val="accent1"/>
              </a:solidFill>
              <a:prstDash val="solid"/>
              <a:round/>
              <a:headEnd type="none" w="med" len="med"/>
              <a:tailEnd type="stealth" w="lg" len="lg"/>
            </a:ln>
            <a:effectLst>
              <a:outerShdw blurRad="50799" dist="25400" dir="5400000" rotWithShape="0">
                <a:srgbClr val="000000">
                  <a:alpha val="37647"/>
                </a:srgbClr>
              </a:outerShdw>
            </a:effectLst>
          </p:spPr>
        </p:cxnSp>
        <p:cxnSp>
          <p:nvCxnSpPr>
            <p:cNvPr id="151" name="Shape 151"/>
            <p:cNvCxnSpPr/>
            <p:nvPr/>
          </p:nvCxnSpPr>
          <p:spPr>
            <a:xfrm>
              <a:off x="3429000" y="3581400"/>
              <a:ext cx="1219199" cy="0"/>
            </a:xfrm>
            <a:prstGeom prst="straightConnector1">
              <a:avLst/>
            </a:prstGeom>
            <a:noFill/>
            <a:ln w="25400" cap="flat" cmpd="sng">
              <a:solidFill>
                <a:schemeClr val="accent1"/>
              </a:solidFill>
              <a:prstDash val="solid"/>
              <a:round/>
              <a:headEnd type="none" w="med" len="med"/>
              <a:tailEnd type="stealth" w="lg" len="lg"/>
            </a:ln>
            <a:effectLst>
              <a:outerShdw blurRad="50799" dist="25400" dir="5400000" rotWithShape="0">
                <a:srgbClr val="000000">
                  <a:alpha val="37647"/>
                </a:srgbClr>
              </a:outerShdw>
            </a:effectLst>
          </p:spPr>
        </p:cxnSp>
        <p:sp>
          <p:nvSpPr>
            <p:cNvPr id="152" name="Shape 152"/>
            <p:cNvSpPr txBox="1"/>
            <p:nvPr/>
          </p:nvSpPr>
          <p:spPr>
            <a:xfrm>
              <a:off x="2860814" y="3319789"/>
              <a:ext cx="365805" cy="523219"/>
            </a:xfrm>
            <a:prstGeom prst="rect">
              <a:avLst/>
            </a:prstGeom>
            <a:noFill/>
            <a:ln>
              <a:noFill/>
            </a:ln>
          </p:spPr>
          <p:txBody>
            <a:bodyPr lIns="91425" tIns="45700" rIns="91425" bIns="45700" anchor="t" anchorCtr="0">
              <a:noAutofit/>
            </a:bodyPr>
            <a:lstStyle/>
            <a:p>
              <a:pPr>
                <a:buSzPct val="25000"/>
              </a:pPr>
              <a:r>
                <a:rPr lang="en-US" sz="2800">
                  <a:solidFill>
                    <a:prstClr val="black"/>
                  </a:solidFill>
                  <a:latin typeface="Constantia"/>
                  <a:ea typeface="Galdeano"/>
                  <a:cs typeface="Galdeano"/>
                  <a:sym typeface="Galdeano"/>
                </a:rPr>
                <a:t>+</a:t>
              </a:r>
            </a:p>
          </p:txBody>
        </p:sp>
        <p:sp>
          <p:nvSpPr>
            <p:cNvPr id="153" name="Shape 153"/>
            <p:cNvSpPr txBox="1"/>
            <p:nvPr/>
          </p:nvSpPr>
          <p:spPr>
            <a:xfrm>
              <a:off x="4724428" y="3317419"/>
              <a:ext cx="365805" cy="523219"/>
            </a:xfrm>
            <a:prstGeom prst="rect">
              <a:avLst/>
            </a:prstGeom>
            <a:noFill/>
            <a:ln>
              <a:noFill/>
            </a:ln>
          </p:spPr>
          <p:txBody>
            <a:bodyPr lIns="91425" tIns="45700" rIns="91425" bIns="45700" anchor="t" anchorCtr="0">
              <a:noAutofit/>
            </a:bodyPr>
            <a:lstStyle/>
            <a:p>
              <a:pPr>
                <a:buSzPct val="25000"/>
              </a:pPr>
              <a:r>
                <a:rPr lang="en-US" sz="2800">
                  <a:solidFill>
                    <a:prstClr val="black"/>
                  </a:solidFill>
                  <a:latin typeface="Constantia"/>
                  <a:ea typeface="Galdeano"/>
                  <a:cs typeface="Galdeano"/>
                  <a:sym typeface="Galdeano"/>
                </a:rPr>
                <a:t>=</a:t>
              </a:r>
            </a:p>
          </p:txBody>
        </p:sp>
        <p:cxnSp>
          <p:nvCxnSpPr>
            <p:cNvPr id="154" name="Shape 154"/>
            <p:cNvCxnSpPr/>
            <p:nvPr/>
          </p:nvCxnSpPr>
          <p:spPr>
            <a:xfrm>
              <a:off x="5176882" y="3605646"/>
              <a:ext cx="3657600" cy="20781"/>
            </a:xfrm>
            <a:prstGeom prst="straightConnector1">
              <a:avLst/>
            </a:prstGeom>
            <a:noFill/>
            <a:ln w="25400" cap="flat" cmpd="sng">
              <a:solidFill>
                <a:schemeClr val="accent1"/>
              </a:solidFill>
              <a:prstDash val="solid"/>
              <a:round/>
              <a:headEnd type="none" w="med" len="med"/>
              <a:tailEnd type="stealth" w="lg" len="lg"/>
            </a:ln>
            <a:effectLst>
              <a:outerShdw blurRad="50799" dist="25400" dir="5400000" rotWithShape="0">
                <a:srgbClr val="000000">
                  <a:alpha val="37647"/>
                </a:srgbClr>
              </a:outerShdw>
            </a:effectLst>
          </p:spPr>
        </p:cxnSp>
        <p:sp>
          <p:nvSpPr>
            <p:cNvPr id="155" name="Shape 155"/>
            <p:cNvSpPr txBox="1"/>
            <p:nvPr/>
          </p:nvSpPr>
          <p:spPr>
            <a:xfrm>
              <a:off x="1260065" y="3766066"/>
              <a:ext cx="732508" cy="369332"/>
            </a:xfrm>
            <a:prstGeom prst="rect">
              <a:avLst/>
            </a:prstGeom>
            <a:noFill/>
            <a:ln>
              <a:noFill/>
            </a:ln>
          </p:spPr>
          <p:txBody>
            <a:bodyPr lIns="91425" tIns="45700" rIns="91425" bIns="45700" anchor="t" anchorCtr="0">
              <a:noAutofit/>
            </a:bodyPr>
            <a:lstStyle/>
            <a:p>
              <a:pPr>
                <a:buSzPct val="25000"/>
              </a:pPr>
              <a:r>
                <a:rPr lang="en-US">
                  <a:solidFill>
                    <a:prstClr val="black"/>
                  </a:solidFill>
                  <a:latin typeface="Constantia"/>
                  <a:ea typeface="Galdeano"/>
                  <a:cs typeface="Galdeano"/>
                  <a:sym typeface="Galdeano"/>
                </a:rPr>
                <a:t>5 m</a:t>
              </a:r>
            </a:p>
          </p:txBody>
        </p:sp>
        <p:sp>
          <p:nvSpPr>
            <p:cNvPr id="156" name="Shape 156"/>
            <p:cNvSpPr txBox="1"/>
            <p:nvPr/>
          </p:nvSpPr>
          <p:spPr>
            <a:xfrm>
              <a:off x="3789917" y="3766066"/>
              <a:ext cx="727492" cy="369332"/>
            </a:xfrm>
            <a:prstGeom prst="rect">
              <a:avLst/>
            </a:prstGeom>
            <a:noFill/>
            <a:ln>
              <a:noFill/>
            </a:ln>
          </p:spPr>
          <p:txBody>
            <a:bodyPr lIns="91425" tIns="45700" rIns="91425" bIns="45700" anchor="t" anchorCtr="0">
              <a:noAutofit/>
            </a:bodyPr>
            <a:lstStyle/>
            <a:p>
              <a:pPr>
                <a:buSzPct val="25000"/>
              </a:pPr>
              <a:r>
                <a:rPr lang="en-US">
                  <a:solidFill>
                    <a:prstClr val="black"/>
                  </a:solidFill>
                  <a:latin typeface="Constantia"/>
                  <a:ea typeface="Galdeano"/>
                  <a:cs typeface="Galdeano"/>
                  <a:sym typeface="Galdeano"/>
                </a:rPr>
                <a:t>3 m</a:t>
              </a:r>
            </a:p>
          </p:txBody>
        </p:sp>
        <p:sp>
          <p:nvSpPr>
            <p:cNvPr id="157" name="Shape 157"/>
            <p:cNvSpPr txBox="1"/>
            <p:nvPr/>
          </p:nvSpPr>
          <p:spPr>
            <a:xfrm>
              <a:off x="6608785" y="3766066"/>
              <a:ext cx="633030" cy="369332"/>
            </a:xfrm>
            <a:prstGeom prst="rect">
              <a:avLst/>
            </a:prstGeom>
            <a:noFill/>
            <a:ln>
              <a:noFill/>
            </a:ln>
          </p:spPr>
          <p:txBody>
            <a:bodyPr lIns="91425" tIns="45700" rIns="91425" bIns="45700" anchor="t" anchorCtr="0">
              <a:noAutofit/>
            </a:bodyPr>
            <a:lstStyle/>
            <a:p>
              <a:pPr>
                <a:buSzPct val="25000"/>
              </a:pPr>
              <a:r>
                <a:rPr lang="en-US">
                  <a:solidFill>
                    <a:prstClr val="black"/>
                  </a:solidFill>
                  <a:latin typeface="Constantia"/>
                  <a:ea typeface="Galdeano"/>
                  <a:cs typeface="Galdeano"/>
                  <a:sym typeface="Galdeano"/>
                </a:rPr>
                <a:t>8 m</a:t>
              </a:r>
            </a:p>
          </p:txBody>
        </p:sp>
      </p:grpSp>
      <p:cxnSp>
        <p:nvCxnSpPr>
          <p:cNvPr id="158" name="Shape 158"/>
          <p:cNvCxnSpPr/>
          <p:nvPr/>
        </p:nvCxnSpPr>
        <p:spPr>
          <a:xfrm>
            <a:off x="1981201" y="4789116"/>
            <a:ext cx="2209799" cy="0"/>
          </a:xfrm>
          <a:prstGeom prst="straightConnector1">
            <a:avLst/>
          </a:prstGeom>
          <a:noFill/>
          <a:ln w="25400" cap="flat" cmpd="sng">
            <a:solidFill>
              <a:schemeClr val="accent1"/>
            </a:solidFill>
            <a:prstDash val="solid"/>
            <a:round/>
            <a:headEnd type="none" w="med" len="med"/>
            <a:tailEnd type="stealth" w="lg" len="lg"/>
          </a:ln>
          <a:effectLst>
            <a:outerShdw blurRad="50799" dist="25400" dir="5400000" rotWithShape="0">
              <a:srgbClr val="000000">
                <a:alpha val="37647"/>
              </a:srgbClr>
            </a:outerShdw>
          </a:effectLst>
        </p:spPr>
      </p:cxnSp>
      <p:cxnSp>
        <p:nvCxnSpPr>
          <p:cNvPr id="159" name="Shape 159"/>
          <p:cNvCxnSpPr/>
          <p:nvPr/>
        </p:nvCxnSpPr>
        <p:spPr>
          <a:xfrm>
            <a:off x="4953001" y="4789116"/>
            <a:ext cx="1219199" cy="0"/>
          </a:xfrm>
          <a:prstGeom prst="straightConnector1">
            <a:avLst/>
          </a:prstGeom>
          <a:noFill/>
          <a:ln w="25400" cap="flat" cmpd="sng">
            <a:solidFill>
              <a:schemeClr val="accent1"/>
            </a:solidFill>
            <a:prstDash val="solid"/>
            <a:round/>
            <a:headEnd type="none" w="med" len="med"/>
            <a:tailEnd type="stealth" w="lg" len="lg"/>
          </a:ln>
          <a:effectLst>
            <a:outerShdw blurRad="50799" dist="25400" dir="5400000" rotWithShape="0">
              <a:srgbClr val="000000">
                <a:alpha val="37647"/>
              </a:srgbClr>
            </a:outerShdw>
          </a:effectLst>
        </p:spPr>
      </p:cxnSp>
      <p:sp>
        <p:nvSpPr>
          <p:cNvPr id="160" name="Shape 160"/>
          <p:cNvSpPr txBox="1"/>
          <p:nvPr/>
        </p:nvSpPr>
        <p:spPr>
          <a:xfrm>
            <a:off x="4384815" y="4489756"/>
            <a:ext cx="274433" cy="523219"/>
          </a:xfrm>
          <a:prstGeom prst="rect">
            <a:avLst/>
          </a:prstGeom>
          <a:noFill/>
          <a:ln>
            <a:noFill/>
          </a:ln>
        </p:spPr>
        <p:txBody>
          <a:bodyPr lIns="91425" tIns="45700" rIns="91425" bIns="45700" anchor="t" anchorCtr="0">
            <a:noAutofit/>
          </a:bodyPr>
          <a:lstStyle/>
          <a:p>
            <a:pPr>
              <a:buSzPct val="25000"/>
            </a:pPr>
            <a:r>
              <a:rPr lang="en-US" sz="2800">
                <a:solidFill>
                  <a:prstClr val="black"/>
                </a:solidFill>
                <a:latin typeface="Constantia"/>
                <a:ea typeface="Galdeano"/>
                <a:cs typeface="Galdeano"/>
                <a:sym typeface="Galdeano"/>
              </a:rPr>
              <a:t>-</a:t>
            </a:r>
          </a:p>
        </p:txBody>
      </p:sp>
      <p:sp>
        <p:nvSpPr>
          <p:cNvPr id="161" name="Shape 161"/>
          <p:cNvSpPr txBox="1"/>
          <p:nvPr/>
        </p:nvSpPr>
        <p:spPr>
          <a:xfrm>
            <a:off x="6400801" y="4486688"/>
            <a:ext cx="365805" cy="523219"/>
          </a:xfrm>
          <a:prstGeom prst="rect">
            <a:avLst/>
          </a:prstGeom>
          <a:noFill/>
          <a:ln>
            <a:noFill/>
          </a:ln>
        </p:spPr>
        <p:txBody>
          <a:bodyPr lIns="91425" tIns="45700" rIns="91425" bIns="45700" anchor="t" anchorCtr="0">
            <a:noAutofit/>
          </a:bodyPr>
          <a:lstStyle/>
          <a:p>
            <a:pPr>
              <a:buSzPct val="25000"/>
            </a:pPr>
            <a:r>
              <a:rPr lang="en-US" sz="2800">
                <a:solidFill>
                  <a:prstClr val="black"/>
                </a:solidFill>
                <a:latin typeface="Constantia"/>
                <a:ea typeface="Galdeano"/>
                <a:cs typeface="Galdeano"/>
                <a:sym typeface="Galdeano"/>
              </a:rPr>
              <a:t>=</a:t>
            </a:r>
          </a:p>
        </p:txBody>
      </p:sp>
      <p:cxnSp>
        <p:nvCxnSpPr>
          <p:cNvPr id="162" name="Shape 162"/>
          <p:cNvCxnSpPr/>
          <p:nvPr/>
        </p:nvCxnSpPr>
        <p:spPr>
          <a:xfrm>
            <a:off x="7061100" y="4813362"/>
            <a:ext cx="766718" cy="0"/>
          </a:xfrm>
          <a:prstGeom prst="straightConnector1">
            <a:avLst/>
          </a:prstGeom>
          <a:noFill/>
          <a:ln w="25400" cap="flat" cmpd="sng">
            <a:solidFill>
              <a:schemeClr val="accent1"/>
            </a:solidFill>
            <a:prstDash val="solid"/>
            <a:round/>
            <a:headEnd type="none" w="med" len="med"/>
            <a:tailEnd type="stealth" w="lg" len="lg"/>
          </a:ln>
          <a:effectLst>
            <a:outerShdw blurRad="50799" dist="25400" dir="5400000" rotWithShape="0">
              <a:srgbClr val="000000">
                <a:alpha val="37647"/>
              </a:srgbClr>
            </a:outerShdw>
          </a:effectLst>
        </p:spPr>
      </p:cxnSp>
      <p:sp>
        <p:nvSpPr>
          <p:cNvPr id="163" name="Shape 163"/>
          <p:cNvSpPr txBox="1"/>
          <p:nvPr/>
        </p:nvSpPr>
        <p:spPr>
          <a:xfrm>
            <a:off x="2784066" y="4973782"/>
            <a:ext cx="622755" cy="369332"/>
          </a:xfrm>
          <a:prstGeom prst="rect">
            <a:avLst/>
          </a:prstGeom>
          <a:noFill/>
          <a:ln>
            <a:noFill/>
          </a:ln>
        </p:spPr>
        <p:txBody>
          <a:bodyPr lIns="91425" tIns="45700" rIns="91425" bIns="45700" anchor="t" anchorCtr="0">
            <a:noAutofit/>
          </a:bodyPr>
          <a:lstStyle/>
          <a:p>
            <a:pPr>
              <a:buSzPct val="25000"/>
            </a:pPr>
            <a:r>
              <a:rPr lang="en-US">
                <a:solidFill>
                  <a:prstClr val="black"/>
                </a:solidFill>
                <a:latin typeface="Constantia"/>
                <a:ea typeface="Galdeano"/>
                <a:cs typeface="Galdeano"/>
                <a:sym typeface="Galdeano"/>
              </a:rPr>
              <a:t>5 m</a:t>
            </a:r>
          </a:p>
        </p:txBody>
      </p:sp>
      <p:sp>
        <p:nvSpPr>
          <p:cNvPr id="164" name="Shape 164"/>
          <p:cNvSpPr txBox="1"/>
          <p:nvPr/>
        </p:nvSpPr>
        <p:spPr>
          <a:xfrm>
            <a:off x="5293135" y="5009906"/>
            <a:ext cx="643537" cy="369332"/>
          </a:xfrm>
          <a:prstGeom prst="rect">
            <a:avLst/>
          </a:prstGeom>
          <a:noFill/>
          <a:ln>
            <a:noFill/>
          </a:ln>
        </p:spPr>
        <p:txBody>
          <a:bodyPr lIns="91425" tIns="45700" rIns="91425" bIns="45700" anchor="t" anchorCtr="0">
            <a:noAutofit/>
          </a:bodyPr>
          <a:lstStyle/>
          <a:p>
            <a:pPr>
              <a:buSzPct val="25000"/>
            </a:pPr>
            <a:r>
              <a:rPr lang="en-US">
                <a:solidFill>
                  <a:prstClr val="black"/>
                </a:solidFill>
                <a:latin typeface="Constantia"/>
                <a:ea typeface="Galdeano"/>
                <a:cs typeface="Galdeano"/>
                <a:sym typeface="Galdeano"/>
              </a:rPr>
              <a:t>3 m</a:t>
            </a:r>
          </a:p>
        </p:txBody>
      </p:sp>
      <p:sp>
        <p:nvSpPr>
          <p:cNvPr id="165" name="Shape 165"/>
          <p:cNvSpPr txBox="1"/>
          <p:nvPr/>
        </p:nvSpPr>
        <p:spPr>
          <a:xfrm>
            <a:off x="7174994" y="5038314"/>
            <a:ext cx="736650" cy="369332"/>
          </a:xfrm>
          <a:prstGeom prst="rect">
            <a:avLst/>
          </a:prstGeom>
          <a:noFill/>
          <a:ln>
            <a:noFill/>
          </a:ln>
        </p:spPr>
        <p:txBody>
          <a:bodyPr lIns="91425" tIns="45700" rIns="91425" bIns="45700" anchor="t" anchorCtr="0">
            <a:noAutofit/>
          </a:bodyPr>
          <a:lstStyle/>
          <a:p>
            <a:pPr>
              <a:buSzPct val="25000"/>
            </a:pPr>
            <a:r>
              <a:rPr lang="en-US">
                <a:solidFill>
                  <a:prstClr val="black"/>
                </a:solidFill>
                <a:latin typeface="Constantia"/>
                <a:ea typeface="Galdeano"/>
                <a:cs typeface="Galdeano"/>
                <a:sym typeface="Galdeano"/>
              </a:rPr>
              <a:t>2 m</a:t>
            </a:r>
          </a:p>
        </p:txBody>
      </p:sp>
      <p:sp>
        <p:nvSpPr>
          <p:cNvPr id="166" name="Shape 166"/>
          <p:cNvSpPr txBox="1"/>
          <p:nvPr/>
        </p:nvSpPr>
        <p:spPr>
          <a:xfrm>
            <a:off x="5712531" y="5418036"/>
            <a:ext cx="4840511" cy="369332"/>
          </a:xfrm>
          <a:prstGeom prst="rect">
            <a:avLst/>
          </a:prstGeom>
          <a:noFill/>
          <a:ln>
            <a:noFill/>
          </a:ln>
        </p:spPr>
        <p:txBody>
          <a:bodyPr lIns="91425" tIns="45700" rIns="91425" bIns="45700" anchor="t" anchorCtr="0">
            <a:noAutofit/>
          </a:bodyPr>
          <a:lstStyle/>
          <a:p>
            <a:pPr>
              <a:buSzPct val="25000"/>
            </a:pPr>
            <a:r>
              <a:rPr lang="en-US" b="1">
                <a:solidFill>
                  <a:prstClr val="black"/>
                </a:solidFill>
                <a:latin typeface="Constantia"/>
                <a:ea typeface="Galdeano"/>
                <a:cs typeface="Galdeano"/>
                <a:sym typeface="Galdeano"/>
              </a:rPr>
              <a:t>* a negative sign means to flip the vector!</a:t>
            </a:r>
          </a:p>
        </p:txBody>
      </p:sp>
      <p:grpSp>
        <p:nvGrpSpPr>
          <p:cNvPr id="167" name="Shape 167"/>
          <p:cNvGrpSpPr/>
          <p:nvPr/>
        </p:nvGrpSpPr>
        <p:grpSpPr>
          <a:xfrm>
            <a:off x="2065026" y="5812701"/>
            <a:ext cx="5846619" cy="873386"/>
            <a:chOff x="541025" y="5812701"/>
            <a:chExt cx="5846619" cy="873386"/>
          </a:xfrm>
        </p:grpSpPr>
        <p:cxnSp>
          <p:nvCxnSpPr>
            <p:cNvPr id="168" name="Shape 168"/>
            <p:cNvCxnSpPr/>
            <p:nvPr/>
          </p:nvCxnSpPr>
          <p:spPr>
            <a:xfrm>
              <a:off x="541025" y="6067557"/>
              <a:ext cx="2209799" cy="0"/>
            </a:xfrm>
            <a:prstGeom prst="straightConnector1">
              <a:avLst/>
            </a:prstGeom>
            <a:noFill/>
            <a:ln w="25400" cap="flat" cmpd="sng">
              <a:solidFill>
                <a:schemeClr val="accent1"/>
              </a:solidFill>
              <a:prstDash val="solid"/>
              <a:round/>
              <a:headEnd type="none" w="med" len="med"/>
              <a:tailEnd type="stealth" w="lg" len="lg"/>
            </a:ln>
            <a:effectLst>
              <a:outerShdw blurRad="50799" dist="25400" dir="5400000" rotWithShape="0">
                <a:srgbClr val="000000">
                  <a:alpha val="37647"/>
                </a:srgbClr>
              </a:outerShdw>
            </a:effectLst>
          </p:spPr>
        </p:cxnSp>
        <p:cxnSp>
          <p:nvCxnSpPr>
            <p:cNvPr id="169" name="Shape 169"/>
            <p:cNvCxnSpPr/>
            <p:nvPr/>
          </p:nvCxnSpPr>
          <p:spPr>
            <a:xfrm rot="10800000">
              <a:off x="3523216" y="6091803"/>
              <a:ext cx="1239982" cy="0"/>
            </a:xfrm>
            <a:prstGeom prst="straightConnector1">
              <a:avLst/>
            </a:prstGeom>
            <a:noFill/>
            <a:ln w="25400" cap="flat" cmpd="sng">
              <a:solidFill>
                <a:schemeClr val="accent1"/>
              </a:solidFill>
              <a:prstDash val="solid"/>
              <a:round/>
              <a:headEnd type="none" w="med" len="med"/>
              <a:tailEnd type="stealth" w="lg" len="lg"/>
            </a:ln>
            <a:effectLst>
              <a:outerShdw blurRad="50799" dist="25400" dir="5400000" rotWithShape="0">
                <a:srgbClr val="000000">
                  <a:alpha val="37647"/>
                </a:srgbClr>
              </a:outerShdw>
            </a:effectLst>
          </p:spPr>
        </p:cxnSp>
        <p:sp>
          <p:nvSpPr>
            <p:cNvPr id="170" name="Shape 170"/>
            <p:cNvSpPr txBox="1"/>
            <p:nvPr/>
          </p:nvSpPr>
          <p:spPr>
            <a:xfrm>
              <a:off x="2970859" y="5812701"/>
              <a:ext cx="365805" cy="523219"/>
            </a:xfrm>
            <a:prstGeom prst="rect">
              <a:avLst/>
            </a:prstGeom>
            <a:noFill/>
            <a:ln>
              <a:noFill/>
            </a:ln>
          </p:spPr>
          <p:txBody>
            <a:bodyPr lIns="91425" tIns="45700" rIns="91425" bIns="45700" anchor="t" anchorCtr="0">
              <a:noAutofit/>
            </a:bodyPr>
            <a:lstStyle/>
            <a:p>
              <a:pPr>
                <a:buSzPct val="25000"/>
              </a:pPr>
              <a:r>
                <a:rPr lang="en-US" sz="2800">
                  <a:solidFill>
                    <a:prstClr val="black"/>
                  </a:solidFill>
                  <a:latin typeface="Constantia"/>
                  <a:ea typeface="Galdeano"/>
                  <a:cs typeface="Galdeano"/>
                  <a:sym typeface="Galdeano"/>
                </a:rPr>
                <a:t>+</a:t>
              </a:r>
            </a:p>
          </p:txBody>
        </p:sp>
        <p:sp>
          <p:nvSpPr>
            <p:cNvPr id="171" name="Shape 171"/>
            <p:cNvSpPr txBox="1"/>
            <p:nvPr/>
          </p:nvSpPr>
          <p:spPr>
            <a:xfrm>
              <a:off x="4960626" y="5830192"/>
              <a:ext cx="365805" cy="523219"/>
            </a:xfrm>
            <a:prstGeom prst="rect">
              <a:avLst/>
            </a:prstGeom>
            <a:noFill/>
            <a:ln>
              <a:noFill/>
            </a:ln>
          </p:spPr>
          <p:txBody>
            <a:bodyPr lIns="91425" tIns="45700" rIns="91425" bIns="45700" anchor="t" anchorCtr="0">
              <a:noAutofit/>
            </a:bodyPr>
            <a:lstStyle/>
            <a:p>
              <a:pPr>
                <a:buSzPct val="25000"/>
              </a:pPr>
              <a:r>
                <a:rPr lang="en-US" sz="2800">
                  <a:solidFill>
                    <a:prstClr val="black"/>
                  </a:solidFill>
                  <a:latin typeface="Constantia"/>
                  <a:ea typeface="Galdeano"/>
                  <a:cs typeface="Galdeano"/>
                  <a:sym typeface="Galdeano"/>
                </a:rPr>
                <a:t>=</a:t>
              </a:r>
            </a:p>
          </p:txBody>
        </p:sp>
        <p:cxnSp>
          <p:nvCxnSpPr>
            <p:cNvPr id="172" name="Shape 172"/>
            <p:cNvCxnSpPr/>
            <p:nvPr/>
          </p:nvCxnSpPr>
          <p:spPr>
            <a:xfrm>
              <a:off x="5620926" y="6091803"/>
              <a:ext cx="766718" cy="0"/>
            </a:xfrm>
            <a:prstGeom prst="straightConnector1">
              <a:avLst/>
            </a:prstGeom>
            <a:noFill/>
            <a:ln w="25400" cap="flat" cmpd="sng">
              <a:solidFill>
                <a:schemeClr val="accent1"/>
              </a:solidFill>
              <a:prstDash val="solid"/>
              <a:round/>
              <a:headEnd type="none" w="med" len="med"/>
              <a:tailEnd type="stealth" w="lg" len="lg"/>
            </a:ln>
            <a:effectLst>
              <a:outerShdw blurRad="50799" dist="25400" dir="5400000" rotWithShape="0">
                <a:srgbClr val="000000">
                  <a:alpha val="37647"/>
                </a:srgbClr>
              </a:outerShdw>
            </a:effectLst>
          </p:spPr>
        </p:cxnSp>
        <p:sp>
          <p:nvSpPr>
            <p:cNvPr id="173" name="Shape 173"/>
            <p:cNvSpPr txBox="1"/>
            <p:nvPr/>
          </p:nvSpPr>
          <p:spPr>
            <a:xfrm>
              <a:off x="1343891" y="6252223"/>
              <a:ext cx="757864" cy="369332"/>
            </a:xfrm>
            <a:prstGeom prst="rect">
              <a:avLst/>
            </a:prstGeom>
            <a:noFill/>
            <a:ln>
              <a:noFill/>
            </a:ln>
          </p:spPr>
          <p:txBody>
            <a:bodyPr lIns="91425" tIns="45700" rIns="91425" bIns="45700" anchor="t" anchorCtr="0">
              <a:noAutofit/>
            </a:bodyPr>
            <a:lstStyle/>
            <a:p>
              <a:pPr>
                <a:buSzPct val="25000"/>
              </a:pPr>
              <a:r>
                <a:rPr lang="en-US">
                  <a:solidFill>
                    <a:prstClr val="black"/>
                  </a:solidFill>
                  <a:latin typeface="Constantia"/>
                  <a:ea typeface="Galdeano"/>
                  <a:cs typeface="Galdeano"/>
                  <a:sym typeface="Galdeano"/>
                </a:rPr>
                <a:t>5 m</a:t>
              </a:r>
            </a:p>
          </p:txBody>
        </p:sp>
        <p:sp>
          <p:nvSpPr>
            <p:cNvPr id="174" name="Shape 174"/>
            <p:cNvSpPr txBox="1"/>
            <p:nvPr/>
          </p:nvSpPr>
          <p:spPr>
            <a:xfrm>
              <a:off x="3873742" y="6286860"/>
              <a:ext cx="643667" cy="369332"/>
            </a:xfrm>
            <a:prstGeom prst="rect">
              <a:avLst/>
            </a:prstGeom>
            <a:noFill/>
            <a:ln>
              <a:noFill/>
            </a:ln>
          </p:spPr>
          <p:txBody>
            <a:bodyPr lIns="91425" tIns="45700" rIns="91425" bIns="45700" anchor="t" anchorCtr="0">
              <a:noAutofit/>
            </a:bodyPr>
            <a:lstStyle/>
            <a:p>
              <a:pPr>
                <a:buSzPct val="25000"/>
              </a:pPr>
              <a:r>
                <a:rPr lang="en-US">
                  <a:solidFill>
                    <a:prstClr val="black"/>
                  </a:solidFill>
                  <a:latin typeface="Constantia"/>
                  <a:ea typeface="Galdeano"/>
                  <a:cs typeface="Galdeano"/>
                  <a:sym typeface="Galdeano"/>
                </a:rPr>
                <a:t>3 m</a:t>
              </a:r>
            </a:p>
          </p:txBody>
        </p:sp>
        <p:sp>
          <p:nvSpPr>
            <p:cNvPr id="175" name="Shape 175"/>
            <p:cNvSpPr txBox="1"/>
            <p:nvPr/>
          </p:nvSpPr>
          <p:spPr>
            <a:xfrm>
              <a:off x="5734819" y="6316755"/>
              <a:ext cx="652825" cy="369332"/>
            </a:xfrm>
            <a:prstGeom prst="rect">
              <a:avLst/>
            </a:prstGeom>
            <a:noFill/>
            <a:ln>
              <a:noFill/>
            </a:ln>
          </p:spPr>
          <p:txBody>
            <a:bodyPr lIns="91425" tIns="45700" rIns="91425" bIns="45700" anchor="t" anchorCtr="0">
              <a:noAutofit/>
            </a:bodyPr>
            <a:lstStyle/>
            <a:p>
              <a:pPr>
                <a:buSzPct val="25000"/>
              </a:pPr>
              <a:r>
                <a:rPr lang="en-US">
                  <a:solidFill>
                    <a:prstClr val="black"/>
                  </a:solidFill>
                  <a:latin typeface="Constantia"/>
                  <a:ea typeface="Galdeano"/>
                  <a:cs typeface="Galdeano"/>
                  <a:sym typeface="Galdeano"/>
                </a:rPr>
                <a:t>2 m</a:t>
              </a:r>
            </a:p>
          </p:txBody>
        </p:sp>
      </p:grpSp>
    </p:spTree>
    <p:extLst>
      <p:ext uri="{BB962C8B-B14F-4D97-AF65-F5344CB8AC3E}">
        <p14:creationId xmlns:p14="http://schemas.microsoft.com/office/powerpoint/2010/main" val="385883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par>
                                <p:cTn id="8" presetID="10" presetClass="entr" presetSubtype="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500"/>
                                        <p:tgtEl>
                                          <p:spTgt spid="1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9"/>
                                        </p:tgtEl>
                                        <p:attrNameLst>
                                          <p:attrName>style.visibility</p:attrName>
                                        </p:attrNameLst>
                                      </p:cBhvr>
                                      <p:to>
                                        <p:strVal val="visible"/>
                                      </p:to>
                                    </p:set>
                                    <p:animEffect transition="in" filter="fade">
                                      <p:cBhvr>
                                        <p:cTn id="20" dur="500"/>
                                        <p:tgtEl>
                                          <p:spTgt spid="159"/>
                                        </p:tgtEl>
                                      </p:cBhvr>
                                    </p:animEffect>
                                  </p:childTnLst>
                                </p:cTn>
                              </p:par>
                              <p:par>
                                <p:cTn id="21" presetID="10" presetClass="entr" presetSubtype="0" fill="hold" nodeType="with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500"/>
                                        <p:tgtEl>
                                          <p:spTgt spid="164"/>
                                        </p:tgtEl>
                                      </p:cBhvr>
                                    </p:animEffect>
                                  </p:childTnLst>
                                </p:cTn>
                              </p:par>
                              <p:par>
                                <p:cTn id="24" presetID="10" presetClass="entr" presetSubtype="0" fill="hold" nodeType="withEffect">
                                  <p:stCondLst>
                                    <p:cond delay="0"/>
                                  </p:stCondLst>
                                  <p:childTnLst>
                                    <p:set>
                                      <p:cBhvr>
                                        <p:cTn id="25" dur="1" fill="hold">
                                          <p:stCondLst>
                                            <p:cond delay="0"/>
                                          </p:stCondLst>
                                        </p:cTn>
                                        <p:tgtEl>
                                          <p:spTgt spid="161"/>
                                        </p:tgtEl>
                                        <p:attrNameLst>
                                          <p:attrName>style.visibility</p:attrName>
                                        </p:attrNameLst>
                                      </p:cBhvr>
                                      <p:to>
                                        <p:strVal val="visible"/>
                                      </p:to>
                                    </p:set>
                                    <p:animEffect transition="in" filter="fade">
                                      <p:cBhvr>
                                        <p:cTn id="26" dur="500"/>
                                        <p:tgtEl>
                                          <p:spTgt spid="16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6"/>
                                        </p:tgtEl>
                                        <p:attrNameLst>
                                          <p:attrName>style.visibility</p:attrName>
                                        </p:attrNameLst>
                                      </p:cBhvr>
                                      <p:to>
                                        <p:strVal val="visible"/>
                                      </p:to>
                                    </p:set>
                                    <p:anim calcmode="lin" valueType="num">
                                      <p:cBhvr additive="base">
                                        <p:cTn id="35" dur="500" fill="hold"/>
                                        <p:tgtEl>
                                          <p:spTgt spid="166"/>
                                        </p:tgtEl>
                                        <p:attrNameLst>
                                          <p:attrName>ppt_x</p:attrName>
                                        </p:attrNameLst>
                                      </p:cBhvr>
                                      <p:tavLst>
                                        <p:tav tm="0">
                                          <p:val>
                                            <p:strVal val="#ppt_x"/>
                                          </p:val>
                                        </p:tav>
                                        <p:tav tm="100000">
                                          <p:val>
                                            <p:strVal val="#ppt_x"/>
                                          </p:val>
                                        </p:tav>
                                      </p:tavLst>
                                    </p:anim>
                                    <p:anim calcmode="lin" valueType="num">
                                      <p:cBhvr additive="base">
                                        <p:cTn id="36"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67"/>
                                        </p:tgtEl>
                                        <p:attrNameLst>
                                          <p:attrName>style.visibility</p:attrName>
                                        </p:attrNameLst>
                                      </p:cBhvr>
                                      <p:to>
                                        <p:strVal val="visible"/>
                                      </p:to>
                                    </p:set>
                                    <p:animEffect transition="in" filter="fade">
                                      <p:cBhvr>
                                        <p:cTn id="41" dur="1000"/>
                                        <p:tgtEl>
                                          <p:spTgt spid="167"/>
                                        </p:tgtEl>
                                      </p:cBhvr>
                                    </p:animEffect>
                                    <p:anim calcmode="lin" valueType="num">
                                      <p:cBhvr>
                                        <p:cTn id="42" dur="1000" fill="hold"/>
                                        <p:tgtEl>
                                          <p:spTgt spid="167"/>
                                        </p:tgtEl>
                                        <p:attrNameLst>
                                          <p:attrName>ppt_x</p:attrName>
                                        </p:attrNameLst>
                                      </p:cBhvr>
                                      <p:tavLst>
                                        <p:tav tm="0">
                                          <p:val>
                                            <p:strVal val="#ppt_x"/>
                                          </p:val>
                                        </p:tav>
                                        <p:tav tm="100000">
                                          <p:val>
                                            <p:strVal val="#ppt_x"/>
                                          </p:val>
                                        </p:tav>
                                      </p:tavLst>
                                    </p:anim>
                                    <p:anim calcmode="lin" valueType="num">
                                      <p:cBhvr>
                                        <p:cTn id="43" dur="1000" fill="hold"/>
                                        <p:tgtEl>
                                          <p:spTgt spid="1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latin typeface="+mn-lt"/>
              </a:rPr>
              <a:t>Practice</a:t>
            </a:r>
            <a:endParaRPr lang="en-US">
              <a:latin typeface="+mn-lt"/>
            </a:endParaRPr>
          </a:p>
        </p:txBody>
      </p:sp>
      <p:pic>
        <p:nvPicPr>
          <p:cNvPr id="1026" name="Picture 2" descr="http://www.physicsclassroom.com/Class/newtlaws/u2l2d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452" y="2148408"/>
            <a:ext cx="4628131" cy="44521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03928" y="2148408"/>
            <a:ext cx="1296538" cy="471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9DD9"/>
                </a:solidFill>
                <a:latin typeface="Constantia"/>
              </a:rPr>
              <a:t>?</a:t>
            </a:r>
          </a:p>
        </p:txBody>
      </p:sp>
      <p:sp>
        <p:nvSpPr>
          <p:cNvPr id="6" name="Rectangle 5"/>
          <p:cNvSpPr/>
          <p:nvPr/>
        </p:nvSpPr>
        <p:spPr>
          <a:xfrm>
            <a:off x="4703928" y="2860745"/>
            <a:ext cx="1296538" cy="471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9DD9"/>
                </a:solidFill>
                <a:latin typeface="Constantia"/>
              </a:rPr>
              <a:t>?</a:t>
            </a:r>
          </a:p>
        </p:txBody>
      </p:sp>
      <p:sp>
        <p:nvSpPr>
          <p:cNvPr id="7" name="Rectangle 6"/>
          <p:cNvSpPr/>
          <p:nvPr/>
        </p:nvSpPr>
        <p:spPr>
          <a:xfrm>
            <a:off x="4776715" y="5560728"/>
            <a:ext cx="1296538" cy="7991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9DD9"/>
                </a:solidFill>
                <a:latin typeface="Constantia"/>
              </a:rPr>
              <a:t>?</a:t>
            </a:r>
          </a:p>
        </p:txBody>
      </p:sp>
      <p:sp>
        <p:nvSpPr>
          <p:cNvPr id="8" name="Rectangle 7"/>
          <p:cNvSpPr/>
          <p:nvPr/>
        </p:nvSpPr>
        <p:spPr>
          <a:xfrm>
            <a:off x="5174775" y="4222087"/>
            <a:ext cx="1296538" cy="471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9DD9"/>
                </a:solidFill>
                <a:latin typeface="Constantia"/>
              </a:rPr>
              <a:t>?</a:t>
            </a:r>
          </a:p>
        </p:txBody>
      </p:sp>
      <p:sp>
        <p:nvSpPr>
          <p:cNvPr id="9" name="Rectangle 8"/>
          <p:cNvSpPr/>
          <p:nvPr/>
        </p:nvSpPr>
        <p:spPr>
          <a:xfrm>
            <a:off x="5177050" y="3509749"/>
            <a:ext cx="1942532" cy="471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9DD9"/>
                </a:solidFill>
                <a:latin typeface="Constantia"/>
              </a:rPr>
              <a:t>?</a:t>
            </a:r>
          </a:p>
        </p:txBody>
      </p:sp>
      <p:sp>
        <p:nvSpPr>
          <p:cNvPr id="10" name="Rectangle 9"/>
          <p:cNvSpPr/>
          <p:nvPr/>
        </p:nvSpPr>
        <p:spPr>
          <a:xfrm>
            <a:off x="5823044" y="4848390"/>
            <a:ext cx="1296538" cy="471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9DD9"/>
                </a:solidFill>
                <a:latin typeface="Constantia"/>
              </a:rPr>
              <a:t>?</a:t>
            </a:r>
          </a:p>
        </p:txBody>
      </p:sp>
    </p:spTree>
    <p:extLst>
      <p:ext uri="{BB962C8B-B14F-4D97-AF65-F5344CB8AC3E}">
        <p14:creationId xmlns:p14="http://schemas.microsoft.com/office/powerpoint/2010/main" val="274595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1+ppt_h/2"/>
                                          </p:val>
                                        </p:tav>
                                      </p:tavLst>
                                    </p:anim>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hysicsclassroom.com/Class/vectors/u3l1b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488" y="2095428"/>
            <a:ext cx="8113025" cy="427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26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latin typeface="+mn-lt"/>
              </a:rPr>
              <a:t>The Resultant Vector</a:t>
            </a:r>
            <a:endParaRPr lang="en-US">
              <a:latin typeface="+mn-lt"/>
            </a:endParaRPr>
          </a:p>
        </p:txBody>
      </p:sp>
      <p:pic>
        <p:nvPicPr>
          <p:cNvPr id="4098" name="Picture 2" descr="http://www.physicsclassroom.com/Class/vectors/u3l1b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488" y="2095428"/>
            <a:ext cx="8113025" cy="427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845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hysicsclassroom.com/Class/vectors/u3l1b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9385" y="2548672"/>
            <a:ext cx="6884425" cy="284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386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latin typeface="+mn-lt"/>
              </a:rPr>
              <a:t>Practice</a:t>
            </a:r>
            <a:endParaRPr lang="en-US">
              <a:latin typeface="+mn-lt"/>
            </a:endParaRPr>
          </a:p>
        </p:txBody>
      </p:sp>
      <p:cxnSp>
        <p:nvCxnSpPr>
          <p:cNvPr id="10" name="Straight Arrow Connector 9"/>
          <p:cNvCxnSpPr/>
          <p:nvPr/>
        </p:nvCxnSpPr>
        <p:spPr>
          <a:xfrm>
            <a:off x="3164114" y="3008086"/>
            <a:ext cx="150948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a:off x="2641600" y="4410604"/>
            <a:ext cx="2032000" cy="2902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3439886" y="5805864"/>
            <a:ext cx="1233714" cy="725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V="1">
            <a:off x="6567715" y="2344926"/>
            <a:ext cx="7256" cy="131354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flipV="1">
            <a:off x="6560459" y="4071259"/>
            <a:ext cx="14512" cy="77651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V="1">
            <a:off x="6553203" y="5138058"/>
            <a:ext cx="14512" cy="160382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3715658" y="2495821"/>
            <a:ext cx="870857" cy="400110"/>
          </a:xfrm>
          <a:prstGeom prst="rect">
            <a:avLst/>
          </a:prstGeom>
          <a:noFill/>
        </p:spPr>
        <p:txBody>
          <a:bodyPr wrap="square" rtlCol="0">
            <a:spAutoFit/>
          </a:bodyPr>
          <a:lstStyle/>
          <a:p>
            <a:r>
              <a:rPr lang="en-US" sz="2000" b="1">
                <a:solidFill>
                  <a:prstClr val="black"/>
                </a:solidFill>
                <a:latin typeface="Constantia"/>
              </a:rPr>
              <a:t>6m</a:t>
            </a:r>
          </a:p>
        </p:txBody>
      </p:sp>
      <p:sp>
        <p:nvSpPr>
          <p:cNvPr id="23" name="TextBox 22"/>
          <p:cNvSpPr txBox="1"/>
          <p:nvPr/>
        </p:nvSpPr>
        <p:spPr>
          <a:xfrm>
            <a:off x="3715658" y="3922484"/>
            <a:ext cx="870857" cy="400110"/>
          </a:xfrm>
          <a:prstGeom prst="rect">
            <a:avLst/>
          </a:prstGeom>
          <a:noFill/>
        </p:spPr>
        <p:txBody>
          <a:bodyPr wrap="square" rtlCol="0">
            <a:spAutoFit/>
          </a:bodyPr>
          <a:lstStyle/>
          <a:p>
            <a:r>
              <a:rPr lang="en-US" sz="2000" b="1">
                <a:solidFill>
                  <a:prstClr val="black"/>
                </a:solidFill>
                <a:latin typeface="Constantia"/>
              </a:rPr>
              <a:t>10m</a:t>
            </a:r>
          </a:p>
        </p:txBody>
      </p:sp>
      <p:sp>
        <p:nvSpPr>
          <p:cNvPr id="24" name="TextBox 23"/>
          <p:cNvSpPr txBox="1"/>
          <p:nvPr/>
        </p:nvSpPr>
        <p:spPr>
          <a:xfrm>
            <a:off x="3744687" y="5316875"/>
            <a:ext cx="870857" cy="400110"/>
          </a:xfrm>
          <a:prstGeom prst="rect">
            <a:avLst/>
          </a:prstGeom>
          <a:noFill/>
        </p:spPr>
        <p:txBody>
          <a:bodyPr wrap="square" rtlCol="0">
            <a:spAutoFit/>
          </a:bodyPr>
          <a:lstStyle/>
          <a:p>
            <a:r>
              <a:rPr lang="en-US" sz="2000" b="1">
                <a:solidFill>
                  <a:prstClr val="black"/>
                </a:solidFill>
                <a:latin typeface="Constantia"/>
              </a:rPr>
              <a:t>4m</a:t>
            </a:r>
          </a:p>
        </p:txBody>
      </p:sp>
      <p:sp>
        <p:nvSpPr>
          <p:cNvPr id="25" name="TextBox 24"/>
          <p:cNvSpPr txBox="1"/>
          <p:nvPr/>
        </p:nvSpPr>
        <p:spPr>
          <a:xfrm>
            <a:off x="6720115" y="5805864"/>
            <a:ext cx="870857" cy="400110"/>
          </a:xfrm>
          <a:prstGeom prst="rect">
            <a:avLst/>
          </a:prstGeom>
          <a:noFill/>
        </p:spPr>
        <p:txBody>
          <a:bodyPr wrap="square" rtlCol="0">
            <a:spAutoFit/>
          </a:bodyPr>
          <a:lstStyle/>
          <a:p>
            <a:r>
              <a:rPr lang="en-US" sz="2000" b="1">
                <a:solidFill>
                  <a:prstClr val="black"/>
                </a:solidFill>
                <a:latin typeface="Constantia"/>
              </a:rPr>
              <a:t>7m</a:t>
            </a:r>
          </a:p>
        </p:txBody>
      </p:sp>
      <p:sp>
        <p:nvSpPr>
          <p:cNvPr id="26" name="TextBox 25"/>
          <p:cNvSpPr txBox="1"/>
          <p:nvPr/>
        </p:nvSpPr>
        <p:spPr>
          <a:xfrm>
            <a:off x="6734630" y="4307444"/>
            <a:ext cx="870857" cy="400110"/>
          </a:xfrm>
          <a:prstGeom prst="rect">
            <a:avLst/>
          </a:prstGeom>
          <a:noFill/>
        </p:spPr>
        <p:txBody>
          <a:bodyPr wrap="square" rtlCol="0">
            <a:spAutoFit/>
          </a:bodyPr>
          <a:lstStyle/>
          <a:p>
            <a:r>
              <a:rPr lang="en-US" sz="2000" b="1">
                <a:solidFill>
                  <a:prstClr val="black"/>
                </a:solidFill>
                <a:latin typeface="Constantia"/>
              </a:rPr>
              <a:t>3m</a:t>
            </a:r>
          </a:p>
        </p:txBody>
      </p:sp>
      <p:sp>
        <p:nvSpPr>
          <p:cNvPr id="27" name="TextBox 26"/>
          <p:cNvSpPr txBox="1"/>
          <p:nvPr/>
        </p:nvSpPr>
        <p:spPr>
          <a:xfrm>
            <a:off x="6720116" y="2765428"/>
            <a:ext cx="870857" cy="400110"/>
          </a:xfrm>
          <a:prstGeom prst="rect">
            <a:avLst/>
          </a:prstGeom>
          <a:noFill/>
        </p:spPr>
        <p:txBody>
          <a:bodyPr wrap="square" rtlCol="0">
            <a:spAutoFit/>
          </a:bodyPr>
          <a:lstStyle/>
          <a:p>
            <a:r>
              <a:rPr lang="en-US" sz="2000" b="1">
                <a:solidFill>
                  <a:prstClr val="black"/>
                </a:solidFill>
                <a:latin typeface="Constantia"/>
              </a:rPr>
              <a:t>6m</a:t>
            </a:r>
          </a:p>
        </p:txBody>
      </p:sp>
      <p:sp>
        <p:nvSpPr>
          <p:cNvPr id="28" name="TextBox 27"/>
          <p:cNvSpPr txBox="1"/>
          <p:nvPr/>
        </p:nvSpPr>
        <p:spPr>
          <a:xfrm>
            <a:off x="5290459" y="5613067"/>
            <a:ext cx="870857" cy="400110"/>
          </a:xfrm>
          <a:prstGeom prst="rect">
            <a:avLst/>
          </a:prstGeom>
          <a:noFill/>
        </p:spPr>
        <p:txBody>
          <a:bodyPr wrap="square" rtlCol="0">
            <a:spAutoFit/>
          </a:bodyPr>
          <a:lstStyle/>
          <a:p>
            <a:r>
              <a:rPr lang="en-US" sz="2000" b="1">
                <a:solidFill>
                  <a:prstClr val="black"/>
                </a:solidFill>
                <a:latin typeface="Constantia"/>
              </a:rPr>
              <a:t>+</a:t>
            </a:r>
          </a:p>
        </p:txBody>
      </p:sp>
      <p:sp>
        <p:nvSpPr>
          <p:cNvPr id="29" name="TextBox 28"/>
          <p:cNvSpPr txBox="1"/>
          <p:nvPr/>
        </p:nvSpPr>
        <p:spPr>
          <a:xfrm>
            <a:off x="5312231" y="4225063"/>
            <a:ext cx="870857" cy="400110"/>
          </a:xfrm>
          <a:prstGeom prst="rect">
            <a:avLst/>
          </a:prstGeom>
          <a:noFill/>
        </p:spPr>
        <p:txBody>
          <a:bodyPr wrap="square" rtlCol="0">
            <a:spAutoFit/>
          </a:bodyPr>
          <a:lstStyle/>
          <a:p>
            <a:r>
              <a:rPr lang="en-US" sz="2000" b="1">
                <a:solidFill>
                  <a:prstClr val="black"/>
                </a:solidFill>
                <a:latin typeface="Constantia"/>
              </a:rPr>
              <a:t>+</a:t>
            </a:r>
          </a:p>
        </p:txBody>
      </p:sp>
      <p:sp>
        <p:nvSpPr>
          <p:cNvPr id="30" name="TextBox 29"/>
          <p:cNvSpPr txBox="1"/>
          <p:nvPr/>
        </p:nvSpPr>
        <p:spPr>
          <a:xfrm>
            <a:off x="5290459" y="2773286"/>
            <a:ext cx="870857" cy="400110"/>
          </a:xfrm>
          <a:prstGeom prst="rect">
            <a:avLst/>
          </a:prstGeom>
          <a:noFill/>
        </p:spPr>
        <p:txBody>
          <a:bodyPr wrap="square" rtlCol="0">
            <a:spAutoFit/>
          </a:bodyPr>
          <a:lstStyle/>
          <a:p>
            <a:r>
              <a:rPr lang="en-US" sz="2000" b="1">
                <a:solidFill>
                  <a:prstClr val="black"/>
                </a:solidFill>
                <a:latin typeface="Constantia"/>
              </a:rPr>
              <a:t>+</a:t>
            </a:r>
          </a:p>
        </p:txBody>
      </p:sp>
      <p:sp>
        <p:nvSpPr>
          <p:cNvPr id="31" name="TextBox 30"/>
          <p:cNvSpPr txBox="1"/>
          <p:nvPr/>
        </p:nvSpPr>
        <p:spPr>
          <a:xfrm>
            <a:off x="8055428" y="2895931"/>
            <a:ext cx="870857" cy="400110"/>
          </a:xfrm>
          <a:prstGeom prst="rect">
            <a:avLst/>
          </a:prstGeom>
          <a:noFill/>
        </p:spPr>
        <p:txBody>
          <a:bodyPr wrap="square" rtlCol="0">
            <a:spAutoFit/>
          </a:bodyPr>
          <a:lstStyle/>
          <a:p>
            <a:r>
              <a:rPr lang="en-US" sz="2000" b="1">
                <a:solidFill>
                  <a:prstClr val="black"/>
                </a:solidFill>
                <a:latin typeface="Constantia"/>
              </a:rPr>
              <a:t>=</a:t>
            </a:r>
          </a:p>
        </p:txBody>
      </p:sp>
      <p:sp>
        <p:nvSpPr>
          <p:cNvPr id="32" name="TextBox 31"/>
          <p:cNvSpPr txBox="1"/>
          <p:nvPr/>
        </p:nvSpPr>
        <p:spPr>
          <a:xfrm>
            <a:off x="8055429" y="4501182"/>
            <a:ext cx="870857" cy="400110"/>
          </a:xfrm>
          <a:prstGeom prst="rect">
            <a:avLst/>
          </a:prstGeom>
          <a:noFill/>
        </p:spPr>
        <p:txBody>
          <a:bodyPr wrap="square" rtlCol="0">
            <a:spAutoFit/>
          </a:bodyPr>
          <a:lstStyle/>
          <a:p>
            <a:r>
              <a:rPr lang="en-US" sz="2000" b="1">
                <a:solidFill>
                  <a:prstClr val="black"/>
                </a:solidFill>
                <a:latin typeface="Constantia"/>
              </a:rPr>
              <a:t>=</a:t>
            </a:r>
          </a:p>
        </p:txBody>
      </p:sp>
      <p:sp>
        <p:nvSpPr>
          <p:cNvPr id="33" name="TextBox 32"/>
          <p:cNvSpPr txBox="1"/>
          <p:nvPr/>
        </p:nvSpPr>
        <p:spPr>
          <a:xfrm>
            <a:off x="8062687" y="5813122"/>
            <a:ext cx="870857" cy="400110"/>
          </a:xfrm>
          <a:prstGeom prst="rect">
            <a:avLst/>
          </a:prstGeom>
          <a:noFill/>
        </p:spPr>
        <p:txBody>
          <a:bodyPr wrap="square" rtlCol="0">
            <a:spAutoFit/>
          </a:bodyPr>
          <a:lstStyle/>
          <a:p>
            <a:r>
              <a:rPr lang="en-US" sz="2000" b="1">
                <a:solidFill>
                  <a:prstClr val="black"/>
                </a:solidFill>
                <a:latin typeface="Constantia"/>
              </a:rPr>
              <a:t>=</a:t>
            </a:r>
          </a:p>
        </p:txBody>
      </p:sp>
      <p:sp>
        <p:nvSpPr>
          <p:cNvPr id="34" name="TextBox 33"/>
          <p:cNvSpPr txBox="1"/>
          <p:nvPr/>
        </p:nvSpPr>
        <p:spPr>
          <a:xfrm>
            <a:off x="9085943" y="5799547"/>
            <a:ext cx="1016001" cy="400110"/>
          </a:xfrm>
          <a:prstGeom prst="rect">
            <a:avLst/>
          </a:prstGeom>
          <a:noFill/>
        </p:spPr>
        <p:txBody>
          <a:bodyPr wrap="square" rtlCol="0">
            <a:spAutoFit/>
          </a:bodyPr>
          <a:lstStyle/>
          <a:p>
            <a:r>
              <a:rPr lang="en-US" sz="2000" b="1">
                <a:solidFill>
                  <a:prstClr val="black"/>
                </a:solidFill>
                <a:latin typeface="Constantia"/>
              </a:rPr>
              <a:t>8.06m</a:t>
            </a:r>
          </a:p>
        </p:txBody>
      </p:sp>
      <p:sp>
        <p:nvSpPr>
          <p:cNvPr id="35" name="TextBox 34"/>
          <p:cNvSpPr txBox="1"/>
          <p:nvPr/>
        </p:nvSpPr>
        <p:spPr>
          <a:xfrm>
            <a:off x="8926285" y="4509733"/>
            <a:ext cx="1175658" cy="400110"/>
          </a:xfrm>
          <a:prstGeom prst="rect">
            <a:avLst/>
          </a:prstGeom>
          <a:noFill/>
        </p:spPr>
        <p:txBody>
          <a:bodyPr wrap="square" rtlCol="0">
            <a:spAutoFit/>
          </a:bodyPr>
          <a:lstStyle/>
          <a:p>
            <a:r>
              <a:rPr lang="en-US" sz="2000" b="1">
                <a:solidFill>
                  <a:prstClr val="black"/>
                </a:solidFill>
                <a:latin typeface="Constantia"/>
              </a:rPr>
              <a:t>10.44m</a:t>
            </a:r>
          </a:p>
        </p:txBody>
      </p:sp>
      <p:sp>
        <p:nvSpPr>
          <p:cNvPr id="36" name="TextBox 35"/>
          <p:cNvSpPr txBox="1"/>
          <p:nvPr/>
        </p:nvSpPr>
        <p:spPr>
          <a:xfrm>
            <a:off x="9085945" y="2808488"/>
            <a:ext cx="1015999" cy="400110"/>
          </a:xfrm>
          <a:prstGeom prst="rect">
            <a:avLst/>
          </a:prstGeom>
          <a:noFill/>
        </p:spPr>
        <p:txBody>
          <a:bodyPr wrap="square" rtlCol="0">
            <a:spAutoFit/>
          </a:bodyPr>
          <a:lstStyle/>
          <a:p>
            <a:r>
              <a:rPr lang="en-US" sz="2000" b="1">
                <a:solidFill>
                  <a:prstClr val="black"/>
                </a:solidFill>
                <a:latin typeface="Constantia"/>
              </a:rPr>
              <a:t>8.48m</a:t>
            </a:r>
          </a:p>
        </p:txBody>
      </p:sp>
    </p:spTree>
    <p:extLst>
      <p:ext uri="{BB962C8B-B14F-4D97-AF65-F5344CB8AC3E}">
        <p14:creationId xmlns:p14="http://schemas.microsoft.com/office/powerpoint/2010/main" val="188419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Tree>
    <p:extLst>
      <p:ext uri="{BB962C8B-B14F-4D97-AF65-F5344CB8AC3E}">
        <p14:creationId xmlns:p14="http://schemas.microsoft.com/office/powerpoint/2010/main" val="3758363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91200" y="3505200"/>
            <a:ext cx="4724400" cy="30314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onstantia"/>
            </a:endParaRPr>
          </a:p>
        </p:txBody>
      </p:sp>
      <p:sp>
        <p:nvSpPr>
          <p:cNvPr id="2" name="Title 1"/>
          <p:cNvSpPr>
            <a:spLocks noGrp="1"/>
          </p:cNvSpPr>
          <p:nvPr>
            <p:ph type="ctrTitle"/>
          </p:nvPr>
        </p:nvSpPr>
        <p:spPr>
          <a:xfrm>
            <a:off x="2362200" y="1676400"/>
            <a:ext cx="7851648" cy="1828800"/>
          </a:xfrm>
        </p:spPr>
        <p:txBody>
          <a:bodyPr/>
          <a:lstStyle/>
          <a:p>
            <a:r>
              <a:rPr lang="en-US" dirty="0" smtClean="0"/>
              <a:t>Relative Motion</a:t>
            </a:r>
            <a:endParaRPr lang="en-US" dirty="0"/>
          </a:p>
        </p:txBody>
      </p:sp>
      <p:pic>
        <p:nvPicPr>
          <p:cNvPr id="1026" name="Picture 2" descr="http://media.ehs.uen.org/html/PhysicsQ2/Example_1__Relative_Velocity_01/pol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609600"/>
            <a:ext cx="4991100" cy="1819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ehs.uen.org/html/PhysicsQ2/Example_2__2-D_Relative_Velocity_01/riv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3505201"/>
            <a:ext cx="2790825"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ux1.eiu.edu/~cfadd/1150/03Vct2D/Images/rel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226" y="3733800"/>
            <a:ext cx="4676775" cy="280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586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Science Matters</a:t>
            </a:r>
          </a:p>
        </p:txBody>
      </p:sp>
      <p:sp>
        <p:nvSpPr>
          <p:cNvPr id="27651" name="Content Placeholder 2"/>
          <p:cNvSpPr>
            <a:spLocks noGrp="1"/>
          </p:cNvSpPr>
          <p:nvPr>
            <p:ph idx="1"/>
          </p:nvPr>
        </p:nvSpPr>
        <p:spPr/>
        <p:txBody>
          <a:bodyPr/>
          <a:lstStyle/>
          <a:p>
            <a:r>
              <a:rPr lang="en-US" altLang="en-US" smtClean="0"/>
              <a:t>Lightning</a:t>
            </a:r>
          </a:p>
        </p:txBody>
      </p:sp>
    </p:spTree>
    <p:extLst>
      <p:ext uri="{BB962C8B-B14F-4D97-AF65-F5344CB8AC3E}">
        <p14:creationId xmlns:p14="http://schemas.microsoft.com/office/powerpoint/2010/main" val="3902210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07818"/>
            <a:ext cx="8229600" cy="1143000"/>
          </a:xfrm>
        </p:spPr>
        <p:txBody>
          <a:bodyPr/>
          <a:lstStyle/>
          <a:p>
            <a:r>
              <a:rPr lang="en-US" dirty="0" smtClean="0"/>
              <a:t>Relative Motion</a:t>
            </a:r>
            <a:endParaRPr lang="en-US" dirty="0"/>
          </a:p>
        </p:txBody>
      </p:sp>
      <p:sp>
        <p:nvSpPr>
          <p:cNvPr id="3" name="Content Placeholder 2"/>
          <p:cNvSpPr>
            <a:spLocks noGrp="1"/>
          </p:cNvSpPr>
          <p:nvPr>
            <p:ph idx="1"/>
          </p:nvPr>
        </p:nvSpPr>
        <p:spPr>
          <a:xfrm>
            <a:off x="2085109" y="1350819"/>
            <a:ext cx="8610600" cy="1142999"/>
          </a:xfrm>
        </p:spPr>
        <p:txBody>
          <a:bodyPr>
            <a:normAutofit/>
          </a:bodyPr>
          <a:lstStyle/>
          <a:p>
            <a:pPr marL="0" indent="0">
              <a:buNone/>
            </a:pPr>
            <a:r>
              <a:rPr lang="en-US" sz="4000" dirty="0"/>
              <a:t>Are we moving?</a:t>
            </a:r>
          </a:p>
        </p:txBody>
      </p:sp>
      <p:pic>
        <p:nvPicPr>
          <p:cNvPr id="2050" name="Picture 2" descr="http://3.bp.blogspot.com/-5K5a7bebWQM/UI4C2bcSN_I/AAAAAAAAAWg/O5nSXPWfAzM/s1600/larger_cartoon_class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406" y="1350818"/>
            <a:ext cx="3998146" cy="2590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33656" y="4189778"/>
            <a:ext cx="4484305"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a:solidFill>
                  <a:prstClr val="black"/>
                </a:solidFill>
                <a:latin typeface="Constantia"/>
              </a:rPr>
              <a:t>Relative to the Classroom…..NO!</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4712838"/>
            <a:ext cx="1728783" cy="167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8831" y="5347026"/>
            <a:ext cx="414338" cy="40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3.bp.blogspot.com/-5K5a7bebWQM/UI4C2bcSN_I/AAAAAAAAAWg/O5nSXPWfAzM/s1600/larger_cartoon_classroo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0432" y="5442664"/>
            <a:ext cx="325475" cy="2109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55333" y="6298050"/>
            <a:ext cx="4052904" cy="52322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a:solidFill>
                  <a:prstClr val="black"/>
                </a:solidFill>
                <a:latin typeface="Constantia"/>
              </a:rPr>
              <a:t>Relative</a:t>
            </a:r>
            <a:r>
              <a:rPr lang="en-US" sz="2400" dirty="0">
                <a:solidFill>
                  <a:prstClr val="black"/>
                </a:solidFill>
                <a:latin typeface="Constantia"/>
              </a:rPr>
              <a:t> to the Sun……YES!!!</a:t>
            </a:r>
          </a:p>
        </p:txBody>
      </p:sp>
      <p:sp>
        <p:nvSpPr>
          <p:cNvPr id="6" name="TextBox 5"/>
          <p:cNvSpPr txBox="1"/>
          <p:nvPr/>
        </p:nvSpPr>
        <p:spPr>
          <a:xfrm>
            <a:off x="1544782" y="2343118"/>
            <a:ext cx="4495800" cy="2308324"/>
          </a:xfrm>
          <a:prstGeom prst="rect">
            <a:avLst/>
          </a:prstGeom>
          <a:noFill/>
        </p:spPr>
        <p:txBody>
          <a:bodyPr wrap="square" rtlCol="0">
            <a:spAutoFit/>
          </a:bodyPr>
          <a:lstStyle/>
          <a:p>
            <a:pPr algn="ctr"/>
            <a:r>
              <a:rPr lang="en-US" sz="2400" dirty="0">
                <a:solidFill>
                  <a:prstClr val="black"/>
                </a:solidFill>
                <a:latin typeface="Constantia"/>
              </a:rPr>
              <a:t>One of the most important thing about trying to solve a problem is choosing the correct  </a:t>
            </a:r>
          </a:p>
          <a:p>
            <a:pPr algn="ctr"/>
            <a:r>
              <a:rPr lang="en-US" sz="2400" b="1" dirty="0">
                <a:solidFill>
                  <a:prstClr val="black"/>
                </a:solidFill>
                <a:latin typeface="Constantia"/>
              </a:rPr>
              <a:t>FRAME OF REFERENCE</a:t>
            </a:r>
            <a:r>
              <a:rPr lang="en-US" sz="2400" dirty="0">
                <a:solidFill>
                  <a:prstClr val="black"/>
                </a:solidFill>
                <a:latin typeface="Constantia"/>
              </a:rPr>
              <a:t>. Everything changes based on the frame of reference you choose.  </a:t>
            </a:r>
          </a:p>
        </p:txBody>
      </p:sp>
    </p:spTree>
    <p:extLst>
      <p:ext uri="{BB962C8B-B14F-4D97-AF65-F5344CB8AC3E}">
        <p14:creationId xmlns:p14="http://schemas.microsoft.com/office/powerpoint/2010/main" val="180217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par>
                                <p:cTn id="13" presetID="10"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 0 C -0.00173 -0.01134 -0.00034 -0.025 -0.00416 -0.03518 C -0.00746 -0.04398 -0.01284 -0.05092 -0.01666 -0.05926 C -0.02899 -0.08564 -0.04357 -0.11064 -0.05833 -0.13518 C -0.06111 -0.13981 -0.06215 -0.14583 -0.06527 -0.15 C -0.0783 -0.16736 -0.08767 -0.18935 -0.1 -0.2074 C -0.11371 -0.22754 -0.13455 -0.24444 -0.15139 -0.25926 C -0.18402 -0.28819 -0.22014 -0.31643 -0.25972 -0.32407 C -0.2677 -0.32939 -0.27604 -0.33611 -0.28472 -0.33889 C -0.29635 -0.34282 -0.30902 -0.34282 -0.32083 -0.34629 C -0.34166 -0.3456 -0.3625 -0.34583 -0.38333 -0.34444 C -0.40173 -0.34328 -0.41927 -0.33634 -0.4375 -0.33333 C -0.45034 -0.32754 -0.46319 -0.32615 -0.47639 -0.32222 C -0.48472 -0.31481 -0.49288 -0.31226 -0.50139 -0.30555 C -0.50399 -0.29514 -0.50781 -0.28773 -0.51111 -0.27777 C -0.51475 -0.26689 -0.5158 -0.25509 -0.51944 -0.24444 C -0.52326 -0.23287 -0.52135 -0.2449 -0.52361 -0.23333 C -0.52621 -0.21944 -0.52708 -0.20486 -0.52916 -0.19074 C -0.53298 -0.16527 -0.5375 -0.14051 -0.54027 -0.11481 C -0.53958 -0.07708 -0.54149 -0.02916 -0.53194 0.00926 C -0.52864 0.03959 -0.52708 0.07061 -0.51666 0.09815 C -0.51267 0.12454 -0.49461 0.15649 -0.47639 0.16852 C -0.47048 0.18033 -0.45816 0.18311 -0.44861 0.18889 C -0.43836 0.19491 -0.42795 0.2007 -0.41805 0.20741 C -0.41649 0.20834 -0.41545 0.21042 -0.41389 0.21111 C -0.4033 0.21528 -0.38819 0.21574 -0.37777 0.21667 C -0.35139 0.22361 -0.32395 0.21875 -0.29722 0.22223 C -0.28385 0.22107 -0.27031 0.2213 -0.25694 0.21852 C -0.25225 0.2176 -0.2375 0.20695 -0.23194 0.20371 C -0.21684 0.19491 -0.20052 0.1882 -0.18611 0.17778 C -0.17743 0.1713 -0.16875 0.16204 -0.16111 0.15371 C -0.15538 0.14746 -0.15173 0.14028 -0.14444 0.13704 C -0.13246 0.12431 -0.10955 0.09769 -0.09444 0.0926 C -0.08923 0.08565 -0.08281 0.08102 -0.07639 0.07593 C -0.07361 0.07361 -0.07083 0.07107 -0.06805 0.06852 C -0.06649 0.06713 -0.06562 0.06412 -0.06389 0.06297 C -0.06128 0.06111 -0.05798 0.06135 -0.05555 0.05926 C -0.04809 0.05255 -0.04323 0.05 -0.03472 0.0463 C -0.02552 0.04213 -0.01857 0.02986 -0.00972 0.02593 C -0.0092 0.02408 -0.00937 0.02176 -0.00833 0.02037 C -0.00555 0.01667 -0.00139 0.01899 -0.00139 0.01111 " pathEditMode="relative" ptsTypes="ffffffffffffffffffffffffffffffffffffffffA">
                                      <p:cBhvr>
                                        <p:cTn id="22" dur="2000" fill="hold"/>
                                        <p:tgtEl>
                                          <p:spTgt spid="2052"/>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C -0.00173 -0.01134 -0.00034 -0.025 -0.00416 -0.03518 C -0.00746 -0.04398 -0.01284 -0.05092 -0.01666 -0.05926 C -0.02899 -0.08564 -0.04357 -0.11064 -0.05833 -0.13518 C -0.06111 -0.13981 -0.06215 -0.14583 -0.06527 -0.15 C -0.0783 -0.16736 -0.08767 -0.18935 -0.1 -0.2074 C -0.11371 -0.22754 -0.13455 -0.24444 -0.15139 -0.25926 C -0.18402 -0.28819 -0.22014 -0.31643 -0.25972 -0.32407 C -0.2677 -0.32939 -0.27604 -0.33611 -0.28472 -0.33889 C -0.29635 -0.34282 -0.30902 -0.34282 -0.32083 -0.34629 C -0.34166 -0.3456 -0.3625 -0.34583 -0.38333 -0.34444 C -0.40173 -0.34328 -0.41927 -0.33634 -0.4375 -0.33333 C -0.45034 -0.32754 -0.46319 -0.32615 -0.47639 -0.32222 C -0.48472 -0.31481 -0.49288 -0.31226 -0.50139 -0.30555 C -0.50399 -0.29514 -0.50781 -0.28773 -0.51111 -0.27777 C -0.51475 -0.26689 -0.5158 -0.25509 -0.51944 -0.24444 C -0.52326 -0.23287 -0.52135 -0.2449 -0.52361 -0.23333 C -0.52621 -0.21944 -0.52708 -0.20486 -0.52916 -0.19074 C -0.53298 -0.16527 -0.5375 -0.14051 -0.54027 -0.11481 C -0.53958 -0.07708 -0.54149 -0.02916 -0.53194 0.00926 C -0.52864 0.03959 -0.52708 0.07061 -0.51666 0.09815 C -0.51267 0.12454 -0.49461 0.15649 -0.47639 0.16852 C -0.47048 0.18033 -0.45816 0.18311 -0.44861 0.18889 C -0.43836 0.19491 -0.42795 0.2007 -0.41805 0.20741 C -0.41649 0.20834 -0.41545 0.21042 -0.41389 0.21111 C -0.4033 0.21528 -0.38819 0.21574 -0.37777 0.21667 C -0.35139 0.22361 -0.32395 0.21875 -0.29722 0.22223 C -0.28385 0.22107 -0.27031 0.2213 -0.25694 0.21852 C -0.25225 0.2176 -0.2375 0.20695 -0.23194 0.20371 C -0.21684 0.19491 -0.20052 0.1882 -0.18611 0.17778 C -0.17743 0.1713 -0.16875 0.16204 -0.16111 0.15371 C -0.15538 0.14746 -0.15173 0.14028 -0.14444 0.13704 C -0.13246 0.12431 -0.10955 0.09769 -0.09444 0.0926 C -0.08923 0.08565 -0.08281 0.08102 -0.07639 0.07593 C -0.07361 0.07361 -0.07083 0.07107 -0.06805 0.06852 C -0.06649 0.06713 -0.06562 0.06412 -0.06389 0.06297 C -0.06128 0.06111 -0.05798 0.06135 -0.05555 0.05926 C -0.04809 0.05255 -0.04323 0.05 -0.03472 0.0463 C -0.02552 0.04213 -0.01857 0.02986 -0.00972 0.02593 C -0.0092 0.02408 -0.00937 0.02176 -0.00833 0.02037 C -0.00555 0.01667 -0.00139 0.01899 -0.00139 0.01111 " pathEditMode="relative" ptsTypes="ffffffffffffffffffffffffffffffffffffffffA">
                                      <p:cBhvr>
                                        <p:cTn id="24" dur="2000" fill="hold"/>
                                        <p:tgtEl>
                                          <p:spTgt spid="8"/>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wIzvfki5ozU"/>
          <p:cNvPicPr>
            <a:picLocks noGrp="1" noRot="1" noChangeAspect="1"/>
          </p:cNvPicPr>
          <p:nvPr>
            <p:ph idx="1"/>
            <a:videoFile r:link="rId1"/>
          </p:nvPr>
        </p:nvPicPr>
        <p:blipFill>
          <a:blip r:embed="rId4"/>
          <a:stretch>
            <a:fillRect/>
          </a:stretch>
        </p:blipFill>
        <p:spPr>
          <a:xfrm>
            <a:off x="1648116" y="974640"/>
            <a:ext cx="8809820" cy="4955524"/>
          </a:xfrm>
          <a:prstGeom prst="rect">
            <a:avLst/>
          </a:prstGeom>
        </p:spPr>
      </p:pic>
    </p:spTree>
    <p:extLst>
      <p:ext uri="{BB962C8B-B14F-4D97-AF65-F5344CB8AC3E}">
        <p14:creationId xmlns:p14="http://schemas.microsoft.com/office/powerpoint/2010/main" val="110224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FRAME OF REFERENCE</a:t>
            </a:r>
            <a:endParaRPr lang="en-US" dirty="0"/>
          </a:p>
        </p:txBody>
      </p:sp>
      <p:sp>
        <p:nvSpPr>
          <p:cNvPr id="3" name="Content Placeholder 2"/>
          <p:cNvSpPr>
            <a:spLocks noGrp="1"/>
          </p:cNvSpPr>
          <p:nvPr>
            <p:ph idx="1"/>
          </p:nvPr>
        </p:nvSpPr>
        <p:spPr/>
        <p:txBody>
          <a:bodyPr/>
          <a:lstStyle/>
          <a:p>
            <a:r>
              <a:rPr lang="en-US" dirty="0" smtClean="0"/>
              <a:t>A frame of reference is what you are comparing your results with.  </a:t>
            </a:r>
          </a:p>
          <a:p>
            <a:r>
              <a:rPr lang="en-US" dirty="0" smtClean="0"/>
              <a:t>For example, if we use the inside of the airplane as our frame of reference, then the orange juice fell straight down.</a:t>
            </a:r>
          </a:p>
          <a:p>
            <a:r>
              <a:rPr lang="en-US" dirty="0" smtClean="0"/>
              <a:t>But if we use the surface of the Earth as our frame of reference then the orange juice is moving forward 200 miles per hour.</a:t>
            </a:r>
            <a:endParaRPr lang="en-US" dirty="0"/>
          </a:p>
        </p:txBody>
      </p:sp>
    </p:spTree>
    <p:extLst>
      <p:ext uri="{BB962C8B-B14F-4D97-AF65-F5344CB8AC3E}">
        <p14:creationId xmlns:p14="http://schemas.microsoft.com/office/powerpoint/2010/main" val="4200832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NEWTONIAN FRAME OF REFERENCE</a:t>
            </a:r>
            <a:endParaRPr lang="en-US" dirty="0"/>
          </a:p>
        </p:txBody>
      </p:sp>
      <p:sp>
        <p:nvSpPr>
          <p:cNvPr id="3" name="Content Placeholder 2"/>
          <p:cNvSpPr>
            <a:spLocks noGrp="1"/>
          </p:cNvSpPr>
          <p:nvPr>
            <p:ph idx="1"/>
          </p:nvPr>
        </p:nvSpPr>
        <p:spPr/>
        <p:txBody>
          <a:bodyPr>
            <a:normAutofit/>
          </a:bodyPr>
          <a:lstStyle/>
          <a:p>
            <a:r>
              <a:rPr lang="en-US" dirty="0" smtClean="0"/>
              <a:t>Sir Isaac Newton said that any frame of reference is “valid” as long as it (the reference frame) is not accelerating.  If you are inside a Newtonian Frame of Reference then all the laws of physics will appear to be obeyed and everything will act “normal”.</a:t>
            </a:r>
            <a:endParaRPr lang="en-US" dirty="0"/>
          </a:p>
        </p:txBody>
      </p:sp>
      <p:pic>
        <p:nvPicPr>
          <p:cNvPr id="5" name="Picture 4"/>
          <p:cNvPicPr>
            <a:picLocks noChangeAspect="1"/>
          </p:cNvPicPr>
          <p:nvPr/>
        </p:nvPicPr>
        <p:blipFill>
          <a:blip r:embed="rId2"/>
          <a:stretch>
            <a:fillRect/>
          </a:stretch>
        </p:blipFill>
        <p:spPr>
          <a:xfrm>
            <a:off x="7429501" y="4265602"/>
            <a:ext cx="1984709" cy="2084398"/>
          </a:xfrm>
          <a:prstGeom prst="rect">
            <a:avLst/>
          </a:prstGeom>
        </p:spPr>
      </p:pic>
    </p:spTree>
    <p:extLst>
      <p:ext uri="{BB962C8B-B14F-4D97-AF65-F5344CB8AC3E}">
        <p14:creationId xmlns:p14="http://schemas.microsoft.com/office/powerpoint/2010/main" val="4119700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PING PONG Question</a:t>
            </a:r>
            <a:endParaRPr lang="en-US" dirty="0"/>
          </a:p>
        </p:txBody>
      </p:sp>
      <p:sp>
        <p:nvSpPr>
          <p:cNvPr id="3" name="Content Placeholder 2"/>
          <p:cNvSpPr>
            <a:spLocks noGrp="1"/>
          </p:cNvSpPr>
          <p:nvPr>
            <p:ph idx="1"/>
          </p:nvPr>
        </p:nvSpPr>
        <p:spPr>
          <a:xfrm>
            <a:off x="5334000" y="1600201"/>
            <a:ext cx="4876800" cy="4525963"/>
          </a:xfrm>
        </p:spPr>
        <p:txBody>
          <a:bodyPr>
            <a:normAutofit/>
          </a:bodyPr>
          <a:lstStyle/>
          <a:p>
            <a:r>
              <a:rPr lang="en-US" dirty="0" smtClean="0"/>
              <a:t>If you could play a normal game of ping pong inside of your frame of reference, then it is a “valid” Newtonian Frame of Reference.</a:t>
            </a:r>
            <a:endParaRPr lang="en-US" dirty="0"/>
          </a:p>
        </p:txBody>
      </p:sp>
      <p:pic>
        <p:nvPicPr>
          <p:cNvPr id="5" name="Picture 4"/>
          <p:cNvPicPr>
            <a:picLocks noChangeAspect="1"/>
          </p:cNvPicPr>
          <p:nvPr/>
        </p:nvPicPr>
        <p:blipFill>
          <a:blip r:embed="rId2"/>
          <a:stretch>
            <a:fillRect/>
          </a:stretch>
        </p:blipFill>
        <p:spPr>
          <a:xfrm>
            <a:off x="1981201" y="1600201"/>
            <a:ext cx="3142947" cy="4212197"/>
          </a:xfrm>
          <a:prstGeom prst="rect">
            <a:avLst/>
          </a:prstGeom>
        </p:spPr>
      </p:pic>
    </p:spTree>
    <p:extLst>
      <p:ext uri="{BB962C8B-B14F-4D97-AF65-F5344CB8AC3E}">
        <p14:creationId xmlns:p14="http://schemas.microsoft.com/office/powerpoint/2010/main" val="522188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I Valid?</a:t>
            </a:r>
            <a:endParaRPr lang="en-US" dirty="0"/>
          </a:p>
        </p:txBody>
      </p:sp>
      <p:sp>
        <p:nvSpPr>
          <p:cNvPr id="3" name="Content Placeholder 2"/>
          <p:cNvSpPr>
            <a:spLocks noGrp="1"/>
          </p:cNvSpPr>
          <p:nvPr>
            <p:ph idx="1"/>
          </p:nvPr>
        </p:nvSpPr>
        <p:spPr>
          <a:xfrm>
            <a:off x="1828800" y="1295400"/>
            <a:ext cx="8229600" cy="2133600"/>
          </a:xfrm>
        </p:spPr>
        <p:txBody>
          <a:bodyPr>
            <a:normAutofit/>
          </a:bodyPr>
          <a:lstStyle/>
          <a:p>
            <a:r>
              <a:rPr lang="en-US" dirty="0" smtClean="0"/>
              <a:t>I am in an airplane moving 200 miles per hour?</a:t>
            </a:r>
          </a:p>
          <a:p>
            <a:pPr marL="0" indent="0">
              <a:buNone/>
            </a:pPr>
            <a:r>
              <a:rPr lang="en-US" dirty="0" smtClean="0"/>
              <a:t>Can I still play ping pong?  </a:t>
            </a:r>
            <a:endParaRPr lang="en-US" dirty="0"/>
          </a:p>
        </p:txBody>
      </p:sp>
      <p:sp>
        <p:nvSpPr>
          <p:cNvPr id="5" name="TextBox 4"/>
          <p:cNvSpPr txBox="1"/>
          <p:nvPr/>
        </p:nvSpPr>
        <p:spPr>
          <a:xfrm>
            <a:off x="6477000" y="3200400"/>
            <a:ext cx="4038600" cy="3416320"/>
          </a:xfrm>
          <a:prstGeom prst="rect">
            <a:avLst/>
          </a:prstGeom>
          <a:noFill/>
        </p:spPr>
        <p:txBody>
          <a:bodyPr wrap="square" rtlCol="0">
            <a:spAutoFit/>
          </a:bodyPr>
          <a:lstStyle/>
          <a:p>
            <a:pPr defTabSz="457200">
              <a:defRPr/>
            </a:pPr>
            <a:r>
              <a:rPr lang="en-US" sz="2400" dirty="0">
                <a:solidFill>
                  <a:prstClr val="white"/>
                </a:solidFill>
                <a:latin typeface="Calibri"/>
              </a:rPr>
              <a:t>YES.  As long as the plane doesn’t speed up, slow down, or turn, then it is a valid frame of reference.  If you are inside the plane everything will obey the laws of physics.  You could play a game of ping pong and nothing “strange” would happen.</a:t>
            </a:r>
          </a:p>
        </p:txBody>
      </p:sp>
      <p:pic>
        <p:nvPicPr>
          <p:cNvPr id="1026" name="Picture 2" descr="Image result for crazy ping pong mat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164" y="3429000"/>
            <a:ext cx="447598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6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I valid?</a:t>
            </a:r>
            <a:endParaRPr lang="en-US" dirty="0"/>
          </a:p>
        </p:txBody>
      </p:sp>
      <p:sp>
        <p:nvSpPr>
          <p:cNvPr id="3" name="Content Placeholder 2"/>
          <p:cNvSpPr>
            <a:spLocks noGrp="1"/>
          </p:cNvSpPr>
          <p:nvPr>
            <p:ph idx="1"/>
          </p:nvPr>
        </p:nvSpPr>
        <p:spPr>
          <a:xfrm>
            <a:off x="1981200" y="1600201"/>
            <a:ext cx="8229600" cy="1245297"/>
          </a:xfrm>
        </p:spPr>
        <p:txBody>
          <a:bodyPr/>
          <a:lstStyle/>
          <a:p>
            <a:r>
              <a:rPr lang="en-US" dirty="0" smtClean="0"/>
              <a:t>I am in the back of a semi-truck driving around a circular race track?  </a:t>
            </a:r>
            <a:endParaRPr lang="en-US" dirty="0"/>
          </a:p>
        </p:txBody>
      </p:sp>
      <p:sp>
        <p:nvSpPr>
          <p:cNvPr id="4" name="Rectangle 3"/>
          <p:cNvSpPr/>
          <p:nvPr/>
        </p:nvSpPr>
        <p:spPr>
          <a:xfrm>
            <a:off x="6705601" y="3200400"/>
            <a:ext cx="3724123" cy="3416320"/>
          </a:xfrm>
          <a:prstGeom prst="rect">
            <a:avLst/>
          </a:prstGeom>
        </p:spPr>
        <p:txBody>
          <a:bodyPr wrap="square">
            <a:spAutoFit/>
          </a:bodyPr>
          <a:lstStyle/>
          <a:p>
            <a:pPr defTabSz="457200">
              <a:defRPr/>
            </a:pPr>
            <a:r>
              <a:rPr lang="en-US" sz="2400" dirty="0">
                <a:solidFill>
                  <a:prstClr val="white"/>
                </a:solidFill>
                <a:latin typeface="Calibri"/>
              </a:rPr>
              <a:t>NO!  Turning counts as acceleration.  If you tried to play ping pong in the back of the truck “weird” stuff would happen.  The ball would keep veering towards the outside wall of the truck even if you didn’t hit it that direction. </a:t>
            </a:r>
          </a:p>
        </p:txBody>
      </p:sp>
      <p:pic>
        <p:nvPicPr>
          <p:cNvPr id="5" name="Picture 4"/>
          <p:cNvPicPr>
            <a:picLocks noChangeAspect="1"/>
          </p:cNvPicPr>
          <p:nvPr/>
        </p:nvPicPr>
        <p:blipFill>
          <a:blip r:embed="rId2"/>
          <a:stretch>
            <a:fillRect/>
          </a:stretch>
        </p:blipFill>
        <p:spPr>
          <a:xfrm>
            <a:off x="2971800" y="3028060"/>
            <a:ext cx="2574378" cy="3450197"/>
          </a:xfrm>
          <a:prstGeom prst="rect">
            <a:avLst/>
          </a:prstGeom>
        </p:spPr>
      </p:pic>
    </p:spTree>
    <p:extLst>
      <p:ext uri="{BB962C8B-B14F-4D97-AF65-F5344CB8AC3E}">
        <p14:creationId xmlns:p14="http://schemas.microsoft.com/office/powerpoint/2010/main" val="215245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RELATIVITY</a:t>
            </a:r>
            <a:endParaRPr lang="en-US" dirty="0"/>
          </a:p>
        </p:txBody>
      </p:sp>
      <p:sp>
        <p:nvSpPr>
          <p:cNvPr id="3" name="Content Placeholder 2"/>
          <p:cNvSpPr>
            <a:spLocks noGrp="1"/>
          </p:cNvSpPr>
          <p:nvPr>
            <p:ph idx="1"/>
          </p:nvPr>
        </p:nvSpPr>
        <p:spPr>
          <a:xfrm>
            <a:off x="1722505" y="1417639"/>
            <a:ext cx="5854700" cy="4525963"/>
          </a:xfrm>
        </p:spPr>
        <p:txBody>
          <a:bodyPr>
            <a:normAutofit fontScale="92500"/>
          </a:bodyPr>
          <a:lstStyle/>
          <a:p>
            <a:r>
              <a:rPr lang="en-US" dirty="0" smtClean="0"/>
              <a:t>If a measurement changes depending on your point of view, then we say it is “RELATIVE”.</a:t>
            </a:r>
          </a:p>
          <a:p>
            <a:r>
              <a:rPr lang="en-US" dirty="0" smtClean="0"/>
              <a:t>For example, how fast the car next to you on the freeway appears to be moving depends on how fast YOU yourself are moving.  If you match speeds they “appear” to be parked next to you.</a:t>
            </a:r>
            <a:endParaRPr lang="en-US" dirty="0"/>
          </a:p>
        </p:txBody>
      </p:sp>
      <p:pic>
        <p:nvPicPr>
          <p:cNvPr id="4" name="Picture 3"/>
          <p:cNvPicPr>
            <a:picLocks noChangeAspect="1"/>
          </p:cNvPicPr>
          <p:nvPr/>
        </p:nvPicPr>
        <p:blipFill>
          <a:blip r:embed="rId2"/>
          <a:stretch>
            <a:fillRect/>
          </a:stretch>
        </p:blipFill>
        <p:spPr>
          <a:xfrm>
            <a:off x="7577206" y="3173280"/>
            <a:ext cx="2786031" cy="2070900"/>
          </a:xfrm>
          <a:prstGeom prst="rect">
            <a:avLst/>
          </a:prstGeom>
        </p:spPr>
      </p:pic>
    </p:spTree>
    <p:extLst>
      <p:ext uri="{BB962C8B-B14F-4D97-AF65-F5344CB8AC3E}">
        <p14:creationId xmlns:p14="http://schemas.microsoft.com/office/powerpoint/2010/main" val="462832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dirty="0" smtClean="0"/>
              <a:t>RELATIVITY</a:t>
            </a:r>
            <a:endParaRPr lang="en-US" dirty="0"/>
          </a:p>
        </p:txBody>
      </p:sp>
      <p:sp>
        <p:nvSpPr>
          <p:cNvPr id="3" name="Content Placeholder 2"/>
          <p:cNvSpPr>
            <a:spLocks noGrp="1"/>
          </p:cNvSpPr>
          <p:nvPr>
            <p:ph idx="1"/>
          </p:nvPr>
        </p:nvSpPr>
        <p:spPr>
          <a:xfrm>
            <a:off x="1828800" y="2364695"/>
            <a:ext cx="8229600" cy="4525963"/>
          </a:xfrm>
        </p:spPr>
        <p:txBody>
          <a:bodyPr>
            <a:normAutofit lnSpcReduction="10000"/>
          </a:bodyPr>
          <a:lstStyle/>
          <a:p>
            <a:r>
              <a:rPr lang="en-US" dirty="0"/>
              <a:t>If a measurement changes depending on your point of view, then we say it is “RELATIVE”.</a:t>
            </a:r>
          </a:p>
          <a:p>
            <a:pPr marL="0" indent="0">
              <a:buNone/>
            </a:pPr>
            <a:endParaRPr lang="en-US" dirty="0" smtClean="0"/>
          </a:p>
          <a:p>
            <a:r>
              <a:rPr lang="en-US" dirty="0" smtClean="0"/>
              <a:t>When NASA repairs satellites they first have to find the satellite and then match its speed.  The astronaut doing the repairs is actually hurtling through space hundreds of miles an hour.  But the satellite “appears” to hold still because the astronaut is moving with it.</a:t>
            </a:r>
            <a:endParaRPr lang="en-US" dirty="0"/>
          </a:p>
        </p:txBody>
      </p:sp>
      <p:pic>
        <p:nvPicPr>
          <p:cNvPr id="4" name="Picture 3"/>
          <p:cNvPicPr>
            <a:picLocks noChangeAspect="1"/>
          </p:cNvPicPr>
          <p:nvPr/>
        </p:nvPicPr>
        <p:blipFill>
          <a:blip r:embed="rId2"/>
          <a:stretch>
            <a:fillRect/>
          </a:stretch>
        </p:blipFill>
        <p:spPr>
          <a:xfrm>
            <a:off x="7086600" y="152400"/>
            <a:ext cx="3310256" cy="2032000"/>
          </a:xfrm>
          <a:prstGeom prst="rect">
            <a:avLst/>
          </a:prstGeom>
        </p:spPr>
      </p:pic>
    </p:spTree>
    <p:extLst>
      <p:ext uri="{BB962C8B-B14F-4D97-AF65-F5344CB8AC3E}">
        <p14:creationId xmlns:p14="http://schemas.microsoft.com/office/powerpoint/2010/main" val="714320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RELATIVITY</a:t>
            </a:r>
            <a:endParaRPr lang="en-US" dirty="0"/>
          </a:p>
        </p:txBody>
      </p:sp>
      <p:sp>
        <p:nvSpPr>
          <p:cNvPr id="3" name="Content Placeholder 2"/>
          <p:cNvSpPr>
            <a:spLocks noGrp="1"/>
          </p:cNvSpPr>
          <p:nvPr>
            <p:ph idx="1"/>
          </p:nvPr>
        </p:nvSpPr>
        <p:spPr>
          <a:xfrm>
            <a:off x="1981200" y="1329767"/>
            <a:ext cx="8229600" cy="1439912"/>
          </a:xfrm>
        </p:spPr>
        <p:txBody>
          <a:bodyPr>
            <a:normAutofit lnSpcReduction="10000"/>
          </a:bodyPr>
          <a:lstStyle/>
          <a:p>
            <a:r>
              <a:rPr lang="en-US" dirty="0" smtClean="0"/>
              <a:t>In old movies it was the SCENERY that moved and not the cars.  Easier to film that way.  Your brain can’t tell the difference.</a:t>
            </a:r>
            <a:endParaRPr lang="en-US" dirty="0"/>
          </a:p>
        </p:txBody>
      </p:sp>
      <p:pic>
        <p:nvPicPr>
          <p:cNvPr id="9" name="Picture 8"/>
          <p:cNvPicPr>
            <a:picLocks noChangeAspect="1"/>
          </p:cNvPicPr>
          <p:nvPr/>
        </p:nvPicPr>
        <p:blipFill>
          <a:blip r:embed="rId3"/>
          <a:stretch>
            <a:fillRect/>
          </a:stretch>
        </p:blipFill>
        <p:spPr>
          <a:xfrm>
            <a:off x="-4165600" y="2829204"/>
            <a:ext cx="9144000" cy="1651000"/>
          </a:xfrm>
          <a:prstGeom prst="rect">
            <a:avLst/>
          </a:prstGeom>
        </p:spPr>
      </p:pic>
      <p:pic>
        <p:nvPicPr>
          <p:cNvPr id="6" name="Picture 5"/>
          <p:cNvPicPr>
            <a:picLocks noChangeAspect="1"/>
          </p:cNvPicPr>
          <p:nvPr/>
        </p:nvPicPr>
        <p:blipFill>
          <a:blip r:embed="rId4"/>
          <a:stretch>
            <a:fillRect/>
          </a:stretch>
        </p:blipFill>
        <p:spPr>
          <a:xfrm>
            <a:off x="4978401" y="3654705"/>
            <a:ext cx="2269991" cy="1505103"/>
          </a:xfrm>
          <a:prstGeom prst="rect">
            <a:avLst/>
          </a:prstGeom>
        </p:spPr>
      </p:pic>
      <p:sp>
        <p:nvSpPr>
          <p:cNvPr id="4" name="Rectangle 3"/>
          <p:cNvSpPr/>
          <p:nvPr/>
        </p:nvSpPr>
        <p:spPr>
          <a:xfrm>
            <a:off x="1953491" y="6079469"/>
            <a:ext cx="4572000" cy="646331"/>
          </a:xfrm>
          <a:prstGeom prst="rect">
            <a:avLst/>
          </a:prstGeom>
        </p:spPr>
        <p:txBody>
          <a:bodyPr>
            <a:spAutoFit/>
          </a:bodyPr>
          <a:lstStyle/>
          <a:p>
            <a:r>
              <a:rPr lang="en-US" dirty="0">
                <a:solidFill>
                  <a:prstClr val="white"/>
                </a:solidFill>
                <a:latin typeface="Calibri"/>
              </a:rPr>
              <a:t>Focus hard and only Look at the trees, </a:t>
            </a:r>
          </a:p>
          <a:p>
            <a:r>
              <a:rPr lang="en-US" dirty="0">
                <a:solidFill>
                  <a:prstClr val="white"/>
                </a:solidFill>
                <a:latin typeface="Calibri"/>
              </a:rPr>
              <a:t>Then look only at the car</a:t>
            </a:r>
          </a:p>
        </p:txBody>
      </p:sp>
    </p:spTree>
    <p:extLst>
      <p:ext uri="{BB962C8B-B14F-4D97-AF65-F5344CB8AC3E}">
        <p14:creationId xmlns:p14="http://schemas.microsoft.com/office/powerpoint/2010/main" val="174412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417 -0.0037 L 1.23281 -0.00023 " pathEditMode="relative" rAng="0" ptsTypes="AA">
                                      <p:cBhvr>
                                        <p:cTn id="6" dur="5000" fill="hold"/>
                                        <p:tgtEl>
                                          <p:spTgt spid="9"/>
                                        </p:tgtEl>
                                        <p:attrNameLst>
                                          <p:attrName>ppt_x</p:attrName>
                                          <p:attrName>ppt_y</p:attrName>
                                        </p:attrNameLst>
                                      </p:cBhvr>
                                      <p:rCtr x="643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Lightning never strikes the same place twice?</a:t>
            </a:r>
          </a:p>
        </p:txBody>
      </p:sp>
      <p:pic>
        <p:nvPicPr>
          <p:cNvPr id="28675" name="Picture 2" descr="http://www.nssl.noaa.gov/education/svrwx101/lightning/img/wikicommons_Atlanta_Lightning_Strike_edit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51088" y="2193925"/>
            <a:ext cx="6711950" cy="3913188"/>
          </a:xfrm>
          <a:noFill/>
        </p:spPr>
      </p:pic>
    </p:spTree>
    <p:extLst>
      <p:ext uri="{BB962C8B-B14F-4D97-AF65-F5344CB8AC3E}">
        <p14:creationId xmlns:p14="http://schemas.microsoft.com/office/powerpoint/2010/main" val="3257566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RELATIVITY</a:t>
            </a:r>
            <a:endParaRPr lang="en-US" dirty="0"/>
          </a:p>
        </p:txBody>
      </p:sp>
      <p:sp>
        <p:nvSpPr>
          <p:cNvPr id="3" name="Content Placeholder 2"/>
          <p:cNvSpPr>
            <a:spLocks noGrp="1"/>
          </p:cNvSpPr>
          <p:nvPr>
            <p:ph idx="1"/>
          </p:nvPr>
        </p:nvSpPr>
        <p:spPr>
          <a:xfrm>
            <a:off x="1981200" y="1600201"/>
            <a:ext cx="8229600" cy="1162989"/>
          </a:xfrm>
        </p:spPr>
        <p:txBody>
          <a:bodyPr/>
          <a:lstStyle/>
          <a:p>
            <a:r>
              <a:rPr lang="en-US" dirty="0" smtClean="0"/>
              <a:t>So far this year we have learned two important values that are “relative”.</a:t>
            </a:r>
            <a:endParaRPr lang="en-US" dirty="0"/>
          </a:p>
        </p:txBody>
      </p:sp>
      <p:sp>
        <p:nvSpPr>
          <p:cNvPr id="4" name="TextBox 3"/>
          <p:cNvSpPr txBox="1"/>
          <p:nvPr/>
        </p:nvSpPr>
        <p:spPr>
          <a:xfrm>
            <a:off x="2123703" y="2763190"/>
            <a:ext cx="7725585" cy="3323987"/>
          </a:xfrm>
          <a:prstGeom prst="rect">
            <a:avLst/>
          </a:prstGeom>
          <a:noFill/>
        </p:spPr>
        <p:txBody>
          <a:bodyPr wrap="square" rtlCol="0">
            <a:spAutoFit/>
          </a:bodyPr>
          <a:lstStyle/>
          <a:p>
            <a:pPr defTabSz="457200">
              <a:defRPr/>
            </a:pPr>
            <a:r>
              <a:rPr lang="en-US" sz="3000" u="sng" dirty="0">
                <a:solidFill>
                  <a:prstClr val="white"/>
                </a:solidFill>
                <a:latin typeface="Calibri"/>
              </a:rPr>
              <a:t>POSITION and VELOCITY</a:t>
            </a:r>
            <a:r>
              <a:rPr lang="en-US" sz="3000" dirty="0">
                <a:solidFill>
                  <a:prstClr val="white"/>
                </a:solidFill>
                <a:latin typeface="Calibri"/>
              </a:rPr>
              <a:t>:  </a:t>
            </a:r>
          </a:p>
          <a:p>
            <a:pPr defTabSz="457200">
              <a:defRPr/>
            </a:pPr>
            <a:r>
              <a:rPr lang="en-US" sz="3000" dirty="0">
                <a:solidFill>
                  <a:prstClr val="white"/>
                </a:solidFill>
                <a:latin typeface="Calibri"/>
              </a:rPr>
              <a:t>Where is the orange juice now?  And where is it going next?  The Stewardess might say the position is not changing because it stays inside the glass.  Someone on the ground might say the position is changing quickly as the cup shoots forward across the sky.  Both are right.</a:t>
            </a:r>
          </a:p>
        </p:txBody>
      </p:sp>
    </p:spTree>
    <p:extLst>
      <p:ext uri="{BB962C8B-B14F-4D97-AF65-F5344CB8AC3E}">
        <p14:creationId xmlns:p14="http://schemas.microsoft.com/office/powerpoint/2010/main" val="73565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VIEW</a:t>
            </a:r>
            <a:endParaRPr lang="en-US" dirty="0"/>
          </a:p>
        </p:txBody>
      </p:sp>
      <p:sp>
        <p:nvSpPr>
          <p:cNvPr id="3" name="Content Placeholder 2"/>
          <p:cNvSpPr>
            <a:spLocks noGrp="1"/>
          </p:cNvSpPr>
          <p:nvPr>
            <p:ph idx="1"/>
          </p:nvPr>
        </p:nvSpPr>
        <p:spPr>
          <a:xfrm>
            <a:off x="1524000" y="1600201"/>
            <a:ext cx="5598624" cy="4525963"/>
          </a:xfrm>
        </p:spPr>
        <p:txBody>
          <a:bodyPr>
            <a:normAutofit fontScale="92500" lnSpcReduction="20000"/>
          </a:bodyPr>
          <a:lstStyle/>
          <a:p>
            <a:r>
              <a:rPr lang="en-US" dirty="0" smtClean="0"/>
              <a:t>Our own personal bias must be taken into account whenever we measure something.  We call this bias our “Point of View”.</a:t>
            </a:r>
          </a:p>
          <a:p>
            <a:r>
              <a:rPr lang="en-US" dirty="0" smtClean="0"/>
              <a:t>For example,  when tall people walk down the hall everyone appears to be small and low.  When short people walk down the hall everyone appears to be tall and big.  It just depends on your POINT OF VIEW!!</a:t>
            </a:r>
            <a:endParaRPr lang="en-US" dirty="0"/>
          </a:p>
        </p:txBody>
      </p:sp>
      <p:pic>
        <p:nvPicPr>
          <p:cNvPr id="4" name="Picture 3"/>
          <p:cNvPicPr>
            <a:picLocks noChangeAspect="1"/>
          </p:cNvPicPr>
          <p:nvPr/>
        </p:nvPicPr>
        <p:blipFill>
          <a:blip r:embed="rId2"/>
          <a:stretch>
            <a:fillRect/>
          </a:stretch>
        </p:blipFill>
        <p:spPr>
          <a:xfrm>
            <a:off x="7122624" y="2338199"/>
            <a:ext cx="3289300" cy="2463800"/>
          </a:xfrm>
          <a:prstGeom prst="rect">
            <a:avLst/>
          </a:prstGeom>
        </p:spPr>
      </p:pic>
    </p:spTree>
    <p:extLst>
      <p:ext uri="{BB962C8B-B14F-4D97-AF65-F5344CB8AC3E}">
        <p14:creationId xmlns:p14="http://schemas.microsoft.com/office/powerpoint/2010/main" val="33675217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OF VIEW</a:t>
            </a:r>
            <a:endParaRPr lang="en-US" dirty="0"/>
          </a:p>
        </p:txBody>
      </p:sp>
      <p:sp>
        <p:nvSpPr>
          <p:cNvPr id="3" name="Content Placeholder 2"/>
          <p:cNvSpPr>
            <a:spLocks noGrp="1"/>
          </p:cNvSpPr>
          <p:nvPr>
            <p:ph idx="1"/>
          </p:nvPr>
        </p:nvSpPr>
        <p:spPr/>
        <p:txBody>
          <a:bodyPr/>
          <a:lstStyle/>
          <a:p>
            <a:r>
              <a:rPr lang="en-US" dirty="0" smtClean="0"/>
              <a:t>Imagine that you are walking down the hall throwing a tennis ball up and then catching it.  Let’s look at what is happening in more detail.</a:t>
            </a:r>
            <a:endParaRPr lang="en-US" dirty="0"/>
          </a:p>
        </p:txBody>
      </p:sp>
      <p:pic>
        <p:nvPicPr>
          <p:cNvPr id="4" name="Picture 3"/>
          <p:cNvPicPr>
            <a:picLocks noChangeAspect="1"/>
          </p:cNvPicPr>
          <p:nvPr/>
        </p:nvPicPr>
        <p:blipFill>
          <a:blip r:embed="rId2"/>
          <a:stretch>
            <a:fillRect/>
          </a:stretch>
        </p:blipFill>
        <p:spPr>
          <a:xfrm>
            <a:off x="4514850" y="3560763"/>
            <a:ext cx="3162300" cy="2565400"/>
          </a:xfrm>
          <a:prstGeom prst="rect">
            <a:avLst/>
          </a:prstGeom>
        </p:spPr>
      </p:pic>
    </p:spTree>
    <p:extLst>
      <p:ext uri="{BB962C8B-B14F-4D97-AF65-F5344CB8AC3E}">
        <p14:creationId xmlns:p14="http://schemas.microsoft.com/office/powerpoint/2010/main" val="1233530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POINT OF VIEW</a:t>
            </a:r>
            <a:endParaRPr lang="en-US" dirty="0"/>
          </a:p>
        </p:txBody>
      </p:sp>
      <p:sp>
        <p:nvSpPr>
          <p:cNvPr id="3" name="Content Placeholder 2"/>
          <p:cNvSpPr>
            <a:spLocks noGrp="1"/>
          </p:cNvSpPr>
          <p:nvPr>
            <p:ph idx="1"/>
          </p:nvPr>
        </p:nvSpPr>
        <p:spPr>
          <a:xfrm>
            <a:off x="1981200" y="1600201"/>
            <a:ext cx="8229600" cy="2609254"/>
          </a:xfrm>
        </p:spPr>
        <p:txBody>
          <a:bodyPr/>
          <a:lstStyle/>
          <a:p>
            <a:r>
              <a:rPr lang="en-US" dirty="0" smtClean="0"/>
              <a:t>You will see the ball leave your hand going straight up and then fall back down into your hand coming straight down.  As long as you walk at a constant speed nothing “strange” should happen.</a:t>
            </a:r>
            <a:endParaRPr lang="en-US" dirty="0"/>
          </a:p>
        </p:txBody>
      </p:sp>
      <p:pic>
        <p:nvPicPr>
          <p:cNvPr id="4" name="Picture 3"/>
          <p:cNvPicPr>
            <a:picLocks noChangeAspect="1"/>
          </p:cNvPicPr>
          <p:nvPr/>
        </p:nvPicPr>
        <p:blipFill>
          <a:blip r:embed="rId2"/>
          <a:stretch>
            <a:fillRect/>
          </a:stretch>
        </p:blipFill>
        <p:spPr>
          <a:xfrm>
            <a:off x="5768956" y="5385283"/>
            <a:ext cx="1254106" cy="1017387"/>
          </a:xfrm>
          <a:prstGeom prst="rect">
            <a:avLst/>
          </a:prstGeom>
        </p:spPr>
      </p:pic>
      <p:pic>
        <p:nvPicPr>
          <p:cNvPr id="5" name="Picture 4"/>
          <p:cNvPicPr>
            <a:picLocks noChangeAspect="1"/>
          </p:cNvPicPr>
          <p:nvPr/>
        </p:nvPicPr>
        <p:blipFill>
          <a:blip r:embed="rId3"/>
          <a:stretch>
            <a:fillRect/>
          </a:stretch>
        </p:blipFill>
        <p:spPr>
          <a:xfrm rot="16200000">
            <a:off x="5414755" y="4415251"/>
            <a:ext cx="1324228" cy="615826"/>
          </a:xfrm>
          <a:prstGeom prst="rect">
            <a:avLst/>
          </a:prstGeom>
        </p:spPr>
      </p:pic>
      <p:pic>
        <p:nvPicPr>
          <p:cNvPr id="6" name="Picture 5"/>
          <p:cNvPicPr>
            <a:picLocks noChangeAspect="1"/>
          </p:cNvPicPr>
          <p:nvPr/>
        </p:nvPicPr>
        <p:blipFill>
          <a:blip r:embed="rId3"/>
          <a:stretch>
            <a:fillRect/>
          </a:stretch>
        </p:blipFill>
        <p:spPr>
          <a:xfrm rot="5400000">
            <a:off x="6053033" y="4415255"/>
            <a:ext cx="1324230" cy="615827"/>
          </a:xfrm>
          <a:prstGeom prst="rect">
            <a:avLst/>
          </a:prstGeom>
        </p:spPr>
      </p:pic>
    </p:spTree>
    <p:extLst>
      <p:ext uri="{BB962C8B-B14F-4D97-AF65-F5344CB8AC3E}">
        <p14:creationId xmlns:p14="http://schemas.microsoft.com/office/powerpoint/2010/main" val="335011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 POINT OF VIEW</a:t>
            </a:r>
            <a:endParaRPr lang="en-US" dirty="0"/>
          </a:p>
        </p:txBody>
      </p:sp>
      <p:sp>
        <p:nvSpPr>
          <p:cNvPr id="3" name="Content Placeholder 2"/>
          <p:cNvSpPr>
            <a:spLocks noGrp="1"/>
          </p:cNvSpPr>
          <p:nvPr>
            <p:ph idx="1"/>
          </p:nvPr>
        </p:nvSpPr>
        <p:spPr>
          <a:xfrm>
            <a:off x="1981200" y="1600201"/>
            <a:ext cx="8229600" cy="1198264"/>
          </a:xfrm>
        </p:spPr>
        <p:txBody>
          <a:bodyPr/>
          <a:lstStyle/>
          <a:p>
            <a:r>
              <a:rPr lang="en-US" dirty="0" smtClean="0"/>
              <a:t>The tennis ball moves forward with you in a parabolic arc.</a:t>
            </a:r>
            <a:endParaRPr lang="en-US" dirty="0"/>
          </a:p>
        </p:txBody>
      </p:sp>
      <p:sp>
        <p:nvSpPr>
          <p:cNvPr id="6" name="Freeform 5"/>
          <p:cNvSpPr/>
          <p:nvPr/>
        </p:nvSpPr>
        <p:spPr>
          <a:xfrm>
            <a:off x="2782202" y="3219801"/>
            <a:ext cx="6314519" cy="1601082"/>
          </a:xfrm>
          <a:custGeom>
            <a:avLst/>
            <a:gdLst>
              <a:gd name="connsiteX0" fmla="*/ 0 w 6314519"/>
              <a:gd name="connsiteY0" fmla="*/ 1601082 h 1601082"/>
              <a:gd name="connsiteX1" fmla="*/ 3186657 w 6314519"/>
              <a:gd name="connsiteY1" fmla="*/ 13718 h 1601082"/>
              <a:gd name="connsiteX2" fmla="*/ 6314519 w 6314519"/>
              <a:gd name="connsiteY2" fmla="*/ 1518774 h 1601082"/>
              <a:gd name="connsiteX3" fmla="*/ 6314519 w 6314519"/>
              <a:gd name="connsiteY3" fmla="*/ 1518774 h 1601082"/>
            </a:gdLst>
            <a:ahLst/>
            <a:cxnLst>
              <a:cxn ang="0">
                <a:pos x="connsiteX0" y="connsiteY0"/>
              </a:cxn>
              <a:cxn ang="0">
                <a:pos x="connsiteX1" y="connsiteY1"/>
              </a:cxn>
              <a:cxn ang="0">
                <a:pos x="connsiteX2" y="connsiteY2"/>
              </a:cxn>
              <a:cxn ang="0">
                <a:pos x="connsiteX3" y="connsiteY3"/>
              </a:cxn>
            </a:cxnLst>
            <a:rect l="l" t="t" r="r" b="b"/>
            <a:pathLst>
              <a:path w="6314519" h="1601082">
                <a:moveTo>
                  <a:pt x="0" y="1601082"/>
                </a:moveTo>
                <a:cubicBezTo>
                  <a:pt x="1067118" y="814259"/>
                  <a:pt x="2134237" y="27436"/>
                  <a:pt x="3186657" y="13718"/>
                </a:cubicBezTo>
                <a:cubicBezTo>
                  <a:pt x="4239077" y="0"/>
                  <a:pt x="6314519" y="1518774"/>
                  <a:pt x="6314519" y="1518774"/>
                </a:cubicBezTo>
                <a:lnTo>
                  <a:pt x="6314519" y="1518774"/>
                </a:lnTo>
              </a:path>
            </a:pathLst>
          </a:custGeom>
          <a:ln>
            <a:solidFill>
              <a:srgbClr val="FF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defRPr/>
            </a:pPr>
            <a:endParaRPr lang="en-US">
              <a:solidFill>
                <a:prstClr val="white"/>
              </a:solidFill>
              <a:latin typeface="Calibri"/>
            </a:endParaRPr>
          </a:p>
        </p:txBody>
      </p:sp>
      <p:pic>
        <p:nvPicPr>
          <p:cNvPr id="8" name="Picture 7"/>
          <p:cNvPicPr>
            <a:picLocks noChangeAspect="1"/>
          </p:cNvPicPr>
          <p:nvPr/>
        </p:nvPicPr>
        <p:blipFill>
          <a:blip r:embed="rId2"/>
          <a:stretch>
            <a:fillRect/>
          </a:stretch>
        </p:blipFill>
        <p:spPr>
          <a:xfrm>
            <a:off x="2155148" y="4367896"/>
            <a:ext cx="1254106" cy="1017387"/>
          </a:xfrm>
          <a:prstGeom prst="rect">
            <a:avLst/>
          </a:prstGeom>
        </p:spPr>
      </p:pic>
      <p:pic>
        <p:nvPicPr>
          <p:cNvPr id="10" name="Picture 9"/>
          <p:cNvPicPr>
            <a:picLocks noChangeAspect="1"/>
          </p:cNvPicPr>
          <p:nvPr/>
        </p:nvPicPr>
        <p:blipFill>
          <a:blip r:embed="rId3"/>
          <a:stretch>
            <a:fillRect/>
          </a:stretch>
        </p:blipFill>
        <p:spPr>
          <a:xfrm rot="19902487">
            <a:off x="3019242" y="3810745"/>
            <a:ext cx="1324230" cy="615827"/>
          </a:xfrm>
          <a:prstGeom prst="rect">
            <a:avLst/>
          </a:prstGeom>
        </p:spPr>
      </p:pic>
    </p:spTree>
    <p:extLst>
      <p:ext uri="{BB962C8B-B14F-4D97-AF65-F5344CB8AC3E}">
        <p14:creationId xmlns:p14="http://schemas.microsoft.com/office/powerpoint/2010/main" val="1003172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9130"/>
            <a:ext cx="8229600" cy="1143000"/>
          </a:xfrm>
        </p:spPr>
        <p:txBody>
          <a:bodyPr/>
          <a:lstStyle/>
          <a:p>
            <a:r>
              <a:rPr lang="en-US" dirty="0" smtClean="0"/>
              <a:t>Relative Motion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946" y="3470564"/>
            <a:ext cx="3813639" cy="277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516" y="3470565"/>
            <a:ext cx="4655484" cy="2535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1" y="961299"/>
            <a:ext cx="9265357" cy="461665"/>
          </a:xfrm>
          <a:prstGeom prst="rect">
            <a:avLst/>
          </a:prstGeom>
          <a:noFill/>
        </p:spPr>
        <p:txBody>
          <a:bodyPr wrap="none" rtlCol="0">
            <a:spAutoFit/>
          </a:bodyPr>
          <a:lstStyle/>
          <a:p>
            <a:r>
              <a:rPr lang="en-US" sz="2400" dirty="0">
                <a:solidFill>
                  <a:prstClr val="black"/>
                </a:solidFill>
                <a:latin typeface="Constantia"/>
              </a:rPr>
              <a:t>You are standing on a train cart and are throwing a ball up and down.</a:t>
            </a:r>
          </a:p>
        </p:txBody>
      </p:sp>
      <p:sp>
        <p:nvSpPr>
          <p:cNvPr id="5" name="TextBox 4"/>
          <p:cNvSpPr txBox="1"/>
          <p:nvPr/>
        </p:nvSpPr>
        <p:spPr>
          <a:xfrm>
            <a:off x="1870539" y="1981201"/>
            <a:ext cx="3771900" cy="1200329"/>
          </a:xfrm>
          <a:prstGeom prst="rect">
            <a:avLst/>
          </a:prstGeom>
          <a:noFill/>
        </p:spPr>
        <p:txBody>
          <a:bodyPr wrap="square" rtlCol="0">
            <a:spAutoFit/>
          </a:bodyPr>
          <a:lstStyle/>
          <a:p>
            <a:pPr algn="ctr"/>
            <a:r>
              <a:rPr lang="en-US" sz="2400" dirty="0">
                <a:solidFill>
                  <a:prstClr val="black"/>
                </a:solidFill>
                <a:latin typeface="Constantia"/>
              </a:rPr>
              <a:t>What would the motion of the ball look like to the other passengers?</a:t>
            </a:r>
          </a:p>
        </p:txBody>
      </p:sp>
      <p:cxnSp>
        <p:nvCxnSpPr>
          <p:cNvPr id="7" name="Straight Connector 6"/>
          <p:cNvCxnSpPr/>
          <p:nvPr/>
        </p:nvCxnSpPr>
        <p:spPr>
          <a:xfrm>
            <a:off x="5791200" y="1625768"/>
            <a:ext cx="0" cy="5156033"/>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6248401" y="1981200"/>
            <a:ext cx="4190999" cy="1200329"/>
          </a:xfrm>
          <a:prstGeom prst="rect">
            <a:avLst/>
          </a:prstGeom>
          <a:noFill/>
        </p:spPr>
        <p:txBody>
          <a:bodyPr wrap="square" rtlCol="0">
            <a:spAutoFit/>
          </a:bodyPr>
          <a:lstStyle/>
          <a:p>
            <a:pPr algn="ctr"/>
            <a:r>
              <a:rPr lang="en-US" sz="2400" dirty="0">
                <a:solidFill>
                  <a:prstClr val="black"/>
                </a:solidFill>
                <a:latin typeface="Constantia"/>
              </a:rPr>
              <a:t>What would the motion of the ball look like for someone on the side of the road?</a:t>
            </a:r>
          </a:p>
        </p:txBody>
      </p:sp>
      <p:cxnSp>
        <p:nvCxnSpPr>
          <p:cNvPr id="10" name="Straight Connector 9"/>
          <p:cNvCxnSpPr/>
          <p:nvPr/>
        </p:nvCxnSpPr>
        <p:spPr>
          <a:xfrm>
            <a:off x="3352800" y="4419600"/>
            <a:ext cx="40386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2" name="Straight Connector 11"/>
          <p:cNvCxnSpPr/>
          <p:nvPr/>
        </p:nvCxnSpPr>
        <p:spPr>
          <a:xfrm>
            <a:off x="3352800" y="4210216"/>
            <a:ext cx="4267200"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3332368" y="4114800"/>
            <a:ext cx="4495800" cy="0"/>
          </a:xfrm>
          <a:prstGeom prst="line">
            <a:avLst/>
          </a:prstGeom>
        </p:spPr>
        <p:style>
          <a:lnRef idx="2">
            <a:schemeClr val="accent3"/>
          </a:lnRef>
          <a:fillRef idx="0">
            <a:schemeClr val="accent3"/>
          </a:fillRef>
          <a:effectRef idx="1">
            <a:schemeClr val="accent3"/>
          </a:effectRef>
          <a:fontRef idx="minor">
            <a:schemeClr val="tx1"/>
          </a:fontRef>
        </p:style>
      </p:cxnSp>
      <p:sp>
        <p:nvSpPr>
          <p:cNvPr id="16" name="TextBox 15"/>
          <p:cNvSpPr txBox="1"/>
          <p:nvPr/>
        </p:nvSpPr>
        <p:spPr>
          <a:xfrm>
            <a:off x="2674507" y="6381234"/>
            <a:ext cx="1832746" cy="369332"/>
          </a:xfrm>
          <a:prstGeom prst="rect">
            <a:avLst/>
          </a:prstGeom>
          <a:noFill/>
        </p:spPr>
        <p:txBody>
          <a:bodyPr wrap="none" rtlCol="0">
            <a:spAutoFit/>
          </a:bodyPr>
          <a:lstStyle/>
          <a:p>
            <a:r>
              <a:rPr lang="en-US" dirty="0">
                <a:solidFill>
                  <a:prstClr val="black"/>
                </a:solidFill>
                <a:latin typeface="Constantia"/>
              </a:rPr>
              <a:t>Normal Free Fall</a:t>
            </a:r>
          </a:p>
        </p:txBody>
      </p:sp>
      <p:sp>
        <p:nvSpPr>
          <p:cNvPr id="17" name="TextBox 16"/>
          <p:cNvSpPr txBox="1"/>
          <p:nvPr/>
        </p:nvSpPr>
        <p:spPr>
          <a:xfrm>
            <a:off x="6620866" y="6381234"/>
            <a:ext cx="2109167" cy="369332"/>
          </a:xfrm>
          <a:prstGeom prst="rect">
            <a:avLst/>
          </a:prstGeom>
          <a:noFill/>
        </p:spPr>
        <p:txBody>
          <a:bodyPr wrap="none" rtlCol="0">
            <a:spAutoFit/>
          </a:bodyPr>
          <a:lstStyle/>
          <a:p>
            <a:r>
              <a:rPr lang="en-US" dirty="0">
                <a:solidFill>
                  <a:prstClr val="black"/>
                </a:solidFill>
                <a:latin typeface="Constantia"/>
              </a:rPr>
              <a:t>Projectile Motion!!!</a:t>
            </a:r>
          </a:p>
        </p:txBody>
      </p:sp>
    </p:spTree>
    <p:extLst>
      <p:ext uri="{BB962C8B-B14F-4D97-AF65-F5344CB8AC3E}">
        <p14:creationId xmlns:p14="http://schemas.microsoft.com/office/powerpoint/2010/main" val="265724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 calcmode="lin" valueType="num">
                                      <p:cBhvr additive="base">
                                        <p:cTn id="17" dur="500" fill="hold"/>
                                        <p:tgtEl>
                                          <p:spTgt spid="6147"/>
                                        </p:tgtEl>
                                        <p:attrNameLst>
                                          <p:attrName>ppt_x</p:attrName>
                                        </p:attrNameLst>
                                      </p:cBhvr>
                                      <p:tavLst>
                                        <p:tav tm="0">
                                          <p:val>
                                            <p:strVal val="#ppt_x"/>
                                          </p:val>
                                        </p:tav>
                                        <p:tav tm="100000">
                                          <p:val>
                                            <p:strVal val="#ppt_x"/>
                                          </p:val>
                                        </p:tav>
                                      </p:tavLst>
                                    </p:anim>
                                    <p:anim calcmode="lin" valueType="num">
                                      <p:cBhvr additive="base">
                                        <p:cTn id="18" dur="500" fill="hold"/>
                                        <p:tgtEl>
                                          <p:spTgt spid="6147"/>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1536700"/>
            <a:ext cx="5433933" cy="2972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47926" y="-258762"/>
            <a:ext cx="8229600" cy="1143000"/>
          </a:xfrm>
        </p:spPr>
        <p:txBody>
          <a:bodyPr/>
          <a:lstStyle/>
          <a:p>
            <a:r>
              <a:rPr lang="en-US" dirty="0" smtClean="0"/>
              <a:t>Relative Motion</a:t>
            </a:r>
            <a:endParaRPr lang="en-US" dirty="0"/>
          </a:p>
        </p:txBody>
      </p:sp>
      <p:sp>
        <p:nvSpPr>
          <p:cNvPr id="3" name="Content Placeholder 2"/>
          <p:cNvSpPr>
            <a:spLocks noGrp="1"/>
          </p:cNvSpPr>
          <p:nvPr>
            <p:ph idx="1"/>
          </p:nvPr>
        </p:nvSpPr>
        <p:spPr>
          <a:xfrm>
            <a:off x="2179338" y="762000"/>
            <a:ext cx="8556625" cy="1219200"/>
          </a:xfrm>
        </p:spPr>
        <p:txBody>
          <a:bodyPr/>
          <a:lstStyle/>
          <a:p>
            <a:pPr marL="0" indent="0">
              <a:buNone/>
            </a:pPr>
            <a:r>
              <a:rPr lang="en-US" dirty="0" smtClean="0"/>
              <a:t>You are dropping a package out of a plane, where will the package land relative to the plane?</a:t>
            </a:r>
            <a:endParaRPr lang="en-US" dirty="0"/>
          </a:p>
        </p:txBody>
      </p:sp>
      <p:sp>
        <p:nvSpPr>
          <p:cNvPr id="4" name="AutoShape 4" descr="Anim'n of a Package Dropped from a Moving Plan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onstantia"/>
            </a:endParaRPr>
          </a:p>
        </p:txBody>
      </p:sp>
      <p:sp>
        <p:nvSpPr>
          <p:cNvPr id="5" name="AutoShape 6" descr="Anim'n of a Package Dropped from a Moving Plan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onstantia"/>
            </a:endParaRPr>
          </a:p>
        </p:txBody>
      </p:sp>
      <p:pic>
        <p:nvPicPr>
          <p:cNvPr id="7175" name="Picture 7" descr="C:\Users\asduser\Desktop\pap.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86200"/>
            <a:ext cx="4792362"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62200" y="4666566"/>
            <a:ext cx="2933700" cy="646331"/>
          </a:xfrm>
          <a:prstGeom prst="rect">
            <a:avLst/>
          </a:prstGeom>
          <a:noFill/>
        </p:spPr>
        <p:txBody>
          <a:bodyPr wrap="square" rtlCol="0">
            <a:spAutoFit/>
          </a:bodyPr>
          <a:lstStyle/>
          <a:p>
            <a:pPr algn="ctr"/>
            <a:r>
              <a:rPr lang="en-US" dirty="0">
                <a:solidFill>
                  <a:prstClr val="black"/>
                </a:solidFill>
                <a:latin typeface="Constantia"/>
              </a:rPr>
              <a:t>How does the package move relative to the plane?</a:t>
            </a:r>
          </a:p>
        </p:txBody>
      </p:sp>
      <p:sp>
        <p:nvSpPr>
          <p:cNvPr id="7" name="TextBox 6"/>
          <p:cNvSpPr txBox="1"/>
          <p:nvPr/>
        </p:nvSpPr>
        <p:spPr>
          <a:xfrm>
            <a:off x="2022476" y="5731997"/>
            <a:ext cx="3806825" cy="646331"/>
          </a:xfrm>
          <a:prstGeom prst="rect">
            <a:avLst/>
          </a:prstGeom>
          <a:noFill/>
        </p:spPr>
        <p:txBody>
          <a:bodyPr wrap="square" rtlCol="0">
            <a:spAutoFit/>
          </a:bodyPr>
          <a:lstStyle/>
          <a:p>
            <a:pPr algn="ctr"/>
            <a:r>
              <a:rPr lang="en-US" dirty="0">
                <a:solidFill>
                  <a:prstClr val="black"/>
                </a:solidFill>
                <a:latin typeface="Constantia"/>
              </a:rPr>
              <a:t>How does the package move relative to an observer on the ground?</a:t>
            </a:r>
          </a:p>
        </p:txBody>
      </p:sp>
    </p:spTree>
    <p:extLst>
      <p:ext uri="{BB962C8B-B14F-4D97-AF65-F5344CB8AC3E}">
        <p14:creationId xmlns:p14="http://schemas.microsoft.com/office/powerpoint/2010/main" val="248898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175"/>
                                        </p:tgtEl>
                                        <p:attrNameLst>
                                          <p:attrName>style.visibility</p:attrName>
                                        </p:attrNameLst>
                                      </p:cBhvr>
                                      <p:to>
                                        <p:strVal val="visible"/>
                                      </p:to>
                                    </p:set>
                                    <p:animEffect transition="in" filter="fade">
                                      <p:cBhvr>
                                        <p:cTn id="19"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5818" y="76200"/>
            <a:ext cx="8229600" cy="1143000"/>
          </a:xfrm>
        </p:spPr>
        <p:txBody>
          <a:bodyPr/>
          <a:lstStyle/>
          <a:p>
            <a:r>
              <a:rPr lang="en-US" dirty="0" smtClean="0"/>
              <a:t>Frame of Reference</a:t>
            </a:r>
            <a:endParaRPr lang="en-US" dirty="0"/>
          </a:p>
        </p:txBody>
      </p:sp>
      <p:sp>
        <p:nvSpPr>
          <p:cNvPr id="3" name="Content Placeholder 2"/>
          <p:cNvSpPr>
            <a:spLocks noGrp="1"/>
          </p:cNvSpPr>
          <p:nvPr>
            <p:ph idx="1"/>
          </p:nvPr>
        </p:nvSpPr>
        <p:spPr>
          <a:xfrm>
            <a:off x="1605829" y="1295400"/>
            <a:ext cx="8963891" cy="1600200"/>
          </a:xfrm>
        </p:spPr>
        <p:txBody>
          <a:bodyPr>
            <a:normAutofit/>
          </a:bodyPr>
          <a:lstStyle/>
          <a:p>
            <a:pPr marL="0" indent="0">
              <a:buNone/>
            </a:pPr>
            <a:r>
              <a:rPr lang="en-US" dirty="0" smtClean="0"/>
              <a:t>This is how we decide to view the motion going on around us.</a:t>
            </a:r>
          </a:p>
          <a:p>
            <a:pPr marL="0" indent="0">
              <a:buNone/>
            </a:pPr>
            <a:r>
              <a:rPr lang="en-US" dirty="0" smtClean="0"/>
              <a:t> </a:t>
            </a:r>
          </a:p>
          <a:p>
            <a:pPr marL="0" indent="0">
              <a:buNone/>
            </a:pPr>
            <a:r>
              <a:rPr lang="en-US" dirty="0" smtClean="0"/>
              <a:t>Assume the velocity of the frame of reference is zero.</a:t>
            </a:r>
            <a:endParaRPr lang="en-US" dirty="0"/>
          </a:p>
        </p:txBody>
      </p:sp>
      <p:sp>
        <p:nvSpPr>
          <p:cNvPr id="4" name="Freeform 3"/>
          <p:cNvSpPr/>
          <p:nvPr/>
        </p:nvSpPr>
        <p:spPr>
          <a:xfrm>
            <a:off x="1884218" y="5167081"/>
            <a:ext cx="8478982" cy="402446"/>
          </a:xfrm>
          <a:custGeom>
            <a:avLst/>
            <a:gdLst>
              <a:gd name="connsiteX0" fmla="*/ 0 w 8478982"/>
              <a:gd name="connsiteY0" fmla="*/ 402446 h 402446"/>
              <a:gd name="connsiteX1" fmla="*/ 110837 w 8478982"/>
              <a:gd name="connsiteY1" fmla="*/ 388592 h 402446"/>
              <a:gd name="connsiteX2" fmla="*/ 263237 w 8478982"/>
              <a:gd name="connsiteY2" fmla="*/ 374737 h 402446"/>
              <a:gd name="connsiteX3" fmla="*/ 401782 w 8478982"/>
              <a:gd name="connsiteY3" fmla="*/ 347028 h 402446"/>
              <a:gd name="connsiteX4" fmla="*/ 637309 w 8478982"/>
              <a:gd name="connsiteY4" fmla="*/ 319319 h 402446"/>
              <a:gd name="connsiteX5" fmla="*/ 775855 w 8478982"/>
              <a:gd name="connsiteY5" fmla="*/ 291610 h 402446"/>
              <a:gd name="connsiteX6" fmla="*/ 914400 w 8478982"/>
              <a:gd name="connsiteY6" fmla="*/ 250046 h 402446"/>
              <a:gd name="connsiteX7" fmla="*/ 969818 w 8478982"/>
              <a:gd name="connsiteY7" fmla="*/ 208483 h 402446"/>
              <a:gd name="connsiteX8" fmla="*/ 1011382 w 8478982"/>
              <a:gd name="connsiteY8" fmla="*/ 166919 h 402446"/>
              <a:gd name="connsiteX9" fmla="*/ 1052946 w 8478982"/>
              <a:gd name="connsiteY9" fmla="*/ 153064 h 402446"/>
              <a:gd name="connsiteX10" fmla="*/ 1163782 w 8478982"/>
              <a:gd name="connsiteY10" fmla="*/ 111501 h 402446"/>
              <a:gd name="connsiteX11" fmla="*/ 1246909 w 8478982"/>
              <a:gd name="connsiteY11" fmla="*/ 83792 h 402446"/>
              <a:gd name="connsiteX12" fmla="*/ 1288473 w 8478982"/>
              <a:gd name="connsiteY12" fmla="*/ 56083 h 402446"/>
              <a:gd name="connsiteX13" fmla="*/ 1357746 w 8478982"/>
              <a:gd name="connsiteY13" fmla="*/ 42228 h 402446"/>
              <a:gd name="connsiteX14" fmla="*/ 1399309 w 8478982"/>
              <a:gd name="connsiteY14" fmla="*/ 14519 h 402446"/>
              <a:gd name="connsiteX15" fmla="*/ 1704109 w 8478982"/>
              <a:gd name="connsiteY15" fmla="*/ 14519 h 402446"/>
              <a:gd name="connsiteX16" fmla="*/ 1787237 w 8478982"/>
              <a:gd name="connsiteY16" fmla="*/ 28374 h 402446"/>
              <a:gd name="connsiteX17" fmla="*/ 1898073 w 8478982"/>
              <a:gd name="connsiteY17" fmla="*/ 69937 h 402446"/>
              <a:gd name="connsiteX18" fmla="*/ 1967346 w 8478982"/>
              <a:gd name="connsiteY18" fmla="*/ 83792 h 402446"/>
              <a:gd name="connsiteX19" fmla="*/ 2022764 w 8478982"/>
              <a:gd name="connsiteY19" fmla="*/ 97646 h 402446"/>
              <a:gd name="connsiteX20" fmla="*/ 2161309 w 8478982"/>
              <a:gd name="connsiteY20" fmla="*/ 125355 h 402446"/>
              <a:gd name="connsiteX21" fmla="*/ 2230582 w 8478982"/>
              <a:gd name="connsiteY21" fmla="*/ 139210 h 402446"/>
              <a:gd name="connsiteX22" fmla="*/ 2286000 w 8478982"/>
              <a:gd name="connsiteY22" fmla="*/ 153064 h 402446"/>
              <a:gd name="connsiteX23" fmla="*/ 2327564 w 8478982"/>
              <a:gd name="connsiteY23" fmla="*/ 180774 h 402446"/>
              <a:gd name="connsiteX24" fmla="*/ 2452255 w 8478982"/>
              <a:gd name="connsiteY24" fmla="*/ 208483 h 402446"/>
              <a:gd name="connsiteX25" fmla="*/ 2660073 w 8478982"/>
              <a:gd name="connsiteY25" fmla="*/ 263901 h 402446"/>
              <a:gd name="connsiteX26" fmla="*/ 2923309 w 8478982"/>
              <a:gd name="connsiteY26" fmla="*/ 291610 h 402446"/>
              <a:gd name="connsiteX27" fmla="*/ 3034146 w 8478982"/>
              <a:gd name="connsiteY27" fmla="*/ 319319 h 402446"/>
              <a:gd name="connsiteX28" fmla="*/ 3532909 w 8478982"/>
              <a:gd name="connsiteY28" fmla="*/ 305464 h 402446"/>
              <a:gd name="connsiteX29" fmla="*/ 3671455 w 8478982"/>
              <a:gd name="connsiteY29" fmla="*/ 250046 h 402446"/>
              <a:gd name="connsiteX30" fmla="*/ 3713018 w 8478982"/>
              <a:gd name="connsiteY30" fmla="*/ 222337 h 402446"/>
              <a:gd name="connsiteX31" fmla="*/ 3823855 w 8478982"/>
              <a:gd name="connsiteY31" fmla="*/ 194628 h 402446"/>
              <a:gd name="connsiteX32" fmla="*/ 3976255 w 8478982"/>
              <a:gd name="connsiteY32" fmla="*/ 125355 h 402446"/>
              <a:gd name="connsiteX33" fmla="*/ 4045527 w 8478982"/>
              <a:gd name="connsiteY33" fmla="*/ 111501 h 402446"/>
              <a:gd name="connsiteX34" fmla="*/ 4516582 w 8478982"/>
              <a:gd name="connsiteY34" fmla="*/ 125355 h 402446"/>
              <a:gd name="connsiteX35" fmla="*/ 4682837 w 8478982"/>
              <a:gd name="connsiteY35" fmla="*/ 153064 h 402446"/>
              <a:gd name="connsiteX36" fmla="*/ 4932218 w 8478982"/>
              <a:gd name="connsiteY36" fmla="*/ 180774 h 402446"/>
              <a:gd name="connsiteX37" fmla="*/ 5029200 w 8478982"/>
              <a:gd name="connsiteY37" fmla="*/ 194628 h 402446"/>
              <a:gd name="connsiteX38" fmla="*/ 5223164 w 8478982"/>
              <a:gd name="connsiteY38" fmla="*/ 208483 h 402446"/>
              <a:gd name="connsiteX39" fmla="*/ 5306291 w 8478982"/>
              <a:gd name="connsiteY39" fmla="*/ 222337 h 402446"/>
              <a:gd name="connsiteX40" fmla="*/ 5361709 w 8478982"/>
              <a:gd name="connsiteY40" fmla="*/ 236192 h 402446"/>
              <a:gd name="connsiteX41" fmla="*/ 5458691 w 8478982"/>
              <a:gd name="connsiteY41" fmla="*/ 250046 h 402446"/>
              <a:gd name="connsiteX42" fmla="*/ 6428509 w 8478982"/>
              <a:gd name="connsiteY42" fmla="*/ 236192 h 402446"/>
              <a:gd name="connsiteX43" fmla="*/ 6622473 w 8478982"/>
              <a:gd name="connsiteY43" fmla="*/ 194628 h 402446"/>
              <a:gd name="connsiteX44" fmla="*/ 6774873 w 8478982"/>
              <a:gd name="connsiteY44" fmla="*/ 166919 h 402446"/>
              <a:gd name="connsiteX45" fmla="*/ 7620000 w 8478982"/>
              <a:gd name="connsiteY45" fmla="*/ 180774 h 402446"/>
              <a:gd name="connsiteX46" fmla="*/ 7661564 w 8478982"/>
              <a:gd name="connsiteY46" fmla="*/ 194628 h 402446"/>
              <a:gd name="connsiteX47" fmla="*/ 7758546 w 8478982"/>
              <a:gd name="connsiteY47" fmla="*/ 208483 h 402446"/>
              <a:gd name="connsiteX48" fmla="*/ 7841673 w 8478982"/>
              <a:gd name="connsiteY48" fmla="*/ 222337 h 402446"/>
              <a:gd name="connsiteX49" fmla="*/ 7883237 w 8478982"/>
              <a:gd name="connsiteY49" fmla="*/ 236192 h 402446"/>
              <a:gd name="connsiteX50" fmla="*/ 8298873 w 8478982"/>
              <a:gd name="connsiteY50" fmla="*/ 263901 h 402446"/>
              <a:gd name="connsiteX51" fmla="*/ 8478982 w 8478982"/>
              <a:gd name="connsiteY51" fmla="*/ 263901 h 40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478982" h="402446">
                <a:moveTo>
                  <a:pt x="0" y="402446"/>
                </a:moveTo>
                <a:lnTo>
                  <a:pt x="110837" y="388592"/>
                </a:lnTo>
                <a:cubicBezTo>
                  <a:pt x="161566" y="383252"/>
                  <a:pt x="212577" y="380697"/>
                  <a:pt x="263237" y="374737"/>
                </a:cubicBezTo>
                <a:cubicBezTo>
                  <a:pt x="551155" y="340864"/>
                  <a:pt x="193028" y="379144"/>
                  <a:pt x="401782" y="347028"/>
                </a:cubicBezTo>
                <a:cubicBezTo>
                  <a:pt x="546494" y="324765"/>
                  <a:pt x="500098" y="342188"/>
                  <a:pt x="637309" y="319319"/>
                </a:cubicBezTo>
                <a:cubicBezTo>
                  <a:pt x="683765" y="311576"/>
                  <a:pt x="731175" y="306503"/>
                  <a:pt x="775855" y="291610"/>
                </a:cubicBezTo>
                <a:cubicBezTo>
                  <a:pt x="877046" y="257880"/>
                  <a:pt x="830646" y="270985"/>
                  <a:pt x="914400" y="250046"/>
                </a:cubicBezTo>
                <a:cubicBezTo>
                  <a:pt x="932873" y="236192"/>
                  <a:pt x="952286" y="223510"/>
                  <a:pt x="969818" y="208483"/>
                </a:cubicBezTo>
                <a:cubicBezTo>
                  <a:pt x="984694" y="195732"/>
                  <a:pt x="995079" y="177788"/>
                  <a:pt x="1011382" y="166919"/>
                </a:cubicBezTo>
                <a:cubicBezTo>
                  <a:pt x="1023533" y="158818"/>
                  <a:pt x="1039523" y="158817"/>
                  <a:pt x="1052946" y="153064"/>
                </a:cubicBezTo>
                <a:cubicBezTo>
                  <a:pt x="1197470" y="91125"/>
                  <a:pt x="1021878" y="154072"/>
                  <a:pt x="1163782" y="111501"/>
                </a:cubicBezTo>
                <a:cubicBezTo>
                  <a:pt x="1191758" y="103108"/>
                  <a:pt x="1220219" y="95654"/>
                  <a:pt x="1246909" y="83792"/>
                </a:cubicBezTo>
                <a:cubicBezTo>
                  <a:pt x="1262125" y="77029"/>
                  <a:pt x="1272882" y="61930"/>
                  <a:pt x="1288473" y="56083"/>
                </a:cubicBezTo>
                <a:cubicBezTo>
                  <a:pt x="1310522" y="47815"/>
                  <a:pt x="1334655" y="46846"/>
                  <a:pt x="1357746" y="42228"/>
                </a:cubicBezTo>
                <a:cubicBezTo>
                  <a:pt x="1371600" y="32992"/>
                  <a:pt x="1383513" y="19785"/>
                  <a:pt x="1399309" y="14519"/>
                </a:cubicBezTo>
                <a:cubicBezTo>
                  <a:pt x="1489716" y="-15617"/>
                  <a:pt x="1627679" y="9742"/>
                  <a:pt x="1704109" y="14519"/>
                </a:cubicBezTo>
                <a:cubicBezTo>
                  <a:pt x="1731818" y="19137"/>
                  <a:pt x="1759814" y="22280"/>
                  <a:pt x="1787237" y="28374"/>
                </a:cubicBezTo>
                <a:cubicBezTo>
                  <a:pt x="1821854" y="36067"/>
                  <a:pt x="1867249" y="60690"/>
                  <a:pt x="1898073" y="69937"/>
                </a:cubicBezTo>
                <a:cubicBezTo>
                  <a:pt x="1920628" y="76704"/>
                  <a:pt x="1944358" y="78684"/>
                  <a:pt x="1967346" y="83792"/>
                </a:cubicBezTo>
                <a:cubicBezTo>
                  <a:pt x="1985934" y="87923"/>
                  <a:pt x="2004146" y="93656"/>
                  <a:pt x="2022764" y="97646"/>
                </a:cubicBezTo>
                <a:cubicBezTo>
                  <a:pt x="2068815" y="107514"/>
                  <a:pt x="2115127" y="116119"/>
                  <a:pt x="2161309" y="125355"/>
                </a:cubicBezTo>
                <a:cubicBezTo>
                  <a:pt x="2184400" y="129973"/>
                  <a:pt x="2207737" y="133499"/>
                  <a:pt x="2230582" y="139210"/>
                </a:cubicBezTo>
                <a:lnTo>
                  <a:pt x="2286000" y="153064"/>
                </a:lnTo>
                <a:cubicBezTo>
                  <a:pt x="2299855" y="162301"/>
                  <a:pt x="2312259" y="174215"/>
                  <a:pt x="2327564" y="180774"/>
                </a:cubicBezTo>
                <a:cubicBezTo>
                  <a:pt x="2347469" y="189305"/>
                  <a:pt x="2436483" y="204540"/>
                  <a:pt x="2452255" y="208483"/>
                </a:cubicBezTo>
                <a:cubicBezTo>
                  <a:pt x="2535541" y="229305"/>
                  <a:pt x="2573609" y="247689"/>
                  <a:pt x="2660073" y="263901"/>
                </a:cubicBezTo>
                <a:cubicBezTo>
                  <a:pt x="2717046" y="274583"/>
                  <a:pt x="2876966" y="287397"/>
                  <a:pt x="2923309" y="291610"/>
                </a:cubicBezTo>
                <a:cubicBezTo>
                  <a:pt x="2960255" y="300846"/>
                  <a:pt x="2996073" y="318454"/>
                  <a:pt x="3034146" y="319319"/>
                </a:cubicBezTo>
                <a:cubicBezTo>
                  <a:pt x="3200422" y="323098"/>
                  <a:pt x="3367013" y="317314"/>
                  <a:pt x="3532909" y="305464"/>
                </a:cubicBezTo>
                <a:cubicBezTo>
                  <a:pt x="3565350" y="303147"/>
                  <a:pt x="3639607" y="268245"/>
                  <a:pt x="3671455" y="250046"/>
                </a:cubicBezTo>
                <a:cubicBezTo>
                  <a:pt x="3685912" y="241785"/>
                  <a:pt x="3697370" y="228027"/>
                  <a:pt x="3713018" y="222337"/>
                </a:cubicBezTo>
                <a:cubicBezTo>
                  <a:pt x="3748808" y="209323"/>
                  <a:pt x="3789793" y="211659"/>
                  <a:pt x="3823855" y="194628"/>
                </a:cubicBezTo>
                <a:cubicBezTo>
                  <a:pt x="3868167" y="172472"/>
                  <a:pt x="3927235" y="140061"/>
                  <a:pt x="3976255" y="125355"/>
                </a:cubicBezTo>
                <a:cubicBezTo>
                  <a:pt x="3998810" y="118589"/>
                  <a:pt x="4022436" y="116119"/>
                  <a:pt x="4045527" y="111501"/>
                </a:cubicBezTo>
                <a:cubicBezTo>
                  <a:pt x="4202545" y="116119"/>
                  <a:pt x="4359829" y="115132"/>
                  <a:pt x="4516582" y="125355"/>
                </a:cubicBezTo>
                <a:cubicBezTo>
                  <a:pt x="4572646" y="129011"/>
                  <a:pt x="4682837" y="153064"/>
                  <a:pt x="4682837" y="153064"/>
                </a:cubicBezTo>
                <a:cubicBezTo>
                  <a:pt x="4794941" y="190434"/>
                  <a:pt x="4687593" y="158535"/>
                  <a:pt x="4932218" y="180774"/>
                </a:cubicBezTo>
                <a:cubicBezTo>
                  <a:pt x="4964739" y="183730"/>
                  <a:pt x="4996692" y="191532"/>
                  <a:pt x="5029200" y="194628"/>
                </a:cubicBezTo>
                <a:cubicBezTo>
                  <a:pt x="5093727" y="200773"/>
                  <a:pt x="5158509" y="203865"/>
                  <a:pt x="5223164" y="208483"/>
                </a:cubicBezTo>
                <a:cubicBezTo>
                  <a:pt x="5250873" y="213101"/>
                  <a:pt x="5278745" y="216828"/>
                  <a:pt x="5306291" y="222337"/>
                </a:cubicBezTo>
                <a:cubicBezTo>
                  <a:pt x="5324962" y="226071"/>
                  <a:pt x="5342975" y="232786"/>
                  <a:pt x="5361709" y="236192"/>
                </a:cubicBezTo>
                <a:cubicBezTo>
                  <a:pt x="5393838" y="242034"/>
                  <a:pt x="5426364" y="245428"/>
                  <a:pt x="5458691" y="250046"/>
                </a:cubicBezTo>
                <a:lnTo>
                  <a:pt x="6428509" y="236192"/>
                </a:lnTo>
                <a:cubicBezTo>
                  <a:pt x="6572672" y="232496"/>
                  <a:pt x="6500616" y="223300"/>
                  <a:pt x="6622473" y="194628"/>
                </a:cubicBezTo>
                <a:cubicBezTo>
                  <a:pt x="6672733" y="182802"/>
                  <a:pt x="6724073" y="176155"/>
                  <a:pt x="6774873" y="166919"/>
                </a:cubicBezTo>
                <a:lnTo>
                  <a:pt x="7620000" y="180774"/>
                </a:lnTo>
                <a:cubicBezTo>
                  <a:pt x="7634597" y="181230"/>
                  <a:pt x="7647244" y="191764"/>
                  <a:pt x="7661564" y="194628"/>
                </a:cubicBezTo>
                <a:cubicBezTo>
                  <a:pt x="7693585" y="201032"/>
                  <a:pt x="7726270" y="203518"/>
                  <a:pt x="7758546" y="208483"/>
                </a:cubicBezTo>
                <a:cubicBezTo>
                  <a:pt x="7786311" y="212754"/>
                  <a:pt x="7813964" y="217719"/>
                  <a:pt x="7841673" y="222337"/>
                </a:cubicBezTo>
                <a:cubicBezTo>
                  <a:pt x="7855528" y="226955"/>
                  <a:pt x="7869069" y="232650"/>
                  <a:pt x="7883237" y="236192"/>
                </a:cubicBezTo>
                <a:cubicBezTo>
                  <a:pt x="8020385" y="270479"/>
                  <a:pt x="8151888" y="260033"/>
                  <a:pt x="8298873" y="263901"/>
                </a:cubicBezTo>
                <a:cubicBezTo>
                  <a:pt x="8358889" y="265480"/>
                  <a:pt x="8418946" y="263901"/>
                  <a:pt x="8478982" y="263901"/>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solidFill>
                <a:prstClr val="black"/>
              </a:solidFill>
              <a:latin typeface="Constantia"/>
            </a:endParaRPr>
          </a:p>
        </p:txBody>
      </p:sp>
      <p:pic>
        <p:nvPicPr>
          <p:cNvPr id="3074" name="Picture 2" descr="http://www.cityoflisbon-ia.gov/vertical/Sites/%7B8CDB492E-92D0-4DDE-9EFE-DF15166CB27B%7D/uploads/tree2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4359" y="3456044"/>
            <a:ext cx="2106136" cy="23829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95400" y="5867400"/>
            <a:ext cx="93726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onstantia"/>
            </a:endParaRPr>
          </a:p>
        </p:txBody>
      </p:sp>
      <p:sp>
        <p:nvSpPr>
          <p:cNvPr id="6" name="Rectangle 5"/>
          <p:cNvSpPr/>
          <p:nvPr/>
        </p:nvSpPr>
        <p:spPr>
          <a:xfrm>
            <a:off x="2237632" y="6172200"/>
            <a:ext cx="609600" cy="76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Constantia"/>
            </a:endParaRPr>
          </a:p>
        </p:txBody>
      </p:sp>
      <p:sp>
        <p:nvSpPr>
          <p:cNvPr id="8" name="Rectangle 7"/>
          <p:cNvSpPr/>
          <p:nvPr/>
        </p:nvSpPr>
        <p:spPr>
          <a:xfrm>
            <a:off x="4475018" y="6172200"/>
            <a:ext cx="609600" cy="76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Constantia"/>
            </a:endParaRPr>
          </a:p>
        </p:txBody>
      </p:sp>
      <p:sp>
        <p:nvSpPr>
          <p:cNvPr id="9" name="Rectangle 8"/>
          <p:cNvSpPr/>
          <p:nvPr/>
        </p:nvSpPr>
        <p:spPr>
          <a:xfrm>
            <a:off x="6761018" y="6172200"/>
            <a:ext cx="609600" cy="76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Constantia"/>
            </a:endParaRPr>
          </a:p>
        </p:txBody>
      </p:sp>
      <p:sp>
        <p:nvSpPr>
          <p:cNvPr id="10" name="Rectangle 9"/>
          <p:cNvSpPr/>
          <p:nvPr/>
        </p:nvSpPr>
        <p:spPr>
          <a:xfrm>
            <a:off x="8991600" y="6172200"/>
            <a:ext cx="609600" cy="76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Constantia"/>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774" y="3697868"/>
            <a:ext cx="358920" cy="4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296400" y="5740288"/>
            <a:ext cx="1275350" cy="763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0628" y="5635119"/>
            <a:ext cx="895041" cy="487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8386" y="6324600"/>
            <a:ext cx="34165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9296400" y="5419165"/>
            <a:ext cx="1524000" cy="369332"/>
          </a:xfrm>
          <a:prstGeom prst="rect">
            <a:avLst/>
          </a:prstGeom>
          <a:noFill/>
        </p:spPr>
        <p:txBody>
          <a:bodyPr wrap="square" rtlCol="0">
            <a:spAutoFit/>
          </a:bodyPr>
          <a:lstStyle/>
          <a:p>
            <a:r>
              <a:rPr lang="en-US" dirty="0">
                <a:solidFill>
                  <a:prstClr val="black"/>
                </a:solidFill>
                <a:latin typeface="Constantia"/>
              </a:rPr>
              <a:t>v = 24m/s</a:t>
            </a:r>
          </a:p>
        </p:txBody>
      </p:sp>
      <p:sp>
        <p:nvSpPr>
          <p:cNvPr id="15" name="TextBox 14"/>
          <p:cNvSpPr txBox="1"/>
          <p:nvPr/>
        </p:nvSpPr>
        <p:spPr>
          <a:xfrm>
            <a:off x="1649199" y="5167081"/>
            <a:ext cx="1174489" cy="369332"/>
          </a:xfrm>
          <a:prstGeom prst="rect">
            <a:avLst/>
          </a:prstGeom>
          <a:noFill/>
        </p:spPr>
        <p:txBody>
          <a:bodyPr wrap="none" rtlCol="0">
            <a:spAutoFit/>
          </a:bodyPr>
          <a:lstStyle/>
          <a:p>
            <a:r>
              <a:rPr lang="en-US" dirty="0">
                <a:solidFill>
                  <a:prstClr val="black"/>
                </a:solidFill>
                <a:latin typeface="Constantia"/>
              </a:rPr>
              <a:t>v = 16 m/s</a:t>
            </a:r>
          </a:p>
        </p:txBody>
      </p:sp>
      <p:sp>
        <p:nvSpPr>
          <p:cNvPr id="16" name="TextBox 15"/>
          <p:cNvSpPr txBox="1"/>
          <p:nvPr/>
        </p:nvSpPr>
        <p:spPr>
          <a:xfrm>
            <a:off x="7065818" y="6551014"/>
            <a:ext cx="1039452" cy="369332"/>
          </a:xfrm>
          <a:prstGeom prst="rect">
            <a:avLst/>
          </a:prstGeom>
          <a:noFill/>
        </p:spPr>
        <p:txBody>
          <a:bodyPr wrap="none" rtlCol="0">
            <a:spAutoFit/>
          </a:bodyPr>
          <a:lstStyle/>
          <a:p>
            <a:r>
              <a:rPr lang="en-US" dirty="0">
                <a:solidFill>
                  <a:prstClr val="black"/>
                </a:solidFill>
                <a:latin typeface="Constantia"/>
              </a:rPr>
              <a:t>v = 1 m/s</a:t>
            </a:r>
          </a:p>
        </p:txBody>
      </p:sp>
    </p:spTree>
    <p:extLst>
      <p:ext uri="{BB962C8B-B14F-4D97-AF65-F5344CB8AC3E}">
        <p14:creationId xmlns:p14="http://schemas.microsoft.com/office/powerpoint/2010/main" val="144119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 0 C 0.12344 0.0037 0.24601 0.00694 0.36962 0.0081 C 0.57153 0.00625 0.7717 -0.0081 0.97413 -0.0081 " pathEditMode="relative" ptsTypes="ffA">
                                      <p:cBhvr>
                                        <p:cTn id="16" dur="2000" fill="hold"/>
                                        <p:tgtEl>
                                          <p:spTgt spid="3077"/>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C 0.12344 0.0037 0.24601 0.00694 0.36962 0.0081 C 0.57153 0.00625 0.7717 -0.0081 0.97413 -0.0081 " pathEditMode="relative" ptsTypes="ffA">
                                      <p:cBhvr>
                                        <p:cTn id="18" dur="2000" fill="hold"/>
                                        <p:tgtEl>
                                          <p:spTgt spid="15"/>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C -0.09844 0.00555 -0.19757 -0.00718 -0.29549 0.00625 C -0.3059 0.00949 -0.31528 0.01088 -0.32587 0.01227 C -0.52049 0.01111 -0.71354 0.00879 -0.90764 0.00625 C -0.95104 0.00231 -0.92274 0.00416 -0.99254 0.00416 " pathEditMode="relative" ptsTypes="ffffA">
                                      <p:cBhvr>
                                        <p:cTn id="20" dur="2000" fill="hold"/>
                                        <p:tgtEl>
                                          <p:spTgt spid="3076"/>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C -0.09844 0.00555 -0.19757 -0.00718 -0.29549 0.00625 C -0.3059 0.00949 -0.31528 0.01088 -0.32587 0.01227 C -0.52049 0.01111 -0.71354 0.00879 -0.90764 0.00625 C -0.95104 0.00231 -0.92274 0.00416 -0.99254 0.00416 " pathEditMode="relative" ptsTypes="ffffA">
                                      <p:cBhvr>
                                        <p:cTn id="22" dur="2000" fill="hold"/>
                                        <p:tgtEl>
                                          <p:spTgt spid="14"/>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C 0.00347 -0.02593 0.00503 -0.05347 -0.00157 -0.07871 C -0.0033 -0.13264 -0.00313 -0.10972 -0.00313 -0.14746 " pathEditMode="relative" ptsTypes="ffA">
                                      <p:cBhvr>
                                        <p:cTn id="24" dur="2000" fill="hold"/>
                                        <p:tgtEl>
                                          <p:spTgt spid="3078"/>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C 0.00347 -0.02593 0.00503 -0.05347 -0.00157 -0.07871 C -0.0033 -0.13264 -0.00313 -0.10972 -0.00313 -0.14746 " pathEditMode="relative" ptsTypes="ffA">
                                      <p:cBhvr>
                                        <p:cTn id="26" dur="2000" fill="hold"/>
                                        <p:tgtEl>
                                          <p:spTgt spid="16"/>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8.33333E-7 4.07407E-6 C 0.00087 0.04583 0.00694 0.11366 -0.00156 0.15764 C -0.00295 0.18935 -0.00278 0.22106 -0.00451 0.25254 C -0.00469 0.25463 -0.00504 0.24791 -0.00608 0.24653 C -0.00712 0.24514 -0.00903 0.24514 -0.01059 0.24444 C -0.01163 0.24583 -0.01267 0.24699 -0.01372 0.24838 C -0.01476 0.24977 -0.01528 0.25301 -0.01667 0.25254 C -0.0184 0.25208 -0.0184 0.24815 -0.01979 0.24653 C -0.02101 0.24514 -0.02274 0.24514 -0.02431 0.24444 C -0.02934 0.25486 -0.03646 0.25254 -0.04549 0.25254 " pathEditMode="relative" ptsTypes="fffffffffA">
                                      <p:cBhvr>
                                        <p:cTn id="30" dur="2000" fill="hold"/>
                                        <p:tgtEl>
                                          <p:spTgt spid="307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p:bldP spid="1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884218" y="5167081"/>
            <a:ext cx="8478982" cy="402446"/>
          </a:xfrm>
          <a:custGeom>
            <a:avLst/>
            <a:gdLst>
              <a:gd name="connsiteX0" fmla="*/ 0 w 8478982"/>
              <a:gd name="connsiteY0" fmla="*/ 402446 h 402446"/>
              <a:gd name="connsiteX1" fmla="*/ 110837 w 8478982"/>
              <a:gd name="connsiteY1" fmla="*/ 388592 h 402446"/>
              <a:gd name="connsiteX2" fmla="*/ 263237 w 8478982"/>
              <a:gd name="connsiteY2" fmla="*/ 374737 h 402446"/>
              <a:gd name="connsiteX3" fmla="*/ 401782 w 8478982"/>
              <a:gd name="connsiteY3" fmla="*/ 347028 h 402446"/>
              <a:gd name="connsiteX4" fmla="*/ 637309 w 8478982"/>
              <a:gd name="connsiteY4" fmla="*/ 319319 h 402446"/>
              <a:gd name="connsiteX5" fmla="*/ 775855 w 8478982"/>
              <a:gd name="connsiteY5" fmla="*/ 291610 h 402446"/>
              <a:gd name="connsiteX6" fmla="*/ 914400 w 8478982"/>
              <a:gd name="connsiteY6" fmla="*/ 250046 h 402446"/>
              <a:gd name="connsiteX7" fmla="*/ 969818 w 8478982"/>
              <a:gd name="connsiteY7" fmla="*/ 208483 h 402446"/>
              <a:gd name="connsiteX8" fmla="*/ 1011382 w 8478982"/>
              <a:gd name="connsiteY8" fmla="*/ 166919 h 402446"/>
              <a:gd name="connsiteX9" fmla="*/ 1052946 w 8478982"/>
              <a:gd name="connsiteY9" fmla="*/ 153064 h 402446"/>
              <a:gd name="connsiteX10" fmla="*/ 1163782 w 8478982"/>
              <a:gd name="connsiteY10" fmla="*/ 111501 h 402446"/>
              <a:gd name="connsiteX11" fmla="*/ 1246909 w 8478982"/>
              <a:gd name="connsiteY11" fmla="*/ 83792 h 402446"/>
              <a:gd name="connsiteX12" fmla="*/ 1288473 w 8478982"/>
              <a:gd name="connsiteY12" fmla="*/ 56083 h 402446"/>
              <a:gd name="connsiteX13" fmla="*/ 1357746 w 8478982"/>
              <a:gd name="connsiteY13" fmla="*/ 42228 h 402446"/>
              <a:gd name="connsiteX14" fmla="*/ 1399309 w 8478982"/>
              <a:gd name="connsiteY14" fmla="*/ 14519 h 402446"/>
              <a:gd name="connsiteX15" fmla="*/ 1704109 w 8478982"/>
              <a:gd name="connsiteY15" fmla="*/ 14519 h 402446"/>
              <a:gd name="connsiteX16" fmla="*/ 1787237 w 8478982"/>
              <a:gd name="connsiteY16" fmla="*/ 28374 h 402446"/>
              <a:gd name="connsiteX17" fmla="*/ 1898073 w 8478982"/>
              <a:gd name="connsiteY17" fmla="*/ 69937 h 402446"/>
              <a:gd name="connsiteX18" fmla="*/ 1967346 w 8478982"/>
              <a:gd name="connsiteY18" fmla="*/ 83792 h 402446"/>
              <a:gd name="connsiteX19" fmla="*/ 2022764 w 8478982"/>
              <a:gd name="connsiteY19" fmla="*/ 97646 h 402446"/>
              <a:gd name="connsiteX20" fmla="*/ 2161309 w 8478982"/>
              <a:gd name="connsiteY20" fmla="*/ 125355 h 402446"/>
              <a:gd name="connsiteX21" fmla="*/ 2230582 w 8478982"/>
              <a:gd name="connsiteY21" fmla="*/ 139210 h 402446"/>
              <a:gd name="connsiteX22" fmla="*/ 2286000 w 8478982"/>
              <a:gd name="connsiteY22" fmla="*/ 153064 h 402446"/>
              <a:gd name="connsiteX23" fmla="*/ 2327564 w 8478982"/>
              <a:gd name="connsiteY23" fmla="*/ 180774 h 402446"/>
              <a:gd name="connsiteX24" fmla="*/ 2452255 w 8478982"/>
              <a:gd name="connsiteY24" fmla="*/ 208483 h 402446"/>
              <a:gd name="connsiteX25" fmla="*/ 2660073 w 8478982"/>
              <a:gd name="connsiteY25" fmla="*/ 263901 h 402446"/>
              <a:gd name="connsiteX26" fmla="*/ 2923309 w 8478982"/>
              <a:gd name="connsiteY26" fmla="*/ 291610 h 402446"/>
              <a:gd name="connsiteX27" fmla="*/ 3034146 w 8478982"/>
              <a:gd name="connsiteY27" fmla="*/ 319319 h 402446"/>
              <a:gd name="connsiteX28" fmla="*/ 3532909 w 8478982"/>
              <a:gd name="connsiteY28" fmla="*/ 305464 h 402446"/>
              <a:gd name="connsiteX29" fmla="*/ 3671455 w 8478982"/>
              <a:gd name="connsiteY29" fmla="*/ 250046 h 402446"/>
              <a:gd name="connsiteX30" fmla="*/ 3713018 w 8478982"/>
              <a:gd name="connsiteY30" fmla="*/ 222337 h 402446"/>
              <a:gd name="connsiteX31" fmla="*/ 3823855 w 8478982"/>
              <a:gd name="connsiteY31" fmla="*/ 194628 h 402446"/>
              <a:gd name="connsiteX32" fmla="*/ 3976255 w 8478982"/>
              <a:gd name="connsiteY32" fmla="*/ 125355 h 402446"/>
              <a:gd name="connsiteX33" fmla="*/ 4045527 w 8478982"/>
              <a:gd name="connsiteY33" fmla="*/ 111501 h 402446"/>
              <a:gd name="connsiteX34" fmla="*/ 4516582 w 8478982"/>
              <a:gd name="connsiteY34" fmla="*/ 125355 h 402446"/>
              <a:gd name="connsiteX35" fmla="*/ 4682837 w 8478982"/>
              <a:gd name="connsiteY35" fmla="*/ 153064 h 402446"/>
              <a:gd name="connsiteX36" fmla="*/ 4932218 w 8478982"/>
              <a:gd name="connsiteY36" fmla="*/ 180774 h 402446"/>
              <a:gd name="connsiteX37" fmla="*/ 5029200 w 8478982"/>
              <a:gd name="connsiteY37" fmla="*/ 194628 h 402446"/>
              <a:gd name="connsiteX38" fmla="*/ 5223164 w 8478982"/>
              <a:gd name="connsiteY38" fmla="*/ 208483 h 402446"/>
              <a:gd name="connsiteX39" fmla="*/ 5306291 w 8478982"/>
              <a:gd name="connsiteY39" fmla="*/ 222337 h 402446"/>
              <a:gd name="connsiteX40" fmla="*/ 5361709 w 8478982"/>
              <a:gd name="connsiteY40" fmla="*/ 236192 h 402446"/>
              <a:gd name="connsiteX41" fmla="*/ 5458691 w 8478982"/>
              <a:gd name="connsiteY41" fmla="*/ 250046 h 402446"/>
              <a:gd name="connsiteX42" fmla="*/ 6428509 w 8478982"/>
              <a:gd name="connsiteY42" fmla="*/ 236192 h 402446"/>
              <a:gd name="connsiteX43" fmla="*/ 6622473 w 8478982"/>
              <a:gd name="connsiteY43" fmla="*/ 194628 h 402446"/>
              <a:gd name="connsiteX44" fmla="*/ 6774873 w 8478982"/>
              <a:gd name="connsiteY44" fmla="*/ 166919 h 402446"/>
              <a:gd name="connsiteX45" fmla="*/ 7620000 w 8478982"/>
              <a:gd name="connsiteY45" fmla="*/ 180774 h 402446"/>
              <a:gd name="connsiteX46" fmla="*/ 7661564 w 8478982"/>
              <a:gd name="connsiteY46" fmla="*/ 194628 h 402446"/>
              <a:gd name="connsiteX47" fmla="*/ 7758546 w 8478982"/>
              <a:gd name="connsiteY47" fmla="*/ 208483 h 402446"/>
              <a:gd name="connsiteX48" fmla="*/ 7841673 w 8478982"/>
              <a:gd name="connsiteY48" fmla="*/ 222337 h 402446"/>
              <a:gd name="connsiteX49" fmla="*/ 7883237 w 8478982"/>
              <a:gd name="connsiteY49" fmla="*/ 236192 h 402446"/>
              <a:gd name="connsiteX50" fmla="*/ 8298873 w 8478982"/>
              <a:gd name="connsiteY50" fmla="*/ 263901 h 402446"/>
              <a:gd name="connsiteX51" fmla="*/ 8478982 w 8478982"/>
              <a:gd name="connsiteY51" fmla="*/ 263901 h 40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478982" h="402446">
                <a:moveTo>
                  <a:pt x="0" y="402446"/>
                </a:moveTo>
                <a:lnTo>
                  <a:pt x="110837" y="388592"/>
                </a:lnTo>
                <a:cubicBezTo>
                  <a:pt x="161566" y="383252"/>
                  <a:pt x="212577" y="380697"/>
                  <a:pt x="263237" y="374737"/>
                </a:cubicBezTo>
                <a:cubicBezTo>
                  <a:pt x="551155" y="340864"/>
                  <a:pt x="193028" y="379144"/>
                  <a:pt x="401782" y="347028"/>
                </a:cubicBezTo>
                <a:cubicBezTo>
                  <a:pt x="546494" y="324765"/>
                  <a:pt x="500098" y="342188"/>
                  <a:pt x="637309" y="319319"/>
                </a:cubicBezTo>
                <a:cubicBezTo>
                  <a:pt x="683765" y="311576"/>
                  <a:pt x="731175" y="306503"/>
                  <a:pt x="775855" y="291610"/>
                </a:cubicBezTo>
                <a:cubicBezTo>
                  <a:pt x="877046" y="257880"/>
                  <a:pt x="830646" y="270985"/>
                  <a:pt x="914400" y="250046"/>
                </a:cubicBezTo>
                <a:cubicBezTo>
                  <a:pt x="932873" y="236192"/>
                  <a:pt x="952286" y="223510"/>
                  <a:pt x="969818" y="208483"/>
                </a:cubicBezTo>
                <a:cubicBezTo>
                  <a:pt x="984694" y="195732"/>
                  <a:pt x="995079" y="177788"/>
                  <a:pt x="1011382" y="166919"/>
                </a:cubicBezTo>
                <a:cubicBezTo>
                  <a:pt x="1023533" y="158818"/>
                  <a:pt x="1039523" y="158817"/>
                  <a:pt x="1052946" y="153064"/>
                </a:cubicBezTo>
                <a:cubicBezTo>
                  <a:pt x="1197470" y="91125"/>
                  <a:pt x="1021878" y="154072"/>
                  <a:pt x="1163782" y="111501"/>
                </a:cubicBezTo>
                <a:cubicBezTo>
                  <a:pt x="1191758" y="103108"/>
                  <a:pt x="1220219" y="95654"/>
                  <a:pt x="1246909" y="83792"/>
                </a:cubicBezTo>
                <a:cubicBezTo>
                  <a:pt x="1262125" y="77029"/>
                  <a:pt x="1272882" y="61930"/>
                  <a:pt x="1288473" y="56083"/>
                </a:cubicBezTo>
                <a:cubicBezTo>
                  <a:pt x="1310522" y="47815"/>
                  <a:pt x="1334655" y="46846"/>
                  <a:pt x="1357746" y="42228"/>
                </a:cubicBezTo>
                <a:cubicBezTo>
                  <a:pt x="1371600" y="32992"/>
                  <a:pt x="1383513" y="19785"/>
                  <a:pt x="1399309" y="14519"/>
                </a:cubicBezTo>
                <a:cubicBezTo>
                  <a:pt x="1489716" y="-15617"/>
                  <a:pt x="1627679" y="9742"/>
                  <a:pt x="1704109" y="14519"/>
                </a:cubicBezTo>
                <a:cubicBezTo>
                  <a:pt x="1731818" y="19137"/>
                  <a:pt x="1759814" y="22280"/>
                  <a:pt x="1787237" y="28374"/>
                </a:cubicBezTo>
                <a:cubicBezTo>
                  <a:pt x="1821854" y="36067"/>
                  <a:pt x="1867249" y="60690"/>
                  <a:pt x="1898073" y="69937"/>
                </a:cubicBezTo>
                <a:cubicBezTo>
                  <a:pt x="1920628" y="76704"/>
                  <a:pt x="1944358" y="78684"/>
                  <a:pt x="1967346" y="83792"/>
                </a:cubicBezTo>
                <a:cubicBezTo>
                  <a:pt x="1985934" y="87923"/>
                  <a:pt x="2004146" y="93656"/>
                  <a:pt x="2022764" y="97646"/>
                </a:cubicBezTo>
                <a:cubicBezTo>
                  <a:pt x="2068815" y="107514"/>
                  <a:pt x="2115127" y="116119"/>
                  <a:pt x="2161309" y="125355"/>
                </a:cubicBezTo>
                <a:cubicBezTo>
                  <a:pt x="2184400" y="129973"/>
                  <a:pt x="2207737" y="133499"/>
                  <a:pt x="2230582" y="139210"/>
                </a:cubicBezTo>
                <a:lnTo>
                  <a:pt x="2286000" y="153064"/>
                </a:lnTo>
                <a:cubicBezTo>
                  <a:pt x="2299855" y="162301"/>
                  <a:pt x="2312259" y="174215"/>
                  <a:pt x="2327564" y="180774"/>
                </a:cubicBezTo>
                <a:cubicBezTo>
                  <a:pt x="2347469" y="189305"/>
                  <a:pt x="2436483" y="204540"/>
                  <a:pt x="2452255" y="208483"/>
                </a:cubicBezTo>
                <a:cubicBezTo>
                  <a:pt x="2535541" y="229305"/>
                  <a:pt x="2573609" y="247689"/>
                  <a:pt x="2660073" y="263901"/>
                </a:cubicBezTo>
                <a:cubicBezTo>
                  <a:pt x="2717046" y="274583"/>
                  <a:pt x="2876966" y="287397"/>
                  <a:pt x="2923309" y="291610"/>
                </a:cubicBezTo>
                <a:cubicBezTo>
                  <a:pt x="2960255" y="300846"/>
                  <a:pt x="2996073" y="318454"/>
                  <a:pt x="3034146" y="319319"/>
                </a:cubicBezTo>
                <a:cubicBezTo>
                  <a:pt x="3200422" y="323098"/>
                  <a:pt x="3367013" y="317314"/>
                  <a:pt x="3532909" y="305464"/>
                </a:cubicBezTo>
                <a:cubicBezTo>
                  <a:pt x="3565350" y="303147"/>
                  <a:pt x="3639607" y="268245"/>
                  <a:pt x="3671455" y="250046"/>
                </a:cubicBezTo>
                <a:cubicBezTo>
                  <a:pt x="3685912" y="241785"/>
                  <a:pt x="3697370" y="228027"/>
                  <a:pt x="3713018" y="222337"/>
                </a:cubicBezTo>
                <a:cubicBezTo>
                  <a:pt x="3748808" y="209323"/>
                  <a:pt x="3789793" y="211659"/>
                  <a:pt x="3823855" y="194628"/>
                </a:cubicBezTo>
                <a:cubicBezTo>
                  <a:pt x="3868167" y="172472"/>
                  <a:pt x="3927235" y="140061"/>
                  <a:pt x="3976255" y="125355"/>
                </a:cubicBezTo>
                <a:cubicBezTo>
                  <a:pt x="3998810" y="118589"/>
                  <a:pt x="4022436" y="116119"/>
                  <a:pt x="4045527" y="111501"/>
                </a:cubicBezTo>
                <a:cubicBezTo>
                  <a:pt x="4202545" y="116119"/>
                  <a:pt x="4359829" y="115132"/>
                  <a:pt x="4516582" y="125355"/>
                </a:cubicBezTo>
                <a:cubicBezTo>
                  <a:pt x="4572646" y="129011"/>
                  <a:pt x="4682837" y="153064"/>
                  <a:pt x="4682837" y="153064"/>
                </a:cubicBezTo>
                <a:cubicBezTo>
                  <a:pt x="4794941" y="190434"/>
                  <a:pt x="4687593" y="158535"/>
                  <a:pt x="4932218" y="180774"/>
                </a:cubicBezTo>
                <a:cubicBezTo>
                  <a:pt x="4964739" y="183730"/>
                  <a:pt x="4996692" y="191532"/>
                  <a:pt x="5029200" y="194628"/>
                </a:cubicBezTo>
                <a:cubicBezTo>
                  <a:pt x="5093727" y="200773"/>
                  <a:pt x="5158509" y="203865"/>
                  <a:pt x="5223164" y="208483"/>
                </a:cubicBezTo>
                <a:cubicBezTo>
                  <a:pt x="5250873" y="213101"/>
                  <a:pt x="5278745" y="216828"/>
                  <a:pt x="5306291" y="222337"/>
                </a:cubicBezTo>
                <a:cubicBezTo>
                  <a:pt x="5324962" y="226071"/>
                  <a:pt x="5342975" y="232786"/>
                  <a:pt x="5361709" y="236192"/>
                </a:cubicBezTo>
                <a:cubicBezTo>
                  <a:pt x="5393838" y="242034"/>
                  <a:pt x="5426364" y="245428"/>
                  <a:pt x="5458691" y="250046"/>
                </a:cubicBezTo>
                <a:lnTo>
                  <a:pt x="6428509" y="236192"/>
                </a:lnTo>
                <a:cubicBezTo>
                  <a:pt x="6572672" y="232496"/>
                  <a:pt x="6500616" y="223300"/>
                  <a:pt x="6622473" y="194628"/>
                </a:cubicBezTo>
                <a:cubicBezTo>
                  <a:pt x="6672733" y="182802"/>
                  <a:pt x="6724073" y="176155"/>
                  <a:pt x="6774873" y="166919"/>
                </a:cubicBezTo>
                <a:lnTo>
                  <a:pt x="7620000" y="180774"/>
                </a:lnTo>
                <a:cubicBezTo>
                  <a:pt x="7634597" y="181230"/>
                  <a:pt x="7647244" y="191764"/>
                  <a:pt x="7661564" y="194628"/>
                </a:cubicBezTo>
                <a:cubicBezTo>
                  <a:pt x="7693585" y="201032"/>
                  <a:pt x="7726270" y="203518"/>
                  <a:pt x="7758546" y="208483"/>
                </a:cubicBezTo>
                <a:cubicBezTo>
                  <a:pt x="7786311" y="212754"/>
                  <a:pt x="7813964" y="217719"/>
                  <a:pt x="7841673" y="222337"/>
                </a:cubicBezTo>
                <a:cubicBezTo>
                  <a:pt x="7855528" y="226955"/>
                  <a:pt x="7869069" y="232650"/>
                  <a:pt x="7883237" y="236192"/>
                </a:cubicBezTo>
                <a:cubicBezTo>
                  <a:pt x="8020385" y="270479"/>
                  <a:pt x="8151888" y="260033"/>
                  <a:pt x="8298873" y="263901"/>
                </a:cubicBezTo>
                <a:cubicBezTo>
                  <a:pt x="8358889" y="265480"/>
                  <a:pt x="8418946" y="263901"/>
                  <a:pt x="8478982" y="263901"/>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prstClr val="black"/>
              </a:solidFill>
              <a:latin typeface="Constantia"/>
            </a:endParaRPr>
          </a:p>
        </p:txBody>
      </p:sp>
      <p:pic>
        <p:nvPicPr>
          <p:cNvPr id="5" name="Picture 2" descr="http://www.cityoflisbon-ia.gov/vertical/Sites/%7B8CDB492E-92D0-4DDE-9EFE-DF15166CB27B%7D/uploads/tree2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4359" y="3456044"/>
            <a:ext cx="2106136" cy="23829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95400" y="5867400"/>
            <a:ext cx="93726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onstantia"/>
            </a:endParaRPr>
          </a:p>
        </p:txBody>
      </p:sp>
      <p:sp>
        <p:nvSpPr>
          <p:cNvPr id="7" name="Rectangle 6"/>
          <p:cNvSpPr/>
          <p:nvPr/>
        </p:nvSpPr>
        <p:spPr>
          <a:xfrm>
            <a:off x="2237632" y="6172200"/>
            <a:ext cx="609600" cy="76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Constantia"/>
            </a:endParaRPr>
          </a:p>
        </p:txBody>
      </p:sp>
      <p:sp>
        <p:nvSpPr>
          <p:cNvPr id="8" name="Rectangle 7"/>
          <p:cNvSpPr/>
          <p:nvPr/>
        </p:nvSpPr>
        <p:spPr>
          <a:xfrm>
            <a:off x="4475018" y="6172200"/>
            <a:ext cx="609600" cy="76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Constantia"/>
            </a:endParaRPr>
          </a:p>
        </p:txBody>
      </p:sp>
      <p:sp>
        <p:nvSpPr>
          <p:cNvPr id="9" name="Rectangle 8"/>
          <p:cNvSpPr/>
          <p:nvPr/>
        </p:nvSpPr>
        <p:spPr>
          <a:xfrm>
            <a:off x="6761018" y="6172200"/>
            <a:ext cx="609600" cy="76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Constantia"/>
            </a:endParaRPr>
          </a:p>
        </p:txBody>
      </p:sp>
      <p:sp>
        <p:nvSpPr>
          <p:cNvPr id="10" name="Rectangle 9"/>
          <p:cNvSpPr/>
          <p:nvPr/>
        </p:nvSpPr>
        <p:spPr>
          <a:xfrm>
            <a:off x="8991600" y="6172200"/>
            <a:ext cx="609600" cy="76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Constantia"/>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7774" y="3697868"/>
            <a:ext cx="358920" cy="4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296400" y="5740288"/>
            <a:ext cx="1275350" cy="763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0628" y="5635119"/>
            <a:ext cx="895041" cy="487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8386" y="6324600"/>
            <a:ext cx="34165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9296400" y="5419165"/>
            <a:ext cx="1524000" cy="369332"/>
          </a:xfrm>
          <a:prstGeom prst="rect">
            <a:avLst/>
          </a:prstGeom>
          <a:noFill/>
        </p:spPr>
        <p:txBody>
          <a:bodyPr wrap="square" rtlCol="0">
            <a:spAutoFit/>
          </a:bodyPr>
          <a:lstStyle/>
          <a:p>
            <a:r>
              <a:rPr lang="en-US" dirty="0">
                <a:solidFill>
                  <a:prstClr val="black"/>
                </a:solidFill>
                <a:latin typeface="Constantia"/>
              </a:rPr>
              <a:t>v = 24m/s</a:t>
            </a:r>
          </a:p>
        </p:txBody>
      </p:sp>
      <p:sp>
        <p:nvSpPr>
          <p:cNvPr id="22" name="Rectangle 21"/>
          <p:cNvSpPr/>
          <p:nvPr/>
        </p:nvSpPr>
        <p:spPr>
          <a:xfrm>
            <a:off x="8201520" y="104001"/>
            <a:ext cx="2370230" cy="9233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latin typeface="Constantia"/>
            </a:endParaRPr>
          </a:p>
        </p:txBody>
      </p:sp>
      <p:sp>
        <p:nvSpPr>
          <p:cNvPr id="16" name="TextBox 15"/>
          <p:cNvSpPr txBox="1"/>
          <p:nvPr/>
        </p:nvSpPr>
        <p:spPr>
          <a:xfrm>
            <a:off x="1649199" y="5167081"/>
            <a:ext cx="1174489" cy="369332"/>
          </a:xfrm>
          <a:prstGeom prst="rect">
            <a:avLst/>
          </a:prstGeom>
          <a:noFill/>
        </p:spPr>
        <p:txBody>
          <a:bodyPr wrap="none" rtlCol="0">
            <a:spAutoFit/>
          </a:bodyPr>
          <a:lstStyle/>
          <a:p>
            <a:r>
              <a:rPr lang="en-US" dirty="0">
                <a:solidFill>
                  <a:prstClr val="black"/>
                </a:solidFill>
                <a:latin typeface="Constantia"/>
              </a:rPr>
              <a:t>v = 16 m/s</a:t>
            </a:r>
          </a:p>
        </p:txBody>
      </p:sp>
      <p:sp>
        <p:nvSpPr>
          <p:cNvPr id="17" name="TextBox 16"/>
          <p:cNvSpPr txBox="1"/>
          <p:nvPr/>
        </p:nvSpPr>
        <p:spPr>
          <a:xfrm>
            <a:off x="7065818" y="6551014"/>
            <a:ext cx="1039452" cy="369332"/>
          </a:xfrm>
          <a:prstGeom prst="rect">
            <a:avLst/>
          </a:prstGeom>
          <a:noFill/>
        </p:spPr>
        <p:txBody>
          <a:bodyPr wrap="none" rtlCol="0">
            <a:spAutoFit/>
          </a:bodyPr>
          <a:lstStyle/>
          <a:p>
            <a:r>
              <a:rPr lang="en-US" dirty="0">
                <a:solidFill>
                  <a:prstClr val="black"/>
                </a:solidFill>
                <a:latin typeface="Constantia"/>
              </a:rPr>
              <a:t>v = 1 m/s</a:t>
            </a:r>
          </a:p>
        </p:txBody>
      </p:sp>
      <p:sp>
        <p:nvSpPr>
          <p:cNvPr id="18" name="TextBox 17"/>
          <p:cNvSpPr txBox="1"/>
          <p:nvPr/>
        </p:nvSpPr>
        <p:spPr>
          <a:xfrm>
            <a:off x="1752600" y="196334"/>
            <a:ext cx="6090963" cy="400110"/>
          </a:xfrm>
          <a:prstGeom prst="rect">
            <a:avLst/>
          </a:prstGeom>
          <a:noFill/>
        </p:spPr>
        <p:txBody>
          <a:bodyPr wrap="none" rtlCol="0">
            <a:spAutoFit/>
          </a:bodyPr>
          <a:lstStyle/>
          <a:p>
            <a:r>
              <a:rPr lang="en-US" sz="2000" dirty="0">
                <a:solidFill>
                  <a:prstClr val="black"/>
                </a:solidFill>
                <a:latin typeface="Constantia"/>
              </a:rPr>
              <a:t>1) Relative to the pink car, how fast is the bus moving?</a:t>
            </a:r>
          </a:p>
        </p:txBody>
      </p:sp>
      <p:sp>
        <p:nvSpPr>
          <p:cNvPr id="19" name="TextBox 18"/>
          <p:cNvSpPr txBox="1"/>
          <p:nvPr/>
        </p:nvSpPr>
        <p:spPr>
          <a:xfrm>
            <a:off x="1752599" y="2064327"/>
            <a:ext cx="6616298" cy="400110"/>
          </a:xfrm>
          <a:prstGeom prst="rect">
            <a:avLst/>
          </a:prstGeom>
          <a:noFill/>
        </p:spPr>
        <p:txBody>
          <a:bodyPr wrap="none" rtlCol="0">
            <a:spAutoFit/>
          </a:bodyPr>
          <a:lstStyle/>
          <a:p>
            <a:r>
              <a:rPr lang="en-US" sz="2000" dirty="0">
                <a:solidFill>
                  <a:prstClr val="black"/>
                </a:solidFill>
                <a:latin typeface="Constantia"/>
              </a:rPr>
              <a:t>2) Relative to the chicken, how fast is the pink car moving?</a:t>
            </a:r>
          </a:p>
        </p:txBody>
      </p:sp>
      <p:sp>
        <p:nvSpPr>
          <p:cNvPr id="21" name="TextBox 20"/>
          <p:cNvSpPr txBox="1"/>
          <p:nvPr/>
        </p:nvSpPr>
        <p:spPr>
          <a:xfrm>
            <a:off x="8201520" y="93952"/>
            <a:ext cx="2466480" cy="923330"/>
          </a:xfrm>
          <a:prstGeom prst="rect">
            <a:avLst/>
          </a:prstGeom>
          <a:noFill/>
        </p:spPr>
        <p:txBody>
          <a:bodyPr wrap="square" rtlCol="0">
            <a:spAutoFit/>
          </a:bodyPr>
          <a:lstStyle/>
          <a:p>
            <a:r>
              <a:rPr lang="en-US" dirty="0">
                <a:solidFill>
                  <a:prstClr val="black"/>
                </a:solidFill>
                <a:latin typeface="Constantia"/>
              </a:rPr>
              <a:t>One way to solve a problem like this is to look at the vectors</a:t>
            </a:r>
          </a:p>
        </p:txBody>
      </p:sp>
      <p:cxnSp>
        <p:nvCxnSpPr>
          <p:cNvPr id="24" name="Straight Arrow Connector 23"/>
          <p:cNvCxnSpPr/>
          <p:nvPr/>
        </p:nvCxnSpPr>
        <p:spPr>
          <a:xfrm>
            <a:off x="1910628" y="1027331"/>
            <a:ext cx="136597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5" name="TextBox 24"/>
          <p:cNvSpPr txBox="1"/>
          <p:nvPr/>
        </p:nvSpPr>
        <p:spPr>
          <a:xfrm>
            <a:off x="2126902" y="657999"/>
            <a:ext cx="831061" cy="369332"/>
          </a:xfrm>
          <a:prstGeom prst="rect">
            <a:avLst/>
          </a:prstGeom>
          <a:noFill/>
        </p:spPr>
        <p:txBody>
          <a:bodyPr wrap="none" rtlCol="0">
            <a:spAutoFit/>
          </a:bodyPr>
          <a:lstStyle/>
          <a:p>
            <a:r>
              <a:rPr lang="en-US" dirty="0">
                <a:solidFill>
                  <a:prstClr val="black"/>
                </a:solidFill>
                <a:latin typeface="Constantia"/>
              </a:rPr>
              <a:t>16 m/s</a:t>
            </a:r>
          </a:p>
        </p:txBody>
      </p:sp>
      <p:cxnSp>
        <p:nvCxnSpPr>
          <p:cNvPr id="27" name="Straight Arrow Connector 26"/>
          <p:cNvCxnSpPr/>
          <p:nvPr/>
        </p:nvCxnSpPr>
        <p:spPr>
          <a:xfrm flipH="1">
            <a:off x="5100947" y="1027331"/>
            <a:ext cx="250092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8" name="TextBox 27"/>
          <p:cNvSpPr txBox="1"/>
          <p:nvPr/>
        </p:nvSpPr>
        <p:spPr>
          <a:xfrm>
            <a:off x="6019397" y="665256"/>
            <a:ext cx="862737" cy="369332"/>
          </a:xfrm>
          <a:prstGeom prst="rect">
            <a:avLst/>
          </a:prstGeom>
          <a:noFill/>
        </p:spPr>
        <p:txBody>
          <a:bodyPr wrap="none" rtlCol="0">
            <a:spAutoFit/>
          </a:bodyPr>
          <a:lstStyle/>
          <a:p>
            <a:r>
              <a:rPr lang="en-US" dirty="0">
                <a:solidFill>
                  <a:prstClr val="black"/>
                </a:solidFill>
                <a:latin typeface="Constantia"/>
              </a:rPr>
              <a:t>24 m/s</a:t>
            </a:r>
          </a:p>
        </p:txBody>
      </p:sp>
      <p:sp>
        <p:nvSpPr>
          <p:cNvPr id="29" name="TextBox 28"/>
          <p:cNvSpPr txBox="1"/>
          <p:nvPr/>
        </p:nvSpPr>
        <p:spPr>
          <a:xfrm>
            <a:off x="1627427" y="1223220"/>
            <a:ext cx="9317294" cy="369332"/>
          </a:xfrm>
          <a:prstGeom prst="rect">
            <a:avLst/>
          </a:prstGeom>
          <a:noFill/>
        </p:spPr>
        <p:txBody>
          <a:bodyPr wrap="none" rtlCol="0">
            <a:spAutoFit/>
          </a:bodyPr>
          <a:lstStyle/>
          <a:p>
            <a:r>
              <a:rPr lang="en-US" dirty="0">
                <a:solidFill>
                  <a:prstClr val="black"/>
                </a:solidFill>
                <a:latin typeface="Constantia"/>
              </a:rPr>
              <a:t>You can ask yourself how quickly is the distance between the two objects closing or opening?</a:t>
            </a:r>
          </a:p>
        </p:txBody>
      </p:sp>
      <mc:AlternateContent xmlns:mc="http://schemas.openxmlformats.org/markup-compatibility/2006" xmlns:a14="http://schemas.microsoft.com/office/drawing/2010/main">
        <mc:Choice Requires="a14">
          <p:sp>
            <p:nvSpPr>
              <p:cNvPr id="30" name="TextBox 29"/>
              <p:cNvSpPr txBox="1"/>
              <p:nvPr/>
            </p:nvSpPr>
            <p:spPr>
              <a:xfrm>
                <a:off x="3973715" y="1592552"/>
                <a:ext cx="226376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solidFill>
                            <a:prstClr val="black"/>
                          </a:solidFill>
                          <a:latin typeface="Cambria Math"/>
                        </a:rPr>
                        <m:t>16+24=40 </m:t>
                      </m:r>
                      <m:r>
                        <a:rPr lang="en-US" sz="2000" i="1">
                          <a:solidFill>
                            <a:prstClr val="black"/>
                          </a:solidFill>
                          <a:latin typeface="Cambria Math"/>
                        </a:rPr>
                        <m:t>𝑚</m:t>
                      </m:r>
                      <m:r>
                        <a:rPr lang="en-US" sz="2000" i="1">
                          <a:solidFill>
                            <a:prstClr val="black"/>
                          </a:solidFill>
                          <a:latin typeface="Cambria Math"/>
                        </a:rPr>
                        <m:t>/</m:t>
                      </m:r>
                      <m:r>
                        <a:rPr lang="en-US" sz="2000" i="1">
                          <a:solidFill>
                            <a:prstClr val="black"/>
                          </a:solidFill>
                          <a:latin typeface="Cambria Math"/>
                        </a:rPr>
                        <m:t>𝑠</m:t>
                      </m:r>
                    </m:oMath>
                  </m:oMathPara>
                </a14:m>
                <a:endParaRPr lang="en-US" sz="2000" dirty="0">
                  <a:solidFill>
                    <a:prstClr val="black"/>
                  </a:solidFill>
                  <a:latin typeface="Constantia"/>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973715" y="1592552"/>
                <a:ext cx="2263761" cy="400110"/>
              </a:xfrm>
              <a:prstGeom prst="rect">
                <a:avLst/>
              </a:prstGeom>
              <a:blipFill>
                <a:blip r:embed="rId7"/>
                <a:stretch>
                  <a:fillRect b="-13636"/>
                </a:stretch>
              </a:blipFill>
            </p:spPr>
            <p:txBody>
              <a:bodyPr/>
              <a:lstStyle/>
              <a:p>
                <a:r>
                  <a:rPr lang="en-US">
                    <a:noFill/>
                  </a:rPr>
                  <a:t> </a:t>
                </a:r>
              </a:p>
            </p:txBody>
          </p:sp>
        </mc:Fallback>
      </mc:AlternateContent>
      <p:cxnSp>
        <p:nvCxnSpPr>
          <p:cNvPr id="31" name="Straight Arrow Connector 30"/>
          <p:cNvCxnSpPr/>
          <p:nvPr/>
        </p:nvCxnSpPr>
        <p:spPr>
          <a:xfrm>
            <a:off x="8049587" y="3181866"/>
            <a:ext cx="136597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2" name="TextBox 31"/>
          <p:cNvSpPr txBox="1"/>
          <p:nvPr/>
        </p:nvSpPr>
        <p:spPr>
          <a:xfrm>
            <a:off x="8267908" y="3272378"/>
            <a:ext cx="831061" cy="369332"/>
          </a:xfrm>
          <a:prstGeom prst="rect">
            <a:avLst/>
          </a:prstGeom>
          <a:noFill/>
        </p:spPr>
        <p:txBody>
          <a:bodyPr wrap="none" rtlCol="0">
            <a:spAutoFit/>
          </a:bodyPr>
          <a:lstStyle/>
          <a:p>
            <a:r>
              <a:rPr lang="en-US" dirty="0">
                <a:solidFill>
                  <a:prstClr val="black"/>
                </a:solidFill>
                <a:latin typeface="Constantia"/>
              </a:rPr>
              <a:t>16 m/s</a:t>
            </a:r>
          </a:p>
        </p:txBody>
      </p:sp>
      <p:cxnSp>
        <p:nvCxnSpPr>
          <p:cNvPr id="34" name="Straight Arrow Connector 33"/>
          <p:cNvCxnSpPr/>
          <p:nvPr/>
        </p:nvCxnSpPr>
        <p:spPr>
          <a:xfrm>
            <a:off x="8049587" y="3015734"/>
            <a:ext cx="319311"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6" name="Straight Arrow Connector 35"/>
          <p:cNvCxnSpPr/>
          <p:nvPr/>
        </p:nvCxnSpPr>
        <p:spPr>
          <a:xfrm flipH="1">
            <a:off x="3680361" y="1992662"/>
            <a:ext cx="392151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8" name="TextBox 37"/>
          <p:cNvSpPr txBox="1"/>
          <p:nvPr/>
        </p:nvSpPr>
        <p:spPr>
          <a:xfrm>
            <a:off x="8368897" y="2609110"/>
            <a:ext cx="1210876" cy="369332"/>
          </a:xfrm>
          <a:prstGeom prst="rect">
            <a:avLst/>
          </a:prstGeom>
          <a:noFill/>
        </p:spPr>
        <p:txBody>
          <a:bodyPr wrap="square" rtlCol="0">
            <a:spAutoFit/>
          </a:bodyPr>
          <a:lstStyle/>
          <a:p>
            <a:r>
              <a:rPr lang="en-US" dirty="0">
                <a:solidFill>
                  <a:prstClr val="black"/>
                </a:solidFill>
                <a:latin typeface="Constantia"/>
              </a:rPr>
              <a:t>1 m/s</a:t>
            </a:r>
          </a:p>
        </p:txBody>
      </p:sp>
    </p:spTree>
    <p:extLst>
      <p:ext uri="{BB962C8B-B14F-4D97-AF65-F5344CB8AC3E}">
        <p14:creationId xmlns:p14="http://schemas.microsoft.com/office/powerpoint/2010/main" val="234734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C 0.12344 0.0037 0.24601 0.00694 0.36962 0.0081 C 0.57153 0.00625 0.7717 -0.0081 0.97413 -0.0081 " pathEditMode="relative" ptsTypes="ffA">
                                      <p:cBhvr>
                                        <p:cTn id="6" dur="2000" fill="hold"/>
                                        <p:tgtEl>
                                          <p:spTgt spid="1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C 0.12344 0.0037 0.24601 0.00694 0.36962 0.0081 C 0.57153 0.00625 0.7717 -0.0081 0.97413 -0.0081 " pathEditMode="relative" ptsTypes="ffA">
                                      <p:cBhvr>
                                        <p:cTn id="8" dur="2000" fill="hold"/>
                                        <p:tgtEl>
                                          <p:spTgt spid="1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C -0.09844 0.00555 -0.19757 -0.00718 -0.29549 0.00625 C -0.3059 0.00949 -0.31528 0.01088 -0.32587 0.01227 C -0.52049 0.01111 -0.71354 0.00879 -0.90764 0.00625 C -0.95104 0.00231 -0.92274 0.00416 -0.99254 0.00416 " pathEditMode="relative" ptsTypes="ffffA">
                                      <p:cBhvr>
                                        <p:cTn id="10" dur="2000" fill="hold"/>
                                        <p:tgtEl>
                                          <p:spTgt spid="1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C -0.09844 0.00555 -0.19757 -0.00718 -0.29549 0.00625 C -0.3059 0.00949 -0.31528 0.01088 -0.32587 0.01227 C -0.52049 0.01111 -0.71354 0.00879 -0.90764 0.00625 C -0.95104 0.00231 -0.92274 0.00416 -0.99254 0.00416 " pathEditMode="relative" ptsTypes="ffffA">
                                      <p:cBhvr>
                                        <p:cTn id="12" dur="2000" fill="hold"/>
                                        <p:tgtEl>
                                          <p:spTgt spid="15"/>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1.11111E-6 6.93642E-7 C 0.0007 -0.01734 0.00313 -0.03699 0.00313 -0.0548 " pathEditMode="relative" ptsTypes="fA">
                                      <p:cBhvr>
                                        <p:cTn id="14" dur="2000" fill="hold"/>
                                        <p:tgtEl>
                                          <p:spTgt spid="14"/>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animBg="1"/>
      <p:bldP spid="16" grpId="0"/>
      <p:bldP spid="21" grpId="0"/>
      <p:bldP spid="25" grpId="0"/>
      <p:bldP spid="28" grpId="0"/>
      <p:bldP spid="29" grpId="0"/>
      <p:bldP spid="30" grpId="0"/>
      <p:bldP spid="32" grpId="0"/>
      <p:bldP spid="3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BLuI118nhzc"/>
          <p:cNvPicPr>
            <a:picLocks noGrp="1" noRot="1" noChangeAspect="1"/>
          </p:cNvPicPr>
          <p:nvPr>
            <p:ph idx="1"/>
            <a:videoFile r:link="rId1"/>
          </p:nvPr>
        </p:nvPicPr>
        <p:blipFill>
          <a:blip r:embed="rId3"/>
          <a:stretch>
            <a:fillRect/>
          </a:stretch>
        </p:blipFill>
        <p:spPr>
          <a:xfrm>
            <a:off x="1663220" y="980819"/>
            <a:ext cx="8800895" cy="4950503"/>
          </a:xfrm>
          <a:prstGeom prst="rect">
            <a:avLst/>
          </a:prstGeom>
        </p:spPr>
      </p:pic>
    </p:spTree>
    <p:extLst>
      <p:ext uri="{BB962C8B-B14F-4D97-AF65-F5344CB8AC3E}">
        <p14:creationId xmlns:p14="http://schemas.microsoft.com/office/powerpoint/2010/main" val="3484876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FALSE!</a:t>
            </a:r>
          </a:p>
        </p:txBody>
      </p:sp>
      <p:sp>
        <p:nvSpPr>
          <p:cNvPr id="29699" name="Content Placeholder 2"/>
          <p:cNvSpPr>
            <a:spLocks noGrp="1"/>
          </p:cNvSpPr>
          <p:nvPr>
            <p:ph idx="1"/>
          </p:nvPr>
        </p:nvSpPr>
        <p:spPr>
          <a:xfrm>
            <a:off x="1573213" y="1852613"/>
            <a:ext cx="3973512" cy="4195762"/>
          </a:xfrm>
        </p:spPr>
        <p:txBody>
          <a:bodyPr/>
          <a:lstStyle/>
          <a:p>
            <a:r>
              <a:rPr lang="en-US" altLang="en-US" smtClean="0"/>
              <a:t>Empire State Building struck about 25 times a year</a:t>
            </a:r>
          </a:p>
          <a:p>
            <a:r>
              <a:rPr lang="en-US" altLang="en-US" smtClean="0"/>
              <a:t>One park ranger was struck seven times by lightning, and still lived</a:t>
            </a:r>
          </a:p>
          <a:p>
            <a:r>
              <a:rPr lang="en-US" altLang="en-US" smtClean="0"/>
              <a:t>Lightning strikes taller objects, especially ones that conduct electricity, more often</a:t>
            </a:r>
          </a:p>
        </p:txBody>
      </p:sp>
      <p:pic>
        <p:nvPicPr>
          <p:cNvPr id="29700" name="Picture 4" descr="https://c1.staticflickr.com/6/5062/5817408342_464c5be58e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1" y="2133601"/>
            <a:ext cx="4422775"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177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597" y="-149290"/>
            <a:ext cx="8229600" cy="1143000"/>
          </a:xfrm>
        </p:spPr>
        <p:txBody>
          <a:bodyPr/>
          <a:lstStyle/>
          <a:p>
            <a:r>
              <a:rPr lang="en-US" dirty="0" smtClean="0"/>
              <a:t>Practice</a:t>
            </a:r>
            <a:endParaRPr lang="en-US" dirty="0"/>
          </a:p>
        </p:txBody>
      </p:sp>
      <p:sp>
        <p:nvSpPr>
          <p:cNvPr id="4" name="Rectangle 3"/>
          <p:cNvSpPr/>
          <p:nvPr/>
        </p:nvSpPr>
        <p:spPr>
          <a:xfrm>
            <a:off x="1524000" y="1463304"/>
            <a:ext cx="9372600" cy="1600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latin typeface="Constantia"/>
            </a:endParaRPr>
          </a:p>
        </p:txBody>
      </p:sp>
      <p:sp>
        <p:nvSpPr>
          <p:cNvPr id="5" name="Rectangle 4"/>
          <p:cNvSpPr/>
          <p:nvPr/>
        </p:nvSpPr>
        <p:spPr>
          <a:xfrm>
            <a:off x="1295400" y="2210759"/>
            <a:ext cx="10210800" cy="45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Constantia"/>
            </a:endParaRPr>
          </a:p>
        </p:txBody>
      </p:sp>
      <p:sp>
        <p:nvSpPr>
          <p:cNvPr id="6" name="Rectangle 5"/>
          <p:cNvSpPr/>
          <p:nvPr/>
        </p:nvSpPr>
        <p:spPr>
          <a:xfrm>
            <a:off x="1274618" y="2265482"/>
            <a:ext cx="10210800" cy="457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latin typeface="Constantia"/>
            </a:endParaRPr>
          </a:p>
        </p:txBody>
      </p:sp>
      <p:sp>
        <p:nvSpPr>
          <p:cNvPr id="7" name="Rectangle 6"/>
          <p:cNvSpPr/>
          <p:nvPr/>
        </p:nvSpPr>
        <p:spPr>
          <a:xfrm>
            <a:off x="1828800" y="1844305"/>
            <a:ext cx="914400"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Constantia"/>
            </a:endParaRPr>
          </a:p>
        </p:txBody>
      </p:sp>
      <p:sp>
        <p:nvSpPr>
          <p:cNvPr id="8" name="Rectangle 7"/>
          <p:cNvSpPr/>
          <p:nvPr/>
        </p:nvSpPr>
        <p:spPr>
          <a:xfrm>
            <a:off x="4038600" y="1844305"/>
            <a:ext cx="914400"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Constantia"/>
            </a:endParaRPr>
          </a:p>
        </p:txBody>
      </p:sp>
      <p:sp>
        <p:nvSpPr>
          <p:cNvPr id="9" name="Rectangle 8"/>
          <p:cNvSpPr/>
          <p:nvPr/>
        </p:nvSpPr>
        <p:spPr>
          <a:xfrm>
            <a:off x="6858000" y="1844305"/>
            <a:ext cx="914400"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Constantia"/>
            </a:endParaRPr>
          </a:p>
        </p:txBody>
      </p:sp>
      <p:sp>
        <p:nvSpPr>
          <p:cNvPr id="10" name="Rectangle 9"/>
          <p:cNvSpPr/>
          <p:nvPr/>
        </p:nvSpPr>
        <p:spPr>
          <a:xfrm>
            <a:off x="9601200" y="1844305"/>
            <a:ext cx="914400"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Constantia"/>
            </a:endParaRPr>
          </a:p>
        </p:txBody>
      </p:sp>
      <p:sp>
        <p:nvSpPr>
          <p:cNvPr id="11" name="Rectangle 10"/>
          <p:cNvSpPr/>
          <p:nvPr/>
        </p:nvSpPr>
        <p:spPr>
          <a:xfrm>
            <a:off x="1828800" y="2665879"/>
            <a:ext cx="914400"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Constantia"/>
            </a:endParaRPr>
          </a:p>
        </p:txBody>
      </p:sp>
      <p:sp>
        <p:nvSpPr>
          <p:cNvPr id="12" name="Rectangle 11"/>
          <p:cNvSpPr/>
          <p:nvPr/>
        </p:nvSpPr>
        <p:spPr>
          <a:xfrm>
            <a:off x="4038600" y="2665879"/>
            <a:ext cx="914400"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Constantia"/>
            </a:endParaRPr>
          </a:p>
        </p:txBody>
      </p:sp>
      <p:sp>
        <p:nvSpPr>
          <p:cNvPr id="13" name="Rectangle 12"/>
          <p:cNvSpPr/>
          <p:nvPr/>
        </p:nvSpPr>
        <p:spPr>
          <a:xfrm>
            <a:off x="6858000" y="2665878"/>
            <a:ext cx="914400"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Constantia"/>
            </a:endParaRPr>
          </a:p>
        </p:txBody>
      </p:sp>
      <p:sp>
        <p:nvSpPr>
          <p:cNvPr id="14" name="Rectangle 13"/>
          <p:cNvSpPr/>
          <p:nvPr/>
        </p:nvSpPr>
        <p:spPr>
          <a:xfrm>
            <a:off x="9601200" y="2665877"/>
            <a:ext cx="914400" cy="457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latin typeface="Constantia"/>
            </a:endParaRPr>
          </a:p>
        </p:txBody>
      </p:sp>
      <p:pic>
        <p:nvPicPr>
          <p:cNvPr id="1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0627" y="1234704"/>
            <a:ext cx="795472" cy="43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697816" y="2089216"/>
            <a:ext cx="817784" cy="489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648044"/>
            <a:ext cx="685800" cy="47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1397" y="551274"/>
            <a:ext cx="34165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1" y="2714558"/>
            <a:ext cx="484609" cy="51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1682877" y="900008"/>
            <a:ext cx="1676400" cy="369332"/>
          </a:xfrm>
          <a:prstGeom prst="rect">
            <a:avLst/>
          </a:prstGeom>
          <a:noFill/>
        </p:spPr>
        <p:txBody>
          <a:bodyPr wrap="square" rtlCol="0">
            <a:spAutoFit/>
          </a:bodyPr>
          <a:lstStyle/>
          <a:p>
            <a:r>
              <a:rPr lang="en-US" dirty="0">
                <a:solidFill>
                  <a:prstClr val="black"/>
                </a:solidFill>
                <a:latin typeface="Constantia"/>
              </a:rPr>
              <a:t>v = 15 m/s</a:t>
            </a:r>
          </a:p>
        </p:txBody>
      </p:sp>
      <p:sp>
        <p:nvSpPr>
          <p:cNvPr id="22" name="TextBox 21"/>
          <p:cNvSpPr txBox="1"/>
          <p:nvPr/>
        </p:nvSpPr>
        <p:spPr>
          <a:xfrm>
            <a:off x="2902527" y="3226168"/>
            <a:ext cx="1676400" cy="369332"/>
          </a:xfrm>
          <a:prstGeom prst="rect">
            <a:avLst/>
          </a:prstGeom>
          <a:noFill/>
        </p:spPr>
        <p:txBody>
          <a:bodyPr wrap="square" rtlCol="0">
            <a:spAutoFit/>
          </a:bodyPr>
          <a:lstStyle/>
          <a:p>
            <a:r>
              <a:rPr lang="en-US" dirty="0">
                <a:solidFill>
                  <a:prstClr val="black"/>
                </a:solidFill>
                <a:latin typeface="Constantia"/>
              </a:rPr>
              <a:t>v = 3 m/s</a:t>
            </a:r>
          </a:p>
        </p:txBody>
      </p:sp>
      <p:sp>
        <p:nvSpPr>
          <p:cNvPr id="23" name="TextBox 22"/>
          <p:cNvSpPr txBox="1"/>
          <p:nvPr/>
        </p:nvSpPr>
        <p:spPr>
          <a:xfrm>
            <a:off x="9372600" y="3123663"/>
            <a:ext cx="1676400" cy="369332"/>
          </a:xfrm>
          <a:prstGeom prst="rect">
            <a:avLst/>
          </a:prstGeom>
          <a:noFill/>
        </p:spPr>
        <p:txBody>
          <a:bodyPr wrap="square" rtlCol="0">
            <a:spAutoFit/>
          </a:bodyPr>
          <a:lstStyle/>
          <a:p>
            <a:r>
              <a:rPr lang="en-US" dirty="0">
                <a:solidFill>
                  <a:prstClr val="black"/>
                </a:solidFill>
                <a:latin typeface="Constantia"/>
              </a:rPr>
              <a:t>v = 21 m/s</a:t>
            </a:r>
          </a:p>
        </p:txBody>
      </p:sp>
      <p:sp>
        <p:nvSpPr>
          <p:cNvPr id="24" name="TextBox 23"/>
          <p:cNvSpPr txBox="1"/>
          <p:nvPr/>
        </p:nvSpPr>
        <p:spPr>
          <a:xfrm>
            <a:off x="3810000" y="1124052"/>
            <a:ext cx="1676400" cy="369332"/>
          </a:xfrm>
          <a:prstGeom prst="rect">
            <a:avLst/>
          </a:prstGeom>
          <a:noFill/>
        </p:spPr>
        <p:txBody>
          <a:bodyPr wrap="square" rtlCol="0">
            <a:spAutoFit/>
          </a:bodyPr>
          <a:lstStyle/>
          <a:p>
            <a:r>
              <a:rPr lang="en-US" dirty="0">
                <a:solidFill>
                  <a:prstClr val="black"/>
                </a:solidFill>
                <a:latin typeface="Constantia"/>
              </a:rPr>
              <a:t>v = 19 m/s</a:t>
            </a:r>
          </a:p>
        </p:txBody>
      </p:sp>
      <p:sp>
        <p:nvSpPr>
          <p:cNvPr id="25" name="TextBox 24"/>
          <p:cNvSpPr txBox="1"/>
          <p:nvPr/>
        </p:nvSpPr>
        <p:spPr>
          <a:xfrm>
            <a:off x="6116782" y="595208"/>
            <a:ext cx="1676400" cy="369332"/>
          </a:xfrm>
          <a:prstGeom prst="rect">
            <a:avLst/>
          </a:prstGeom>
          <a:noFill/>
        </p:spPr>
        <p:txBody>
          <a:bodyPr wrap="square" rtlCol="0">
            <a:spAutoFit/>
          </a:bodyPr>
          <a:lstStyle/>
          <a:p>
            <a:r>
              <a:rPr lang="en-US" dirty="0">
                <a:solidFill>
                  <a:prstClr val="black"/>
                </a:solidFill>
                <a:latin typeface="Constantia"/>
              </a:rPr>
              <a:t>v = 0 m/s</a:t>
            </a:r>
          </a:p>
        </p:txBody>
      </p:sp>
      <p:sp>
        <p:nvSpPr>
          <p:cNvPr id="20" name="TextBox 19"/>
          <p:cNvSpPr txBox="1"/>
          <p:nvPr/>
        </p:nvSpPr>
        <p:spPr>
          <a:xfrm>
            <a:off x="1696732" y="3554803"/>
            <a:ext cx="8410892" cy="369332"/>
          </a:xfrm>
          <a:prstGeom prst="rect">
            <a:avLst/>
          </a:prstGeom>
          <a:noFill/>
        </p:spPr>
        <p:txBody>
          <a:bodyPr wrap="none" rtlCol="0">
            <a:spAutoFit/>
          </a:bodyPr>
          <a:lstStyle/>
          <a:p>
            <a:r>
              <a:rPr lang="en-US" dirty="0">
                <a:solidFill>
                  <a:prstClr val="black"/>
                </a:solidFill>
                <a:latin typeface="Constantia"/>
              </a:rPr>
              <a:t>1. Relative to the pink car, how fast is the orange car moving?  The bus?  The cyclist?</a:t>
            </a:r>
          </a:p>
        </p:txBody>
      </p:sp>
      <p:sp>
        <p:nvSpPr>
          <p:cNvPr id="21" name="TextBox 20"/>
          <p:cNvSpPr txBox="1"/>
          <p:nvPr/>
        </p:nvSpPr>
        <p:spPr>
          <a:xfrm>
            <a:off x="5997106" y="0"/>
            <a:ext cx="4670894" cy="400110"/>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000" dirty="0">
                <a:solidFill>
                  <a:prstClr val="black"/>
                </a:solidFill>
                <a:latin typeface="Constantia"/>
              </a:rPr>
              <a:t>Posted speeds are relative to the chicken!</a:t>
            </a:r>
          </a:p>
        </p:txBody>
      </p:sp>
      <p:sp>
        <p:nvSpPr>
          <p:cNvPr id="26" name="TextBox 25"/>
          <p:cNvSpPr txBox="1"/>
          <p:nvPr/>
        </p:nvSpPr>
        <p:spPr>
          <a:xfrm>
            <a:off x="1696732" y="4343401"/>
            <a:ext cx="7772400" cy="646331"/>
          </a:xfrm>
          <a:prstGeom prst="rect">
            <a:avLst/>
          </a:prstGeom>
          <a:noFill/>
        </p:spPr>
        <p:txBody>
          <a:bodyPr wrap="square" rtlCol="0">
            <a:spAutoFit/>
          </a:bodyPr>
          <a:lstStyle/>
          <a:p>
            <a:r>
              <a:rPr lang="en-US" dirty="0">
                <a:solidFill>
                  <a:prstClr val="black"/>
                </a:solidFill>
                <a:latin typeface="Constantia"/>
              </a:rPr>
              <a:t>2. If an old man on the front of the bus were to jog to the back of the bus at a speed of  </a:t>
            </a:r>
            <a:r>
              <a:rPr lang="en-US" dirty="0">
                <a:solidFill>
                  <a:prstClr val="black"/>
                </a:solidFill>
                <a:latin typeface="Arial" panose="020B0604020202020204" pitchFamily="34" charset="0"/>
                <a:cs typeface="Arial" panose="020B0604020202020204" pitchFamily="34" charset="0"/>
              </a:rPr>
              <a:t>2 m/s </a:t>
            </a:r>
            <a:r>
              <a:rPr lang="en-US" dirty="0">
                <a:solidFill>
                  <a:prstClr val="black"/>
                </a:solidFill>
                <a:latin typeface="Constantia"/>
              </a:rPr>
              <a:t>relative to the bus:</a:t>
            </a:r>
          </a:p>
        </p:txBody>
      </p:sp>
      <p:sp>
        <p:nvSpPr>
          <p:cNvPr id="27" name="TextBox 26"/>
          <p:cNvSpPr txBox="1"/>
          <p:nvPr/>
        </p:nvSpPr>
        <p:spPr>
          <a:xfrm>
            <a:off x="1938337" y="4989731"/>
            <a:ext cx="6459269" cy="369332"/>
          </a:xfrm>
          <a:prstGeom prst="rect">
            <a:avLst/>
          </a:prstGeom>
          <a:noFill/>
        </p:spPr>
        <p:txBody>
          <a:bodyPr wrap="none" rtlCol="0">
            <a:spAutoFit/>
          </a:bodyPr>
          <a:lstStyle/>
          <a:p>
            <a:r>
              <a:rPr lang="en-US" dirty="0">
                <a:solidFill>
                  <a:prstClr val="black"/>
                </a:solidFill>
                <a:latin typeface="Constantia"/>
              </a:rPr>
              <a:t>a. What is his speed relative to the chicken?           The pink car?</a:t>
            </a:r>
          </a:p>
        </p:txBody>
      </p:sp>
      <p:sp>
        <p:nvSpPr>
          <p:cNvPr id="28" name="TextBox 27"/>
          <p:cNvSpPr txBox="1"/>
          <p:nvPr/>
        </p:nvSpPr>
        <p:spPr>
          <a:xfrm>
            <a:off x="1765557" y="5652932"/>
            <a:ext cx="8853503" cy="646331"/>
          </a:xfrm>
          <a:prstGeom prst="rect">
            <a:avLst/>
          </a:prstGeom>
          <a:noFill/>
        </p:spPr>
        <p:txBody>
          <a:bodyPr wrap="square" rtlCol="0">
            <a:spAutoFit/>
          </a:bodyPr>
          <a:lstStyle/>
          <a:p>
            <a:r>
              <a:rPr lang="en-US" dirty="0">
                <a:solidFill>
                  <a:prstClr val="black"/>
                </a:solidFill>
                <a:latin typeface="Constantia"/>
              </a:rPr>
              <a:t>3. How fast is everything moving (relative to the Earth) if the posted speeds were listed      relative to the cyclist? </a:t>
            </a:r>
          </a:p>
        </p:txBody>
      </p:sp>
      <p:sp>
        <p:nvSpPr>
          <p:cNvPr id="29" name="TextBox 28"/>
          <p:cNvSpPr txBox="1"/>
          <p:nvPr/>
        </p:nvSpPr>
        <p:spPr>
          <a:xfrm>
            <a:off x="2500527" y="6133007"/>
            <a:ext cx="7460569" cy="369332"/>
          </a:xfrm>
          <a:prstGeom prst="rect">
            <a:avLst/>
          </a:prstGeom>
          <a:noFill/>
        </p:spPr>
        <p:txBody>
          <a:bodyPr wrap="none" rtlCol="0">
            <a:spAutoFit/>
          </a:bodyPr>
          <a:lstStyle/>
          <a:p>
            <a:r>
              <a:rPr lang="en-US" u="sng" dirty="0">
                <a:solidFill>
                  <a:prstClr val="black"/>
                </a:solidFill>
                <a:latin typeface="Constantia"/>
              </a:rPr>
              <a:t>Pink car</a:t>
            </a:r>
            <a:r>
              <a:rPr lang="en-US" dirty="0">
                <a:solidFill>
                  <a:prstClr val="black"/>
                </a:solidFill>
                <a:latin typeface="Constantia"/>
              </a:rPr>
              <a:t>                        </a:t>
            </a:r>
            <a:r>
              <a:rPr lang="en-US" u="sng" dirty="0">
                <a:solidFill>
                  <a:prstClr val="black"/>
                </a:solidFill>
                <a:latin typeface="Constantia"/>
              </a:rPr>
              <a:t>Orange car</a:t>
            </a:r>
            <a:r>
              <a:rPr lang="en-US" dirty="0">
                <a:solidFill>
                  <a:prstClr val="black"/>
                </a:solidFill>
                <a:latin typeface="Constantia"/>
              </a:rPr>
              <a:t>                    </a:t>
            </a:r>
            <a:r>
              <a:rPr lang="en-US" u="sng" dirty="0">
                <a:solidFill>
                  <a:prstClr val="black"/>
                </a:solidFill>
                <a:latin typeface="Constantia"/>
              </a:rPr>
              <a:t>Chicken</a:t>
            </a:r>
            <a:r>
              <a:rPr lang="en-US" dirty="0">
                <a:solidFill>
                  <a:prstClr val="black"/>
                </a:solidFill>
                <a:latin typeface="Constantia"/>
              </a:rPr>
              <a:t>                             </a:t>
            </a:r>
            <a:r>
              <a:rPr lang="en-US" u="sng" dirty="0">
                <a:solidFill>
                  <a:prstClr val="black"/>
                </a:solidFill>
                <a:latin typeface="Constantia"/>
              </a:rPr>
              <a:t>Bus</a:t>
            </a:r>
          </a:p>
        </p:txBody>
      </p:sp>
      <p:sp>
        <p:nvSpPr>
          <p:cNvPr id="30" name="TextBox 29"/>
          <p:cNvSpPr txBox="1"/>
          <p:nvPr/>
        </p:nvSpPr>
        <p:spPr>
          <a:xfrm>
            <a:off x="2528217" y="6437807"/>
            <a:ext cx="877163"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18 m/s</a:t>
            </a:r>
          </a:p>
        </p:txBody>
      </p:sp>
      <p:sp>
        <p:nvSpPr>
          <p:cNvPr id="5120" name="TextBox 5119"/>
          <p:cNvSpPr txBox="1"/>
          <p:nvPr/>
        </p:nvSpPr>
        <p:spPr>
          <a:xfrm>
            <a:off x="4877438" y="6437807"/>
            <a:ext cx="877163"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22 m/s</a:t>
            </a:r>
          </a:p>
        </p:txBody>
      </p:sp>
      <p:sp>
        <p:nvSpPr>
          <p:cNvPr id="5121" name="TextBox 5120"/>
          <p:cNvSpPr txBox="1"/>
          <p:nvPr/>
        </p:nvSpPr>
        <p:spPr>
          <a:xfrm>
            <a:off x="6961135" y="6437807"/>
            <a:ext cx="748923" cy="369332"/>
          </a:xfrm>
          <a:prstGeom prst="rect">
            <a:avLst/>
          </a:prstGeom>
          <a:noFill/>
        </p:spPr>
        <p:txBody>
          <a:bodyPr wrap="none" rtlCol="0">
            <a:spAutoFit/>
          </a:bodyPr>
          <a:lstStyle/>
          <a:p>
            <a:r>
              <a:rPr lang="en-US">
                <a:solidFill>
                  <a:prstClr val="black"/>
                </a:solidFill>
                <a:latin typeface="Arial" panose="020B0604020202020204" pitchFamily="34" charset="0"/>
                <a:cs typeface="Arial" panose="020B0604020202020204" pitchFamily="34" charset="0"/>
              </a:rPr>
              <a:t>3 </a:t>
            </a:r>
            <a:r>
              <a:rPr lang="en-US" dirty="0">
                <a:solidFill>
                  <a:prstClr val="black"/>
                </a:solidFill>
                <a:latin typeface="Arial" panose="020B0604020202020204" pitchFamily="34" charset="0"/>
                <a:cs typeface="Arial" panose="020B0604020202020204" pitchFamily="34" charset="0"/>
              </a:rPr>
              <a:t>m/s</a:t>
            </a:r>
          </a:p>
        </p:txBody>
      </p:sp>
      <p:sp>
        <p:nvSpPr>
          <p:cNvPr id="5124" name="TextBox 5123"/>
          <p:cNvSpPr txBox="1"/>
          <p:nvPr/>
        </p:nvSpPr>
        <p:spPr>
          <a:xfrm>
            <a:off x="9156808" y="6437807"/>
            <a:ext cx="954107"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-18 m/s</a:t>
            </a:r>
          </a:p>
        </p:txBody>
      </p:sp>
      <p:sp>
        <p:nvSpPr>
          <p:cNvPr id="5125" name="TextBox 5124"/>
          <p:cNvSpPr txBox="1"/>
          <p:nvPr/>
        </p:nvSpPr>
        <p:spPr>
          <a:xfrm>
            <a:off x="5853280" y="3974068"/>
            <a:ext cx="748923"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4 m/s</a:t>
            </a:r>
          </a:p>
        </p:txBody>
      </p:sp>
      <p:sp>
        <p:nvSpPr>
          <p:cNvPr id="5126" name="TextBox 5125"/>
          <p:cNvSpPr txBox="1"/>
          <p:nvPr/>
        </p:nvSpPr>
        <p:spPr>
          <a:xfrm>
            <a:off x="7592050" y="3974068"/>
            <a:ext cx="954107"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-36 m/s</a:t>
            </a:r>
          </a:p>
        </p:txBody>
      </p:sp>
      <p:sp>
        <p:nvSpPr>
          <p:cNvPr id="5127" name="TextBox 5126"/>
          <p:cNvSpPr txBox="1"/>
          <p:nvPr/>
        </p:nvSpPr>
        <p:spPr>
          <a:xfrm>
            <a:off x="8921804" y="3962584"/>
            <a:ext cx="954107"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-12 m/s</a:t>
            </a:r>
          </a:p>
        </p:txBody>
      </p:sp>
      <p:sp>
        <p:nvSpPr>
          <p:cNvPr id="5128" name="TextBox 5127"/>
          <p:cNvSpPr txBox="1"/>
          <p:nvPr/>
        </p:nvSpPr>
        <p:spPr>
          <a:xfrm>
            <a:off x="5050634" y="5283599"/>
            <a:ext cx="954107"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-19 m/s</a:t>
            </a:r>
          </a:p>
        </p:txBody>
      </p:sp>
      <p:sp>
        <p:nvSpPr>
          <p:cNvPr id="5129" name="TextBox 5128"/>
          <p:cNvSpPr txBox="1"/>
          <p:nvPr/>
        </p:nvSpPr>
        <p:spPr>
          <a:xfrm>
            <a:off x="7315201" y="5283599"/>
            <a:ext cx="954107"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-34 m/s</a:t>
            </a:r>
          </a:p>
        </p:txBody>
      </p:sp>
    </p:spTree>
    <p:extLst>
      <p:ext uri="{BB962C8B-B14F-4D97-AF65-F5344CB8AC3E}">
        <p14:creationId xmlns:p14="http://schemas.microsoft.com/office/powerpoint/2010/main" val="4895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500"/>
                                        <p:tgtEl>
                                          <p:spTgt spid="51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fade">
                                      <p:cBhvr>
                                        <p:cTn id="10" dur="500"/>
                                        <p:tgtEl>
                                          <p:spTgt spid="51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27"/>
                                        </p:tgtEl>
                                        <p:attrNameLst>
                                          <p:attrName>style.visibility</p:attrName>
                                        </p:attrNameLst>
                                      </p:cBhvr>
                                      <p:to>
                                        <p:strVal val="visible"/>
                                      </p:to>
                                    </p:set>
                                    <p:animEffect transition="in" filter="fade">
                                      <p:cBhvr>
                                        <p:cTn id="13" dur="500"/>
                                        <p:tgtEl>
                                          <p:spTgt spid="51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28"/>
                                        </p:tgtEl>
                                        <p:attrNameLst>
                                          <p:attrName>style.visibility</p:attrName>
                                        </p:attrNameLst>
                                      </p:cBhvr>
                                      <p:to>
                                        <p:strVal val="visible"/>
                                      </p:to>
                                    </p:set>
                                    <p:animEffect transition="in" filter="fade">
                                      <p:cBhvr>
                                        <p:cTn id="18" dur="500"/>
                                        <p:tgtEl>
                                          <p:spTgt spid="51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9"/>
                                        </p:tgtEl>
                                        <p:attrNameLst>
                                          <p:attrName>style.visibility</p:attrName>
                                        </p:attrNameLst>
                                      </p:cBhvr>
                                      <p:to>
                                        <p:strVal val="visible"/>
                                      </p:to>
                                    </p:set>
                                    <p:animEffect transition="in" filter="fade">
                                      <p:cBhvr>
                                        <p:cTn id="21" dur="500"/>
                                        <p:tgtEl>
                                          <p:spTgt spid="51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120"/>
                                        </p:tgtEl>
                                        <p:attrNameLst>
                                          <p:attrName>style.visibility</p:attrName>
                                        </p:attrNameLst>
                                      </p:cBhvr>
                                      <p:to>
                                        <p:strVal val="visible"/>
                                      </p:to>
                                    </p:set>
                                    <p:animEffect transition="in" filter="fade">
                                      <p:cBhvr>
                                        <p:cTn id="29" dur="500"/>
                                        <p:tgtEl>
                                          <p:spTgt spid="51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21"/>
                                        </p:tgtEl>
                                        <p:attrNameLst>
                                          <p:attrName>style.visibility</p:attrName>
                                        </p:attrNameLst>
                                      </p:cBhvr>
                                      <p:to>
                                        <p:strVal val="visible"/>
                                      </p:to>
                                    </p:set>
                                    <p:animEffect transition="in" filter="fade">
                                      <p:cBhvr>
                                        <p:cTn id="32" dur="500"/>
                                        <p:tgtEl>
                                          <p:spTgt spid="51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24"/>
                                        </p:tgtEl>
                                        <p:attrNameLst>
                                          <p:attrName>style.visibility</p:attrName>
                                        </p:attrNameLst>
                                      </p:cBhvr>
                                      <p:to>
                                        <p:strVal val="visible"/>
                                      </p:to>
                                    </p:set>
                                    <p:animEffect transition="in" filter="fade">
                                      <p:cBhvr>
                                        <p:cTn id="35" dur="500"/>
                                        <p:tgtEl>
                                          <p:spTgt spid="5124"/>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2.77778E-6 5.18519E-6 C 0.03368 -0.00138 0.04583 -0.00393 0.07726 -0.00184 C 0.11233 0.00672 0.14913 0.00117 0.1849 0.00418 C 0.22587 0.00348 0.26667 0.00186 0.30764 0.00209 C 0.37587 0.00256 0.51215 0.00603 0.51215 0.00603 C 0.52691 0.00927 0.54115 0.0132 0.55608 0.01621 C 0.58854 0.0139 0.62049 0.00742 0.65313 0.00418 C 0.68351 -0.00624 0.66632 5.18519E-6 0.73038 0.00209 C 0.74219 0.00533 0.7533 0.00672 0.76528 0.00811 C 0.81736 0.02246 0.77517 0.01228 0.89392 0.01019 C 0.91215 0.00186 0.89983 0.00603 0.93195 0.00603 " pathEditMode="relative" ptsTypes="ffffffffffA">
                                      <p:cBhvr>
                                        <p:cTn id="39" dur="2000" fill="hold"/>
                                        <p:tgtEl>
                                          <p:spTgt spid="15"/>
                                        </p:tgtEl>
                                        <p:attrNameLst>
                                          <p:attrName>ppt_x</p:attrName>
                                          <p:attrName>ppt_y</p:attrName>
                                        </p:attrNameLst>
                                      </p:cBhvr>
                                    </p:animMotion>
                                  </p:childTnLst>
                                </p:cTn>
                              </p:par>
                              <p:par>
                                <p:cTn id="40" presetID="0" presetClass="path" presetSubtype="0" accel="50000" decel="50000" fill="hold" nodeType="withEffect">
                                  <p:stCondLst>
                                    <p:cond delay="0"/>
                                  </p:stCondLst>
                                  <p:childTnLst>
                                    <p:animMotion origin="layout" path="M 2.5E-6 1.11111E-6 C 0.02517 -0.00579 0.03125 -0.00347 0.06528 -0.00208 C 0.25486 -0.0037 0.42413 -0.00764 0.61528 -0.01018 C 0.62674 -0.01273 0.63854 -0.01296 0.65 -0.0162 C 0.65417 -0.01736 0.65781 -0.0213 0.66215 -0.02222 C 0.68455 -0.02731 0.70764 -0.02523 0.73038 -0.02639 C 0.74132 -0.02963 0.73438 -0.02824 0.75156 -0.02824 " pathEditMode="relative" ptsTypes="ffffffA">
                                      <p:cBhvr>
                                        <p:cTn id="41" dur="2000" fill="hold"/>
                                        <p:tgtEl>
                                          <p:spTgt spid="5122"/>
                                        </p:tgtEl>
                                        <p:attrNameLst>
                                          <p:attrName>ppt_x</p:attrName>
                                          <p:attrName>ppt_y</p:attrName>
                                        </p:attrNameLst>
                                      </p:cBhvr>
                                    </p:animMotion>
                                  </p:childTnLst>
                                </p:cTn>
                              </p:par>
                              <p:par>
                                <p:cTn id="42" presetID="0" presetClass="path" presetSubtype="0" accel="50000" decel="50000" fill="hold" nodeType="withEffect">
                                  <p:stCondLst>
                                    <p:cond delay="0"/>
                                  </p:stCondLst>
                                  <p:childTnLst>
                                    <p:animMotion origin="layout" path="M 3.61111E-6 -2.59259E-6 C -0.21493 -0.02292 0.03767 -0.0044 -0.5908 -0.00208 C -0.74549 0.00324 -0.66649 0.00301 -0.82726 -0.00208 C -0.84896 -0.00278 -0.89236 -0.00417 -0.89236 -0.00417 C -0.92674 -0.00694 -0.96077 -0.01018 -0.99531 -0.01018 " pathEditMode="relative" ptsTypes="ffffA">
                                      <p:cBhvr>
                                        <p:cTn id="43" dur="2000" fill="hold"/>
                                        <p:tgtEl>
                                          <p:spTgt spid="16"/>
                                        </p:tgtEl>
                                        <p:attrNameLst>
                                          <p:attrName>ppt_x</p:attrName>
                                          <p:attrName>ppt_y</p:attrName>
                                        </p:attrNameLst>
                                      </p:cBhvr>
                                    </p:animMotion>
                                  </p:childTnLst>
                                </p:cTn>
                              </p:par>
                              <p:par>
                                <p:cTn id="44" presetID="0" presetClass="path" presetSubtype="0" accel="50000" decel="50000" fill="hold" nodeType="withEffect">
                                  <p:stCondLst>
                                    <p:cond delay="0"/>
                                  </p:stCondLst>
                                  <p:childTnLst>
                                    <p:animMotion origin="layout" path="M -3.88889E-6 -2.59259E-6 C 0.00973 -0.00856 0.01875 -0.00925 0.03021 -0.01203 C 0.03334 -0.01273 0.03941 -0.01412 0.03941 -0.01412 C 0.05643 -0.02199 0.07448 -0.02268 0.09236 -0.0243 C 0.10782 -0.03101 0.09844 -0.028 0.12118 -0.03032 C 0.1342 -0.03379 0.14792 -0.03379 0.16059 -0.03842 C 0.16893 -0.04143 0.17657 -0.04583 0.1849 -0.04838 C 0.19063 -0.05648 0.19844 -0.05347 0.20608 -0.05648 C 0.20955 -0.06134 0.21823 -0.06875 0.21823 -0.06875 C 0.22344 -0.07939 0.22622 -0.08819 0.21667 -0.09699 C 0.2099 -0.11018 0.21823 -0.09699 0.20747 -0.10509 C 0.20556 -0.10648 0.20486 -0.10972 0.20295 -0.11111 C 0.20226 -0.11157 0.1915 -0.11481 0.1908 -0.11504 C 0.17587 -0.11388 0.16233 -0.11226 0.14844 -0.10509 C 0.13907 -0.10023 0.14098 -0.10138 0.13177 -0.09282 C 0.12969 -0.09097 0.1257 -0.0868 0.1257 -0.0868 C 0.11268 -0.03657 0.15608 -0.03055 0.18177 -0.0243 C 0.20348 -0.02546 0.21598 -0.01944 0.23021 -0.03842 C 0.23282 -0.04838 0.2349 -0.05833 0.23629 -0.06875 C 0.23577 -0.07939 0.23577 -0.09027 0.2349 -0.10092 C 0.23438 -0.10787 0.23177 -0.12129 0.23177 -0.12129 C 0.23229 -0.13009 0.23143 -0.13912 0.23334 -0.14745 C 0.23559 -0.15763 0.26007 -0.16944 0.26667 -0.17175 C 0.27952 -0.18287 0.29861 -0.17662 0.31216 -0.17569 C 0.31754 -0.17037 0.32292 -0.16713 0.32882 -0.16365 C 0.33177 -0.16203 0.33785 -0.15949 0.33785 -0.15949 C 0.34045 -0.15625 0.34288 -0.15277 0.34549 -0.14953 C 0.34844 -0.1456 0.35348 -0.14675 0.35747 -0.14537 C 0.36476 -0.14305 0.37188 -0.13912 0.37882 -0.13541 C 0.39184 -0.12129 0.41094 -0.11782 0.42726 -0.11504 C 0.45608 -0.1162 0.4691 -0.11134 0.4908 -0.12129 C 0.49688 -0.12893 0.49618 -0.13356 0.5 -0.14351 C 0.50417 -0.15486 0.50191 -0.14421 0.50452 -0.15555 C 0.50504 -0.15833 0.50521 -0.16111 0.50608 -0.16365 C 0.50764 -0.16805 0.51216 -0.17569 0.51216 -0.17569 C 0.5132 -0.17986 0.51233 -0.18564 0.51511 -0.18796 C 0.52223 -0.19421 0.52865 -0.203 0.53629 -0.2081 C 0.54028 -0.21088 0.54479 -0.2125 0.54844 -0.2162 C 0.56233 -0.23009 0.54497 -0.21365 0.56511 -0.22824 C 0.56823 -0.23055 0.57118 -0.23356 0.57413 -0.23634 C 0.57622 -0.23819 0.57795 -0.24074 0.58021 -0.24236 C 0.58785 -0.24791 0.59723 -0.24838 0.60452 -0.25463 C 0.60608 -0.25601 0.60729 -0.2581 0.60903 -0.25856 C 0.63177 -0.2662 0.65973 -0.26481 0.68334 -0.26875 C 0.69636 -0.27407 0.70955 -0.275 0.72275 -0.2787 C 0.73455 -0.28194 0.74566 -0.28773 0.75747 -0.29097 C 0.779 -0.30787 0.81129 -0.30092 0.83334 -0.30092 " pathEditMode="relative" ptsTypes="ffffffffffffffffffffffffffffffffffffffffffffffA">
                                      <p:cBhvr>
                                        <p:cTn id="45" dur="2000" fill="hold"/>
                                        <p:tgtEl>
                                          <p:spTgt spid="51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120" grpId="0"/>
      <p:bldP spid="5121" grpId="0"/>
      <p:bldP spid="5124" grpId="0"/>
      <p:bldP spid="5125" grpId="0"/>
      <p:bldP spid="5126" grpId="0"/>
      <p:bldP spid="5127" grpId="0"/>
      <p:bldP spid="5128" grpId="0"/>
      <p:bldP spid="512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43199" y="1143000"/>
            <a:ext cx="6553201" cy="990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prstClr val="black"/>
              </a:solidFill>
              <a:latin typeface="Constantia"/>
            </a:endParaRPr>
          </a:p>
        </p:txBody>
      </p:sp>
      <p:sp>
        <p:nvSpPr>
          <p:cNvPr id="2" name="Title 1"/>
          <p:cNvSpPr>
            <a:spLocks noGrp="1"/>
          </p:cNvSpPr>
          <p:nvPr>
            <p:ph type="title"/>
          </p:nvPr>
        </p:nvSpPr>
        <p:spPr>
          <a:xfrm>
            <a:off x="2403764" y="-20782"/>
            <a:ext cx="8229600" cy="1143000"/>
          </a:xfrm>
        </p:spPr>
        <p:txBody>
          <a:bodyPr/>
          <a:lstStyle/>
          <a:p>
            <a:r>
              <a:rPr lang="en-US" dirty="0" smtClean="0"/>
              <a:t>Planes and the wind</a:t>
            </a:r>
            <a:endParaRPr lang="en-US" dirty="0"/>
          </a:p>
        </p:txBody>
      </p:sp>
      <p:sp>
        <p:nvSpPr>
          <p:cNvPr id="3" name="Content Placeholder 2"/>
          <p:cNvSpPr>
            <a:spLocks noGrp="1"/>
          </p:cNvSpPr>
          <p:nvPr>
            <p:ph idx="1"/>
          </p:nvPr>
        </p:nvSpPr>
        <p:spPr>
          <a:xfrm>
            <a:off x="2667000" y="1143000"/>
            <a:ext cx="6477000" cy="1219200"/>
          </a:xfrm>
        </p:spPr>
        <p:txBody>
          <a:bodyPr/>
          <a:lstStyle/>
          <a:p>
            <a:pPr marL="0" indent="0" algn="ctr">
              <a:buNone/>
            </a:pPr>
            <a:r>
              <a:rPr lang="en-US" dirty="0" smtClean="0"/>
              <a:t>What is the velocity of the plane relative of to the Earth?</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236" y="3062787"/>
            <a:ext cx="1181099" cy="112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3854352"/>
            <a:ext cx="1219199" cy="1157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5019" y="3105666"/>
            <a:ext cx="1203447"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32837" y="2133600"/>
            <a:ext cx="4251998" cy="369332"/>
          </a:xfrm>
          <a:prstGeom prst="rect">
            <a:avLst/>
          </a:prstGeom>
          <a:noFill/>
        </p:spPr>
        <p:txBody>
          <a:bodyPr wrap="none" rtlCol="0">
            <a:spAutoFit/>
          </a:bodyPr>
          <a:lstStyle/>
          <a:p>
            <a:r>
              <a:rPr lang="en-US" dirty="0">
                <a:solidFill>
                  <a:prstClr val="black"/>
                </a:solidFill>
                <a:latin typeface="Constantia"/>
              </a:rPr>
              <a:t>Plane speeds are posted relative to the air</a:t>
            </a:r>
          </a:p>
        </p:txBody>
      </p:sp>
      <p:sp>
        <p:nvSpPr>
          <p:cNvPr id="9" name="TextBox 8"/>
          <p:cNvSpPr txBox="1"/>
          <p:nvPr/>
        </p:nvSpPr>
        <p:spPr>
          <a:xfrm>
            <a:off x="2164963" y="4855565"/>
            <a:ext cx="1255472"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v = 50 m/s</a:t>
            </a:r>
          </a:p>
        </p:txBody>
      </p:sp>
      <p:sp>
        <p:nvSpPr>
          <p:cNvPr id="11" name="TextBox 10"/>
          <p:cNvSpPr txBox="1"/>
          <p:nvPr/>
        </p:nvSpPr>
        <p:spPr>
          <a:xfrm>
            <a:off x="5761564" y="4064000"/>
            <a:ext cx="1255472"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v = 50 m/s</a:t>
            </a:r>
          </a:p>
        </p:txBody>
      </p:sp>
      <p:sp>
        <p:nvSpPr>
          <p:cNvPr id="12" name="TextBox 11"/>
          <p:cNvSpPr txBox="1"/>
          <p:nvPr/>
        </p:nvSpPr>
        <p:spPr>
          <a:xfrm>
            <a:off x="9108506" y="4091919"/>
            <a:ext cx="1255472"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v = 50 m/s</a:t>
            </a:r>
          </a:p>
        </p:txBody>
      </p:sp>
      <p:sp>
        <p:nvSpPr>
          <p:cNvPr id="10" name="TextBox 9"/>
          <p:cNvSpPr txBox="1"/>
          <p:nvPr/>
        </p:nvSpPr>
        <p:spPr>
          <a:xfrm>
            <a:off x="2108200" y="2632215"/>
            <a:ext cx="1213474" cy="369332"/>
          </a:xfrm>
          <a:prstGeom prst="rect">
            <a:avLst/>
          </a:prstGeom>
          <a:noFill/>
        </p:spPr>
        <p:txBody>
          <a:bodyPr wrap="none" rtlCol="0">
            <a:spAutoFit/>
          </a:bodyPr>
          <a:lstStyle/>
          <a:p>
            <a:r>
              <a:rPr lang="en-US" dirty="0">
                <a:solidFill>
                  <a:prstClr val="black"/>
                </a:solidFill>
                <a:latin typeface="Constantia"/>
              </a:rPr>
              <a:t>Headwind</a:t>
            </a:r>
          </a:p>
        </p:txBody>
      </p:sp>
      <p:sp>
        <p:nvSpPr>
          <p:cNvPr id="14" name="TextBox 13"/>
          <p:cNvSpPr txBox="1"/>
          <p:nvPr/>
        </p:nvSpPr>
        <p:spPr>
          <a:xfrm>
            <a:off x="5861334" y="2632215"/>
            <a:ext cx="1048300" cy="369332"/>
          </a:xfrm>
          <a:prstGeom prst="rect">
            <a:avLst/>
          </a:prstGeom>
          <a:noFill/>
        </p:spPr>
        <p:txBody>
          <a:bodyPr wrap="none" rtlCol="0">
            <a:spAutoFit/>
          </a:bodyPr>
          <a:lstStyle/>
          <a:p>
            <a:r>
              <a:rPr lang="en-US" dirty="0">
                <a:solidFill>
                  <a:prstClr val="black"/>
                </a:solidFill>
                <a:latin typeface="Constantia"/>
              </a:rPr>
              <a:t>Tailwind</a:t>
            </a:r>
          </a:p>
        </p:txBody>
      </p:sp>
      <p:sp>
        <p:nvSpPr>
          <p:cNvPr id="17" name="Down Arrow 16"/>
          <p:cNvSpPr/>
          <p:nvPr/>
        </p:nvSpPr>
        <p:spPr>
          <a:xfrm>
            <a:off x="2135016" y="3001548"/>
            <a:ext cx="1219200" cy="852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onstantia"/>
              </a:rPr>
              <a:t>20 m/s</a:t>
            </a:r>
          </a:p>
        </p:txBody>
      </p:sp>
      <p:sp>
        <p:nvSpPr>
          <p:cNvPr id="18" name="Up Arrow 17"/>
          <p:cNvSpPr/>
          <p:nvPr/>
        </p:nvSpPr>
        <p:spPr>
          <a:xfrm>
            <a:off x="5696234" y="4378481"/>
            <a:ext cx="1209101" cy="95416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onstantia"/>
              </a:rPr>
              <a:t>20 m/s</a:t>
            </a:r>
          </a:p>
        </p:txBody>
      </p:sp>
      <p:sp>
        <p:nvSpPr>
          <p:cNvPr id="21" name="Right Arrow 20"/>
          <p:cNvSpPr/>
          <p:nvPr/>
        </p:nvSpPr>
        <p:spPr>
          <a:xfrm>
            <a:off x="8205110" y="3090707"/>
            <a:ext cx="1133908" cy="922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onstantia"/>
              </a:rPr>
              <a:t>20 m/s</a:t>
            </a:r>
          </a:p>
        </p:txBody>
      </p:sp>
      <p:sp>
        <p:nvSpPr>
          <p:cNvPr id="26" name="TextBox 25"/>
          <p:cNvSpPr txBox="1"/>
          <p:nvPr/>
        </p:nvSpPr>
        <p:spPr>
          <a:xfrm>
            <a:off x="2238701" y="5769260"/>
            <a:ext cx="1107996"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dirty="0">
                <a:solidFill>
                  <a:prstClr val="black"/>
                </a:solidFill>
                <a:latin typeface="Arial" panose="020B0604020202020204" pitchFamily="34" charset="0"/>
                <a:cs typeface="Arial" panose="020B0604020202020204" pitchFamily="34" charset="0"/>
              </a:rPr>
              <a:t>30 m/s</a:t>
            </a:r>
          </a:p>
        </p:txBody>
      </p:sp>
      <p:sp>
        <p:nvSpPr>
          <p:cNvPr id="27" name="TextBox 26"/>
          <p:cNvSpPr txBox="1"/>
          <p:nvPr/>
        </p:nvSpPr>
        <p:spPr>
          <a:xfrm>
            <a:off x="5760786" y="5822107"/>
            <a:ext cx="1107996"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dirty="0">
                <a:solidFill>
                  <a:prstClr val="black"/>
                </a:solidFill>
                <a:latin typeface="Arial" panose="020B0604020202020204" pitchFamily="34" charset="0"/>
                <a:cs typeface="Arial" panose="020B0604020202020204" pitchFamily="34" charset="0"/>
              </a:rPr>
              <a:t>70 m/s</a:t>
            </a:r>
          </a:p>
        </p:txBody>
      </p:sp>
      <p:cxnSp>
        <p:nvCxnSpPr>
          <p:cNvPr id="29" name="Straight Arrow Connector 28"/>
          <p:cNvCxnSpPr/>
          <p:nvPr/>
        </p:nvCxnSpPr>
        <p:spPr>
          <a:xfrm flipV="1">
            <a:off x="9067436" y="5698127"/>
            <a:ext cx="0" cy="90408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9067436" y="5698126"/>
            <a:ext cx="4572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193" name="Straight Arrow Connector 8192"/>
          <p:cNvCxnSpPr/>
          <p:nvPr/>
        </p:nvCxnSpPr>
        <p:spPr>
          <a:xfrm flipV="1">
            <a:off x="9118236" y="5704316"/>
            <a:ext cx="533400" cy="93499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195" name="TextBox 8194"/>
          <p:cNvSpPr txBox="1"/>
          <p:nvPr/>
        </p:nvSpPr>
        <p:spPr>
          <a:xfrm>
            <a:off x="8722056" y="5328794"/>
            <a:ext cx="877163"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20 m/s</a:t>
            </a:r>
          </a:p>
        </p:txBody>
      </p:sp>
      <p:sp>
        <p:nvSpPr>
          <p:cNvPr id="36" name="TextBox 35"/>
          <p:cNvSpPr txBox="1"/>
          <p:nvPr/>
        </p:nvSpPr>
        <p:spPr>
          <a:xfrm>
            <a:off x="7899248" y="6046258"/>
            <a:ext cx="1255472" cy="369332"/>
          </a:xfrm>
          <a:prstGeom prst="rect">
            <a:avLst/>
          </a:prstGeom>
          <a:noFill/>
        </p:spPr>
        <p:txBody>
          <a:bodyPr wrap="none" rtlCol="0">
            <a:spAutoFit/>
          </a:bodyPr>
          <a:lstStyle/>
          <a:p>
            <a:r>
              <a:rPr lang="en-US" dirty="0">
                <a:solidFill>
                  <a:prstClr val="black"/>
                </a:solidFill>
                <a:latin typeface="Arial" panose="020B0604020202020204" pitchFamily="34" charset="0"/>
                <a:cs typeface="Arial" panose="020B0604020202020204" pitchFamily="34" charset="0"/>
              </a:rPr>
              <a:t>v = 50 m/s</a:t>
            </a:r>
          </a:p>
        </p:txBody>
      </p:sp>
      <p:sp>
        <p:nvSpPr>
          <p:cNvPr id="8196" name="TextBox 8195"/>
          <p:cNvSpPr txBox="1"/>
          <p:nvPr/>
        </p:nvSpPr>
        <p:spPr>
          <a:xfrm>
            <a:off x="9283560" y="6169058"/>
            <a:ext cx="1364476"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dirty="0">
                <a:solidFill>
                  <a:prstClr val="black"/>
                </a:solidFill>
                <a:latin typeface="Arial" panose="020B0604020202020204" pitchFamily="34" charset="0"/>
                <a:cs typeface="Arial" panose="020B0604020202020204" pitchFamily="34" charset="0"/>
              </a:rPr>
              <a:t>53.8 m/s</a:t>
            </a:r>
          </a:p>
        </p:txBody>
      </p:sp>
    </p:spTree>
    <p:extLst>
      <p:ext uri="{BB962C8B-B14F-4D97-AF65-F5344CB8AC3E}">
        <p14:creationId xmlns:p14="http://schemas.microsoft.com/office/powerpoint/2010/main" val="40076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195"/>
                                        </p:tgtEl>
                                        <p:attrNameLst>
                                          <p:attrName>style.visibility</p:attrName>
                                        </p:attrNameLst>
                                      </p:cBhvr>
                                      <p:to>
                                        <p:strVal val="visible"/>
                                      </p:to>
                                    </p:set>
                                    <p:animEffect transition="in" filter="fade">
                                      <p:cBhvr>
                                        <p:cTn id="26" dur="500"/>
                                        <p:tgtEl>
                                          <p:spTgt spid="819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3"/>
                                        </p:tgtEl>
                                        <p:attrNameLst>
                                          <p:attrName>style.visibility</p:attrName>
                                        </p:attrNameLst>
                                      </p:cBhvr>
                                      <p:to>
                                        <p:strVal val="visible"/>
                                      </p:to>
                                    </p:set>
                                    <p:anim calcmode="lin" valueType="num">
                                      <p:cBhvr additive="base">
                                        <p:cTn id="31" dur="500" fill="hold"/>
                                        <p:tgtEl>
                                          <p:spTgt spid="8193"/>
                                        </p:tgtEl>
                                        <p:attrNameLst>
                                          <p:attrName>ppt_x</p:attrName>
                                        </p:attrNameLst>
                                      </p:cBhvr>
                                      <p:tavLst>
                                        <p:tav tm="0">
                                          <p:val>
                                            <p:strVal val="#ppt_x"/>
                                          </p:val>
                                        </p:tav>
                                        <p:tav tm="100000">
                                          <p:val>
                                            <p:strVal val="#ppt_x"/>
                                          </p:val>
                                        </p:tav>
                                      </p:tavLst>
                                    </p:anim>
                                    <p:anim calcmode="lin" valueType="num">
                                      <p:cBhvr additive="base">
                                        <p:cTn id="32" dur="500" fill="hold"/>
                                        <p:tgtEl>
                                          <p:spTgt spid="819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196"/>
                                        </p:tgtEl>
                                        <p:attrNameLst>
                                          <p:attrName>style.visibility</p:attrName>
                                        </p:attrNameLst>
                                      </p:cBhvr>
                                      <p:to>
                                        <p:strVal val="visible"/>
                                      </p:to>
                                    </p:set>
                                    <p:anim calcmode="lin" valueType="num">
                                      <p:cBhvr additive="base">
                                        <p:cTn id="35" dur="500" fill="hold"/>
                                        <p:tgtEl>
                                          <p:spTgt spid="8196"/>
                                        </p:tgtEl>
                                        <p:attrNameLst>
                                          <p:attrName>ppt_x</p:attrName>
                                        </p:attrNameLst>
                                      </p:cBhvr>
                                      <p:tavLst>
                                        <p:tav tm="0">
                                          <p:val>
                                            <p:strVal val="#ppt_x"/>
                                          </p:val>
                                        </p:tav>
                                        <p:tav tm="100000">
                                          <p:val>
                                            <p:strVal val="#ppt_x"/>
                                          </p:val>
                                        </p:tav>
                                      </p:tavLst>
                                    </p:anim>
                                    <p:anim calcmode="lin" valueType="num">
                                      <p:cBhvr additive="base">
                                        <p:cTn id="36"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8195" grpId="0"/>
      <p:bldP spid="36" grpId="0"/>
      <p:bldP spid="819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What to do?</a:t>
            </a:r>
          </a:p>
        </p:txBody>
      </p:sp>
      <p:pic>
        <p:nvPicPr>
          <p:cNvPr id="30723" name="Picture 2" descr="https://thattheoreticalphysicist.files.wordpress.com/2014/12/static-el-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791201" y="2362200"/>
            <a:ext cx="4640263" cy="3238500"/>
          </a:xfrm>
          <a:noFill/>
        </p:spPr>
      </p:pic>
      <p:sp>
        <p:nvSpPr>
          <p:cNvPr id="30724" name="TextBox 4"/>
          <p:cNvSpPr txBox="1">
            <a:spLocks noChangeArrowheads="1"/>
          </p:cNvSpPr>
          <p:nvPr/>
        </p:nvSpPr>
        <p:spPr bwMode="auto">
          <a:xfrm>
            <a:off x="1954213" y="1676401"/>
            <a:ext cx="35814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defTabSz="457200" eaLnBrk="0" fontAlgn="base" hangingPunct="0">
              <a:spcBef>
                <a:spcPct val="0"/>
              </a:spcBef>
              <a:spcAft>
                <a:spcPct val="0"/>
              </a:spcAft>
              <a:buFontTx/>
              <a:buAutoNum type="arabicPeriod"/>
              <a:defRPr/>
            </a:pPr>
            <a:r>
              <a:rPr lang="en-US" altLang="en-US">
                <a:solidFill>
                  <a:prstClr val="white"/>
                </a:solidFill>
              </a:rPr>
              <a:t>If you are in a car, stay inside of it! It’s actually one of the safer places to be in a lightning storm.</a:t>
            </a:r>
          </a:p>
          <a:p>
            <a:pPr defTabSz="457200" eaLnBrk="0" fontAlgn="base" hangingPunct="0">
              <a:spcBef>
                <a:spcPct val="0"/>
              </a:spcBef>
              <a:spcAft>
                <a:spcPct val="0"/>
              </a:spcAft>
              <a:buFontTx/>
              <a:buAutoNum type="arabicPeriod"/>
              <a:defRPr/>
            </a:pPr>
            <a:r>
              <a:rPr lang="en-US" altLang="en-US">
                <a:solidFill>
                  <a:prstClr val="white"/>
                </a:solidFill>
              </a:rPr>
              <a:t>If you are outside, find low ground.</a:t>
            </a:r>
          </a:p>
          <a:p>
            <a:pPr defTabSz="457200" eaLnBrk="0" fontAlgn="base" hangingPunct="0">
              <a:spcBef>
                <a:spcPct val="0"/>
              </a:spcBef>
              <a:spcAft>
                <a:spcPct val="0"/>
              </a:spcAft>
              <a:buFontTx/>
              <a:buAutoNum type="arabicPeriod"/>
              <a:defRPr/>
            </a:pPr>
            <a:r>
              <a:rPr lang="en-US" altLang="en-US">
                <a:solidFill>
                  <a:prstClr val="white"/>
                </a:solidFill>
              </a:rPr>
              <a:t>DO NOT lay down. You want as little contact with the ground as possible because lightning spreads across the ground.</a:t>
            </a:r>
          </a:p>
          <a:p>
            <a:pPr defTabSz="457200" eaLnBrk="0" fontAlgn="base" hangingPunct="0">
              <a:spcBef>
                <a:spcPct val="0"/>
              </a:spcBef>
              <a:spcAft>
                <a:spcPct val="0"/>
              </a:spcAft>
              <a:buFontTx/>
              <a:buAutoNum type="arabicPeriod"/>
              <a:defRPr/>
            </a:pPr>
            <a:r>
              <a:rPr lang="en-US" altLang="en-US">
                <a:solidFill>
                  <a:prstClr val="white"/>
                </a:solidFill>
              </a:rPr>
              <a:t>DO crouch down on the balls of your feet.</a:t>
            </a:r>
          </a:p>
          <a:p>
            <a:pPr defTabSz="457200" eaLnBrk="0" fontAlgn="base" hangingPunct="0">
              <a:spcBef>
                <a:spcPct val="0"/>
              </a:spcBef>
              <a:spcAft>
                <a:spcPct val="0"/>
              </a:spcAft>
              <a:buFontTx/>
              <a:buAutoNum type="arabicPeriod"/>
              <a:defRPr/>
            </a:pPr>
            <a:r>
              <a:rPr lang="en-US" altLang="en-US">
                <a:solidFill>
                  <a:prstClr val="white"/>
                </a:solidFill>
              </a:rPr>
              <a:t>Find shelter inside if you are close.</a:t>
            </a:r>
          </a:p>
        </p:txBody>
      </p:sp>
    </p:spTree>
    <p:extLst>
      <p:ext uri="{BB962C8B-B14F-4D97-AF65-F5344CB8AC3E}">
        <p14:creationId xmlns:p14="http://schemas.microsoft.com/office/powerpoint/2010/main" val="1834842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urved position time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t="36572" r="40077"/>
          <a:stretch/>
        </p:blipFill>
        <p:spPr bwMode="auto">
          <a:xfrm>
            <a:off x="2057400" y="1537990"/>
            <a:ext cx="73914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curved position time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l="59305" t="36572"/>
          <a:stretch/>
        </p:blipFill>
        <p:spPr bwMode="auto">
          <a:xfrm>
            <a:off x="2862263" y="4114800"/>
            <a:ext cx="5019675" cy="2114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57400" y="304800"/>
            <a:ext cx="6629400" cy="923330"/>
          </a:xfrm>
          <a:prstGeom prst="rect">
            <a:avLst/>
          </a:prstGeom>
          <a:noFill/>
        </p:spPr>
        <p:txBody>
          <a:bodyPr wrap="square" rtlCol="0">
            <a:spAutoFit/>
          </a:bodyPr>
          <a:lstStyle/>
          <a:p>
            <a:r>
              <a:rPr lang="en-US" dirty="0">
                <a:solidFill>
                  <a:prstClr val="black"/>
                </a:solidFill>
                <a:latin typeface="Constantia"/>
              </a:rPr>
              <a:t>On your white boards, with your group, draw these graphs. </a:t>
            </a:r>
          </a:p>
          <a:p>
            <a:r>
              <a:rPr lang="en-US" dirty="0">
                <a:solidFill>
                  <a:prstClr val="black"/>
                </a:solidFill>
                <a:latin typeface="Constantia"/>
              </a:rPr>
              <a:t>I’ll pick on a table to bring up their velocity graph for each of the examples, so keep them all on your board.</a:t>
            </a:r>
          </a:p>
        </p:txBody>
      </p:sp>
    </p:spTree>
    <p:extLst>
      <p:ext uri="{BB962C8B-B14F-4D97-AF65-F5344CB8AC3E}">
        <p14:creationId xmlns:p14="http://schemas.microsoft.com/office/powerpoint/2010/main" val="739713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velocity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r="26656"/>
          <a:stretch/>
        </p:blipFill>
        <p:spPr bwMode="auto">
          <a:xfrm>
            <a:off x="2895600" y="6858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09455" y="685800"/>
            <a:ext cx="3352800" cy="1905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7" name="Rectangle 6"/>
          <p:cNvSpPr/>
          <p:nvPr/>
        </p:nvSpPr>
        <p:spPr>
          <a:xfrm>
            <a:off x="2909455" y="2590800"/>
            <a:ext cx="3352800" cy="1905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8" name="Rectangle 7"/>
          <p:cNvSpPr/>
          <p:nvPr/>
        </p:nvSpPr>
        <p:spPr>
          <a:xfrm>
            <a:off x="2909455" y="4495800"/>
            <a:ext cx="3352800" cy="19050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Tree>
    <p:extLst>
      <p:ext uri="{BB962C8B-B14F-4D97-AF65-F5344CB8AC3E}">
        <p14:creationId xmlns:p14="http://schemas.microsoft.com/office/powerpoint/2010/main" val="176821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0864"/>
          <a:stretch/>
        </p:blipFill>
        <p:spPr bwMode="auto">
          <a:xfrm>
            <a:off x="2667000" y="1066801"/>
            <a:ext cx="5181600" cy="5649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882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81201" y="1066800"/>
            <a:ext cx="7897501" cy="4953000"/>
          </a:xfrm>
          <a:prstGeom prst="rect">
            <a:avLst/>
          </a:prstGeom>
        </p:spPr>
      </p:pic>
    </p:spTree>
    <p:extLst>
      <p:ext uri="{BB962C8B-B14F-4D97-AF65-F5344CB8AC3E}">
        <p14:creationId xmlns:p14="http://schemas.microsoft.com/office/powerpoint/2010/main" val="321719008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FF00"/>
          </a:solidFill>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1591</Words>
  <Application>Microsoft Office PowerPoint</Application>
  <PresentationFormat>Widescreen</PresentationFormat>
  <Paragraphs>197</Paragraphs>
  <Slides>41</Slides>
  <Notes>4</Notes>
  <HiddenSlides>0</HiddenSlides>
  <MMClips>2</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41</vt:i4>
      </vt:variant>
    </vt:vector>
  </HeadingPairs>
  <TitlesOfParts>
    <vt:vector size="59" baseType="lpstr">
      <vt:lpstr>Arial</vt:lpstr>
      <vt:lpstr>Arial Black</vt:lpstr>
      <vt:lpstr>Bookman Old Style</vt:lpstr>
      <vt:lpstr>Calibri</vt:lpstr>
      <vt:lpstr>Calibri Light</vt:lpstr>
      <vt:lpstr>Cambria Math</vt:lpstr>
      <vt:lpstr>Century Gothic</vt:lpstr>
      <vt:lpstr>Constantia</vt:lpstr>
      <vt:lpstr>Galdeano</vt:lpstr>
      <vt:lpstr>Rockwell</vt:lpstr>
      <vt:lpstr>Wingdings 2</vt:lpstr>
      <vt:lpstr>Wingdings 3</vt:lpstr>
      <vt:lpstr>Office Theme</vt:lpstr>
      <vt:lpstr>Flow</vt:lpstr>
      <vt:lpstr>1_Flow</vt:lpstr>
      <vt:lpstr>1_Office Theme</vt:lpstr>
      <vt:lpstr>Damask</vt:lpstr>
      <vt:lpstr>Ion</vt:lpstr>
      <vt:lpstr>Bell Ringer</vt:lpstr>
      <vt:lpstr>Science Matters</vt:lpstr>
      <vt:lpstr>Lightning never strikes the same place twice?</vt:lpstr>
      <vt:lpstr>FALSE!</vt:lpstr>
      <vt:lpstr>What to do?</vt:lpstr>
      <vt:lpstr>PowerPoint Presentation</vt:lpstr>
      <vt:lpstr>PowerPoint Presentation</vt:lpstr>
      <vt:lpstr>PowerPoint Presentation</vt:lpstr>
      <vt:lpstr>PowerPoint Presentation</vt:lpstr>
      <vt:lpstr>Practice </vt:lpstr>
      <vt:lpstr>Vector Mechanics</vt:lpstr>
      <vt:lpstr>Basic Addition and Subtraction</vt:lpstr>
      <vt:lpstr>Practice</vt:lpstr>
      <vt:lpstr>PowerPoint Presentation</vt:lpstr>
      <vt:lpstr>The Resultant Vector</vt:lpstr>
      <vt:lpstr>PowerPoint Presentation</vt:lpstr>
      <vt:lpstr>Practice</vt:lpstr>
      <vt:lpstr>Break</vt:lpstr>
      <vt:lpstr>Relative Motion</vt:lpstr>
      <vt:lpstr>Relative Motion</vt:lpstr>
      <vt:lpstr>PowerPoint Presentation</vt:lpstr>
      <vt:lpstr>FRAME OF REFERENCE</vt:lpstr>
      <vt:lpstr>NEWTONIAN FRAME OF REFERENCE</vt:lpstr>
      <vt:lpstr>The PING PONG Question</vt:lpstr>
      <vt:lpstr>Am I Valid?</vt:lpstr>
      <vt:lpstr>Am I valid?</vt:lpstr>
      <vt:lpstr>RELATIVITY</vt:lpstr>
      <vt:lpstr>RELATIVITY</vt:lpstr>
      <vt:lpstr>RELATIVITY</vt:lpstr>
      <vt:lpstr>RELATIVITY</vt:lpstr>
      <vt:lpstr>POINT OF VIEW</vt:lpstr>
      <vt:lpstr>POINT OF VIEW</vt:lpstr>
      <vt:lpstr>MY POINT OF VIEW</vt:lpstr>
      <vt:lpstr>OTHERS POINT OF VIEW</vt:lpstr>
      <vt:lpstr>Relative Motion</vt:lpstr>
      <vt:lpstr>Relative Motion</vt:lpstr>
      <vt:lpstr>Frame of Reference</vt:lpstr>
      <vt:lpstr>PowerPoint Presentation</vt:lpstr>
      <vt:lpstr>PowerPoint Presentation</vt:lpstr>
      <vt:lpstr>Practice</vt:lpstr>
      <vt:lpstr>Planes and the wind</vt:lpstr>
    </vt:vector>
  </TitlesOfParts>
  <Company>Alpine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HAMMER</dc:creator>
  <cp:lastModifiedBy>JARED HAMMER</cp:lastModifiedBy>
  <cp:revision>4</cp:revision>
  <dcterms:created xsi:type="dcterms:W3CDTF">2017-09-09T21:39:23Z</dcterms:created>
  <dcterms:modified xsi:type="dcterms:W3CDTF">2017-09-11T14:54:27Z</dcterms:modified>
</cp:coreProperties>
</file>