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notesMasterIdLst>
    <p:notesMasterId r:id="rId25"/>
  </p:notesMasterIdLst>
  <p:sldIdLst>
    <p:sldId id="299" r:id="rId4"/>
    <p:sldId id="300" r:id="rId5"/>
    <p:sldId id="301" r:id="rId6"/>
    <p:sldId id="302" r:id="rId7"/>
    <p:sldId id="303" r:id="rId8"/>
    <p:sldId id="286" r:id="rId9"/>
    <p:sldId id="287" r:id="rId10"/>
    <p:sldId id="288" r:id="rId11"/>
    <p:sldId id="289" r:id="rId12"/>
    <p:sldId id="290" r:id="rId13"/>
    <p:sldId id="291" r:id="rId14"/>
    <p:sldId id="292" r:id="rId15"/>
    <p:sldId id="293" r:id="rId16"/>
    <p:sldId id="294" r:id="rId17"/>
    <p:sldId id="295" r:id="rId18"/>
    <p:sldId id="256" r:id="rId19"/>
    <p:sldId id="263" r:id="rId20"/>
    <p:sldId id="257" r:id="rId21"/>
    <p:sldId id="260" r:id="rId22"/>
    <p:sldId id="261" r:id="rId23"/>
    <p:sldId id="258"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7C87FFF9-FE95-473A-B3FB-F499A105BCA7}" type="datetimeFigureOut">
              <a:rPr lang="en-US" smtClean="0"/>
              <a:t>9/9/2017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2E0BD9EB-C902-4D65-A891-D3A6AE14B501}" type="slidenum">
              <a:rPr lang="en-US" smtClean="0"/>
              <a:t>‹#›</a:t>
            </a:fld>
            <a:endParaRPr lang="en-US"/>
          </a:p>
        </p:txBody>
      </p:sp>
    </p:spTree>
    <p:extLst>
      <p:ext uri="{BB962C8B-B14F-4D97-AF65-F5344CB8AC3E}">
        <p14:creationId xmlns:p14="http://schemas.microsoft.com/office/powerpoint/2010/main" val="2179656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0BD9EB-C902-4D65-A891-D3A6AE14B501}" type="slidenum">
              <a:rPr lang="en-US" smtClean="0"/>
              <a:t>17</a:t>
            </a:fld>
            <a:endParaRPr lang="en-US"/>
          </a:p>
        </p:txBody>
      </p:sp>
    </p:spTree>
    <p:extLst>
      <p:ext uri="{BB962C8B-B14F-4D97-AF65-F5344CB8AC3E}">
        <p14:creationId xmlns:p14="http://schemas.microsoft.com/office/powerpoint/2010/main" val="232627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80D8B0C-3F92-4702-8B0D-17B4BDBCFF4E}" type="datetimeFigureOut">
              <a:rPr lang="en-US" smtClean="0"/>
              <a:pPr/>
              <a:t>9/9/2017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351AC56-0C6F-4227-AEB6-31EEAE540F5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0D8B0C-3F92-4702-8B0D-17B4BDBCFF4E}" type="datetimeFigureOut">
              <a:rPr lang="en-US" smtClean="0"/>
              <a:pPr/>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1AC56-0C6F-4227-AEB6-31EEAE540F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0D8B0C-3F92-4702-8B0D-17B4BDBCFF4E}" type="datetimeFigureOut">
              <a:rPr lang="en-US" smtClean="0"/>
              <a:pPr/>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1AC56-0C6F-4227-AEB6-31EEAE540F5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fld id="{DF1D228B-31F8-4D26-9724-22A2FCE810E4}"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F400EC83-BE18-49D4-AF76-E21AC111135D}" type="slidenum">
              <a:rPr lang="en-US" altLang="en-US"/>
              <a:pPr/>
              <a:t>‹#›</a:t>
            </a:fld>
            <a:endParaRPr lang="en-US" altLang="en-US"/>
          </a:p>
        </p:txBody>
      </p:sp>
    </p:spTree>
    <p:extLst>
      <p:ext uri="{BB962C8B-B14F-4D97-AF65-F5344CB8AC3E}">
        <p14:creationId xmlns:p14="http://schemas.microsoft.com/office/powerpoint/2010/main" val="337675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fld id="{0DE57CAF-710D-45EA-A31D-0A0A2D0FC51F}"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B80A4E7F-4BB6-4028-B58C-F28631C864B5}" type="slidenum">
              <a:rPr lang="en-US" altLang="en-US"/>
              <a:pPr/>
              <a:t>‹#›</a:t>
            </a:fld>
            <a:endParaRPr lang="en-US" altLang="en-US"/>
          </a:p>
        </p:txBody>
      </p:sp>
    </p:spTree>
    <p:extLst>
      <p:ext uri="{BB962C8B-B14F-4D97-AF65-F5344CB8AC3E}">
        <p14:creationId xmlns:p14="http://schemas.microsoft.com/office/powerpoint/2010/main" val="408825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fld id="{852889A2-BF0F-4948-BCD4-7B30A99A9675}"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6E2B4794-2D14-4BC7-9B2F-783944B90A07}" type="slidenum">
              <a:rPr lang="en-US" altLang="en-US"/>
              <a:pPr/>
              <a:t>‹#›</a:t>
            </a:fld>
            <a:endParaRPr lang="en-US" altLang="en-US"/>
          </a:p>
        </p:txBody>
      </p:sp>
    </p:spTree>
    <p:extLst>
      <p:ext uri="{BB962C8B-B14F-4D97-AF65-F5344CB8AC3E}">
        <p14:creationId xmlns:p14="http://schemas.microsoft.com/office/powerpoint/2010/main" val="4265005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fld id="{C45A1080-84A5-4617-A577-AAA3E2254710}" type="slidenum">
              <a:rPr lang="en-US" altLang="en-US"/>
              <a:pPr/>
              <a:t>‹#›</a:t>
            </a:fld>
            <a:endParaRPr lang="en-US" altLang="en-US"/>
          </a:p>
        </p:txBody>
      </p:sp>
      <p:sp>
        <p:nvSpPr>
          <p:cNvPr id="7" name="Slide Number Placeholder 6"/>
          <p:cNvSpPr>
            <a:spLocks noGrp="1"/>
          </p:cNvSpPr>
          <p:nvPr>
            <p:ph type="sldNum" sz="quarter" idx="12"/>
          </p:nvPr>
        </p:nvSpPr>
        <p:spPr/>
        <p:txBody>
          <a:bodyPr/>
          <a:lstStyle>
            <a:lvl1pPr>
              <a:defRPr/>
            </a:lvl1pPr>
          </a:lstStyle>
          <a:p>
            <a:fld id="{189E4BF2-6142-49C0-BC83-871646465F9A}" type="slidenum">
              <a:rPr lang="en-US" altLang="en-US"/>
              <a:pPr/>
              <a:t>‹#›</a:t>
            </a:fld>
            <a:endParaRPr lang="en-US" altLang="en-US"/>
          </a:p>
        </p:txBody>
      </p:sp>
    </p:spTree>
    <p:extLst>
      <p:ext uri="{BB962C8B-B14F-4D97-AF65-F5344CB8AC3E}">
        <p14:creationId xmlns:p14="http://schemas.microsoft.com/office/powerpoint/2010/main" val="3759473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fld id="{DA65DEFE-92D6-47B7-ADA8-32061FB05877}" type="slidenum">
              <a:rPr lang="en-US" altLang="en-US"/>
              <a:pPr/>
              <a:t>‹#›</a:t>
            </a:fld>
            <a:endParaRPr lang="en-US" altLang="en-US"/>
          </a:p>
        </p:txBody>
      </p:sp>
      <p:sp>
        <p:nvSpPr>
          <p:cNvPr id="9" name="Slide Number Placeholder 8"/>
          <p:cNvSpPr>
            <a:spLocks noGrp="1"/>
          </p:cNvSpPr>
          <p:nvPr>
            <p:ph type="sldNum" sz="quarter" idx="12"/>
          </p:nvPr>
        </p:nvSpPr>
        <p:spPr/>
        <p:txBody>
          <a:bodyPr/>
          <a:lstStyle>
            <a:lvl1pPr>
              <a:defRPr/>
            </a:lvl1pPr>
          </a:lstStyle>
          <a:p>
            <a:fld id="{DAE65DDC-0CA8-42E8-AF3B-F50F8CD2A8EF}" type="slidenum">
              <a:rPr lang="en-US" altLang="en-US"/>
              <a:pPr/>
              <a:t>‹#›</a:t>
            </a:fld>
            <a:endParaRPr lang="en-US" altLang="en-US"/>
          </a:p>
        </p:txBody>
      </p:sp>
    </p:spTree>
    <p:extLst>
      <p:ext uri="{BB962C8B-B14F-4D97-AF65-F5344CB8AC3E}">
        <p14:creationId xmlns:p14="http://schemas.microsoft.com/office/powerpoint/2010/main" val="130945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fld id="{EBADA4C6-6E64-4CB6-B20B-404090B218FB}" type="slidenum">
              <a:rPr lang="en-US" altLang="en-US"/>
              <a:pPr/>
              <a:t>‹#›</a:t>
            </a:fld>
            <a:endParaRPr lang="en-US" altLang="en-US"/>
          </a:p>
        </p:txBody>
      </p:sp>
      <p:sp>
        <p:nvSpPr>
          <p:cNvPr id="5" name="Slide Number Placeholder 4"/>
          <p:cNvSpPr>
            <a:spLocks noGrp="1"/>
          </p:cNvSpPr>
          <p:nvPr>
            <p:ph type="sldNum" sz="quarter" idx="12"/>
          </p:nvPr>
        </p:nvSpPr>
        <p:spPr/>
        <p:txBody>
          <a:bodyPr/>
          <a:lstStyle>
            <a:lvl1pPr>
              <a:defRPr/>
            </a:lvl1pPr>
          </a:lstStyle>
          <a:p>
            <a:fld id="{38CD3C93-6E12-4D14-B01F-72496956D7BE}" type="slidenum">
              <a:rPr lang="en-US" altLang="en-US"/>
              <a:pPr/>
              <a:t>‹#›</a:t>
            </a:fld>
            <a:endParaRPr lang="en-US" altLang="en-US"/>
          </a:p>
        </p:txBody>
      </p:sp>
    </p:spTree>
    <p:extLst>
      <p:ext uri="{BB962C8B-B14F-4D97-AF65-F5344CB8AC3E}">
        <p14:creationId xmlns:p14="http://schemas.microsoft.com/office/powerpoint/2010/main" val="1588873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fld id="{36B71985-CDE5-4DED-AE0E-974976A17BF8}" type="slidenum">
              <a:rPr lang="en-US" altLang="en-US"/>
              <a:pPr/>
              <a:t>‹#›</a:t>
            </a:fld>
            <a:endParaRPr lang="en-US" altLang="en-US"/>
          </a:p>
        </p:txBody>
      </p:sp>
      <p:sp>
        <p:nvSpPr>
          <p:cNvPr id="4" name="Slide Number Placeholder 3"/>
          <p:cNvSpPr>
            <a:spLocks noGrp="1"/>
          </p:cNvSpPr>
          <p:nvPr>
            <p:ph type="sldNum" sz="quarter" idx="12"/>
          </p:nvPr>
        </p:nvSpPr>
        <p:spPr/>
        <p:txBody>
          <a:bodyPr/>
          <a:lstStyle>
            <a:lvl1pPr>
              <a:defRPr/>
            </a:lvl1pPr>
          </a:lstStyle>
          <a:p>
            <a:fld id="{EE914E02-AFFF-4484-B586-0F7A110D1132}" type="slidenum">
              <a:rPr lang="en-US" altLang="en-US"/>
              <a:pPr/>
              <a:t>‹#›</a:t>
            </a:fld>
            <a:endParaRPr lang="en-US" altLang="en-US"/>
          </a:p>
        </p:txBody>
      </p:sp>
    </p:spTree>
    <p:extLst>
      <p:ext uri="{BB962C8B-B14F-4D97-AF65-F5344CB8AC3E}">
        <p14:creationId xmlns:p14="http://schemas.microsoft.com/office/powerpoint/2010/main" val="2145052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fld id="{75021B38-40EE-4660-86E0-59AED26A141B}" type="slidenum">
              <a:rPr lang="en-US" altLang="en-US"/>
              <a:pPr/>
              <a:t>‹#›</a:t>
            </a:fld>
            <a:endParaRPr lang="en-US" altLang="en-US"/>
          </a:p>
        </p:txBody>
      </p:sp>
      <p:sp>
        <p:nvSpPr>
          <p:cNvPr id="7" name="Slide Number Placeholder 6"/>
          <p:cNvSpPr>
            <a:spLocks noGrp="1"/>
          </p:cNvSpPr>
          <p:nvPr>
            <p:ph type="sldNum" sz="quarter" idx="12"/>
          </p:nvPr>
        </p:nvSpPr>
        <p:spPr/>
        <p:txBody>
          <a:bodyPr/>
          <a:lstStyle>
            <a:lvl1pPr>
              <a:defRPr/>
            </a:lvl1pPr>
          </a:lstStyle>
          <a:p>
            <a:fld id="{E2E731E7-9C12-4E94-8101-EE303DA4052F}" type="slidenum">
              <a:rPr lang="en-US" altLang="en-US"/>
              <a:pPr/>
              <a:t>‹#›</a:t>
            </a:fld>
            <a:endParaRPr lang="en-US" altLang="en-US"/>
          </a:p>
        </p:txBody>
      </p:sp>
    </p:spTree>
    <p:extLst>
      <p:ext uri="{BB962C8B-B14F-4D97-AF65-F5344CB8AC3E}">
        <p14:creationId xmlns:p14="http://schemas.microsoft.com/office/powerpoint/2010/main" val="46212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0D8B0C-3F92-4702-8B0D-17B4BDBCFF4E}" type="datetimeFigureOut">
              <a:rPr lang="en-US" smtClean="0"/>
              <a:pPr/>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1AC56-0C6F-4227-AEB6-31EEAE540F5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fld id="{5CBA762B-48CE-4636-A988-C0001F589E6C}" type="slidenum">
              <a:rPr lang="en-US" altLang="en-US"/>
              <a:pPr/>
              <a:t>‹#›</a:t>
            </a:fld>
            <a:endParaRPr lang="en-US" altLang="en-US"/>
          </a:p>
        </p:txBody>
      </p:sp>
      <p:sp>
        <p:nvSpPr>
          <p:cNvPr id="7" name="Slide Number Placeholder 6"/>
          <p:cNvSpPr>
            <a:spLocks noGrp="1"/>
          </p:cNvSpPr>
          <p:nvPr>
            <p:ph type="sldNum" sz="quarter" idx="12"/>
          </p:nvPr>
        </p:nvSpPr>
        <p:spPr/>
        <p:txBody>
          <a:bodyPr/>
          <a:lstStyle>
            <a:lvl1pPr>
              <a:defRPr/>
            </a:lvl1pPr>
          </a:lstStyle>
          <a:p>
            <a:fld id="{AB7F086C-D064-4CD6-9E14-D439B6BBE35E}" type="slidenum">
              <a:rPr lang="en-US" altLang="en-US"/>
              <a:pPr/>
              <a:t>‹#›</a:t>
            </a:fld>
            <a:endParaRPr lang="en-US" altLang="en-US"/>
          </a:p>
        </p:txBody>
      </p:sp>
    </p:spTree>
    <p:extLst>
      <p:ext uri="{BB962C8B-B14F-4D97-AF65-F5344CB8AC3E}">
        <p14:creationId xmlns:p14="http://schemas.microsoft.com/office/powerpoint/2010/main" val="1691664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fld id="{076209C0-84B1-4095-9423-C08AE22D572C}"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FF822D59-A31E-46F8-A0F5-D3DDAD79B396}" type="slidenum">
              <a:rPr lang="en-US" altLang="en-US"/>
              <a:pPr/>
              <a:t>‹#›</a:t>
            </a:fld>
            <a:endParaRPr lang="en-US" altLang="en-US"/>
          </a:p>
        </p:txBody>
      </p:sp>
    </p:spTree>
    <p:extLst>
      <p:ext uri="{BB962C8B-B14F-4D97-AF65-F5344CB8AC3E}">
        <p14:creationId xmlns:p14="http://schemas.microsoft.com/office/powerpoint/2010/main" val="365768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fld id="{7DA81C9F-4F55-4A93-B50B-7CFBCB464DF6}"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7E3EC6B9-A5E2-41FB-B93F-0CEDC0A2645B}" type="slidenum">
              <a:rPr lang="en-US" altLang="en-US"/>
              <a:pPr/>
              <a:t>‹#›</a:t>
            </a:fld>
            <a:endParaRPr lang="en-US" altLang="en-US"/>
          </a:p>
        </p:txBody>
      </p:sp>
    </p:spTree>
    <p:extLst>
      <p:ext uri="{BB962C8B-B14F-4D97-AF65-F5344CB8AC3E}">
        <p14:creationId xmlns:p14="http://schemas.microsoft.com/office/powerpoint/2010/main" val="4246384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618433D-F2EB-4B81-8513-5762545A2348}" type="slidenum">
              <a:rPr lang="en-US" altLang="en-US"/>
              <a:pPr>
                <a:defRPr/>
              </a:pPr>
              <a:t>‹#›</a:t>
            </a:fld>
            <a:endParaRPr lang="en-US" altLang="en-US"/>
          </a:p>
        </p:txBody>
      </p:sp>
    </p:spTree>
    <p:extLst>
      <p:ext uri="{BB962C8B-B14F-4D97-AF65-F5344CB8AC3E}">
        <p14:creationId xmlns:p14="http://schemas.microsoft.com/office/powerpoint/2010/main" val="1483591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FA8CB68-6292-4F10-A0CA-2FF9FD3FA8AB}" type="slidenum">
              <a:rPr lang="en-US" altLang="en-US"/>
              <a:pPr>
                <a:defRPr/>
              </a:pPr>
              <a:t>‹#›</a:t>
            </a:fld>
            <a:endParaRPr lang="en-US" altLang="en-US"/>
          </a:p>
        </p:txBody>
      </p:sp>
    </p:spTree>
    <p:extLst>
      <p:ext uri="{BB962C8B-B14F-4D97-AF65-F5344CB8AC3E}">
        <p14:creationId xmlns:p14="http://schemas.microsoft.com/office/powerpoint/2010/main" val="936293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B917F97-6AFA-4A29-9A3F-4E36D8EA906D}" type="slidenum">
              <a:rPr lang="en-US" altLang="en-US"/>
              <a:pPr>
                <a:defRPr/>
              </a:pPr>
              <a:t>‹#›</a:t>
            </a:fld>
            <a:endParaRPr lang="en-US" altLang="en-US"/>
          </a:p>
        </p:txBody>
      </p:sp>
    </p:spTree>
    <p:extLst>
      <p:ext uri="{BB962C8B-B14F-4D97-AF65-F5344CB8AC3E}">
        <p14:creationId xmlns:p14="http://schemas.microsoft.com/office/powerpoint/2010/main" val="335949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CA353D0-6767-4DAC-B9ED-32EE85C7AAF4}" type="slidenum">
              <a:rPr lang="en-US" altLang="en-US"/>
              <a:pPr>
                <a:defRPr/>
              </a:pPr>
              <a:t>‹#›</a:t>
            </a:fld>
            <a:endParaRPr lang="en-US" altLang="en-US"/>
          </a:p>
        </p:txBody>
      </p:sp>
    </p:spTree>
    <p:extLst>
      <p:ext uri="{BB962C8B-B14F-4D97-AF65-F5344CB8AC3E}">
        <p14:creationId xmlns:p14="http://schemas.microsoft.com/office/powerpoint/2010/main" val="1979338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21D3E145-2EAC-4D5B-810F-19C020AFD54B}" type="slidenum">
              <a:rPr lang="en-US" altLang="en-US"/>
              <a:pPr>
                <a:defRPr/>
              </a:pPr>
              <a:t>‹#›</a:t>
            </a:fld>
            <a:endParaRPr lang="en-US" altLang="en-US"/>
          </a:p>
        </p:txBody>
      </p:sp>
    </p:spTree>
    <p:extLst>
      <p:ext uri="{BB962C8B-B14F-4D97-AF65-F5344CB8AC3E}">
        <p14:creationId xmlns:p14="http://schemas.microsoft.com/office/powerpoint/2010/main" val="488360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FE37CCBF-5B91-4604-BDB5-8B127EF8204C}" type="slidenum">
              <a:rPr lang="en-US" altLang="en-US"/>
              <a:pPr>
                <a:defRPr/>
              </a:pPr>
              <a:t>‹#›</a:t>
            </a:fld>
            <a:endParaRPr lang="en-US" altLang="en-US"/>
          </a:p>
        </p:txBody>
      </p:sp>
    </p:spTree>
    <p:extLst>
      <p:ext uri="{BB962C8B-B14F-4D97-AF65-F5344CB8AC3E}">
        <p14:creationId xmlns:p14="http://schemas.microsoft.com/office/powerpoint/2010/main" val="802425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808E6663-33F3-49E6-9D23-1B9B137E6160}" type="slidenum">
              <a:rPr lang="en-US" altLang="en-US"/>
              <a:pPr>
                <a:defRPr/>
              </a:pPr>
              <a:t>‹#›</a:t>
            </a:fld>
            <a:endParaRPr lang="en-US" altLang="en-US"/>
          </a:p>
        </p:txBody>
      </p:sp>
    </p:spTree>
    <p:extLst>
      <p:ext uri="{BB962C8B-B14F-4D97-AF65-F5344CB8AC3E}">
        <p14:creationId xmlns:p14="http://schemas.microsoft.com/office/powerpoint/2010/main" val="425468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0D8B0C-3F92-4702-8B0D-17B4BDBCFF4E}" type="datetimeFigureOut">
              <a:rPr lang="en-US" smtClean="0"/>
              <a:pPr/>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1AC56-0C6F-4227-AEB6-31EEAE540F5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31C7291-E662-47FD-87EA-A63F76BFD254}" type="slidenum">
              <a:rPr lang="en-US" altLang="en-US"/>
              <a:pPr>
                <a:defRPr/>
              </a:pPr>
              <a:t>‹#›</a:t>
            </a:fld>
            <a:endParaRPr lang="en-US" altLang="en-US"/>
          </a:p>
        </p:txBody>
      </p:sp>
    </p:spTree>
    <p:extLst>
      <p:ext uri="{BB962C8B-B14F-4D97-AF65-F5344CB8AC3E}">
        <p14:creationId xmlns:p14="http://schemas.microsoft.com/office/powerpoint/2010/main" val="2720326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997AE6C-B45A-42DE-B101-3AEB040E4751}" type="slidenum">
              <a:rPr lang="en-US" altLang="en-US"/>
              <a:pPr>
                <a:defRPr/>
              </a:pPr>
              <a:t>‹#›</a:t>
            </a:fld>
            <a:endParaRPr lang="en-US" altLang="en-US"/>
          </a:p>
        </p:txBody>
      </p:sp>
    </p:spTree>
    <p:extLst>
      <p:ext uri="{BB962C8B-B14F-4D97-AF65-F5344CB8AC3E}">
        <p14:creationId xmlns:p14="http://schemas.microsoft.com/office/powerpoint/2010/main" val="3586930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50BAA23-856A-4375-B110-63E9A33F871A}" type="slidenum">
              <a:rPr lang="en-US" altLang="en-US"/>
              <a:pPr>
                <a:defRPr/>
              </a:pPr>
              <a:t>‹#›</a:t>
            </a:fld>
            <a:endParaRPr lang="en-US" altLang="en-US"/>
          </a:p>
        </p:txBody>
      </p:sp>
    </p:spTree>
    <p:extLst>
      <p:ext uri="{BB962C8B-B14F-4D97-AF65-F5344CB8AC3E}">
        <p14:creationId xmlns:p14="http://schemas.microsoft.com/office/powerpoint/2010/main" val="1904986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5A38AC7-E0C7-46D5-B744-62AA66AA79B3}" type="slidenum">
              <a:rPr lang="en-US" altLang="en-US"/>
              <a:pPr>
                <a:defRPr/>
              </a:pPr>
              <a:t>‹#›</a:t>
            </a:fld>
            <a:endParaRPr lang="en-US" altLang="en-US"/>
          </a:p>
        </p:txBody>
      </p:sp>
    </p:spTree>
    <p:extLst>
      <p:ext uri="{BB962C8B-B14F-4D97-AF65-F5344CB8AC3E}">
        <p14:creationId xmlns:p14="http://schemas.microsoft.com/office/powerpoint/2010/main" val="2117331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ltLang="en-US"/>
          </a:p>
        </p:txBody>
      </p:sp>
      <p:sp>
        <p:nvSpPr>
          <p:cNvPr id="9" name="Slide Number Placeholder 5"/>
          <p:cNvSpPr>
            <a:spLocks noGrp="1"/>
          </p:cNvSpPr>
          <p:nvPr>
            <p:ph type="sldNum" sz="quarter" idx="17"/>
          </p:nvPr>
        </p:nvSpPr>
        <p:spPr/>
        <p:txBody>
          <a:bodyPr/>
          <a:lstStyle>
            <a:lvl1pPr>
              <a:defRPr/>
            </a:lvl1pPr>
          </a:lstStyle>
          <a:p>
            <a:pPr>
              <a:defRPr/>
            </a:pPr>
            <a:fld id="{EF12566F-19CC-4C3B-9496-19E660F345B8}" type="slidenum">
              <a:rPr lang="en-US" altLang="en-US"/>
              <a:pPr>
                <a:defRPr/>
              </a:pPr>
              <a:t>‹#›</a:t>
            </a:fld>
            <a:endParaRPr lang="en-US" altLang="en-US"/>
          </a:p>
        </p:txBody>
      </p:sp>
    </p:spTree>
    <p:extLst>
      <p:ext uri="{BB962C8B-B14F-4D97-AF65-F5344CB8AC3E}">
        <p14:creationId xmlns:p14="http://schemas.microsoft.com/office/powerpoint/2010/main" val="845932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5B80D2A-1B4F-4574-BBFE-C837E9C80F8D}" type="slidenum">
              <a:rPr lang="en-US" altLang="en-US"/>
              <a:pPr>
                <a:defRPr/>
              </a:pPr>
              <a:t>‹#›</a:t>
            </a:fld>
            <a:endParaRPr lang="en-US" altLang="en-US"/>
          </a:p>
        </p:txBody>
      </p:sp>
    </p:spTree>
    <p:extLst>
      <p:ext uri="{BB962C8B-B14F-4D97-AF65-F5344CB8AC3E}">
        <p14:creationId xmlns:p14="http://schemas.microsoft.com/office/powerpoint/2010/main" val="1005195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Date Placeholder 3"/>
          <p:cNvSpPr>
            <a:spLocks noGrp="1"/>
          </p:cNvSpPr>
          <p:nvPr>
            <p:ph type="dt" sz="half" idx="18"/>
          </p:nvPr>
        </p:nvSpPr>
        <p:spPr/>
        <p:txBody>
          <a:bodyPr/>
          <a:lstStyle>
            <a:lvl1pPr>
              <a:defRPr/>
            </a:lvl1pPr>
          </a:lstStyle>
          <a:p>
            <a:pPr>
              <a:defRPr/>
            </a:pPr>
            <a:endParaRPr lang="en-US" altLang="en-US"/>
          </a:p>
        </p:txBody>
      </p:sp>
      <p:sp>
        <p:nvSpPr>
          <p:cNvPr id="12" name="Footer Placeholder 4"/>
          <p:cNvSpPr>
            <a:spLocks noGrp="1"/>
          </p:cNvSpPr>
          <p:nvPr>
            <p:ph type="ftr" sz="quarter" idx="19"/>
          </p:nvPr>
        </p:nvSpPr>
        <p:spPr/>
        <p:txBody>
          <a:bodyPr/>
          <a:lstStyle>
            <a:lvl1pPr>
              <a:defRPr/>
            </a:lvl1pPr>
          </a:lstStyle>
          <a:p>
            <a:pPr>
              <a:defRPr/>
            </a:pPr>
            <a:endParaRPr lang="en-US" altLang="en-US"/>
          </a:p>
        </p:txBody>
      </p:sp>
      <p:sp>
        <p:nvSpPr>
          <p:cNvPr id="13" name="Slide Number Placeholder 5"/>
          <p:cNvSpPr>
            <a:spLocks noGrp="1"/>
          </p:cNvSpPr>
          <p:nvPr>
            <p:ph type="sldNum" sz="quarter" idx="20"/>
          </p:nvPr>
        </p:nvSpPr>
        <p:spPr/>
        <p:txBody>
          <a:bodyPr/>
          <a:lstStyle>
            <a:lvl1pPr>
              <a:defRPr/>
            </a:lvl1pPr>
          </a:lstStyle>
          <a:p>
            <a:pPr>
              <a:defRPr/>
            </a:pPr>
            <a:fld id="{C69A16D8-090B-4E13-BFEC-E713A602CC0B}" type="slidenum">
              <a:rPr lang="en-US" altLang="en-US"/>
              <a:pPr>
                <a:defRPr/>
              </a:pPr>
              <a:t>‹#›</a:t>
            </a:fld>
            <a:endParaRPr lang="en-US" altLang="en-US"/>
          </a:p>
        </p:txBody>
      </p:sp>
    </p:spTree>
    <p:extLst>
      <p:ext uri="{BB962C8B-B14F-4D97-AF65-F5344CB8AC3E}">
        <p14:creationId xmlns:p14="http://schemas.microsoft.com/office/powerpoint/2010/main" val="512965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5" name="Date Placeholder 3"/>
          <p:cNvSpPr>
            <a:spLocks noGrp="1"/>
          </p:cNvSpPr>
          <p:nvPr>
            <p:ph type="dt" sz="half" idx="23"/>
          </p:nvPr>
        </p:nvSpPr>
        <p:spPr/>
        <p:txBody>
          <a:bodyPr/>
          <a:lstStyle>
            <a:lvl1pPr>
              <a:defRPr/>
            </a:lvl1pPr>
          </a:lstStyle>
          <a:p>
            <a:pPr>
              <a:defRPr/>
            </a:pPr>
            <a:endParaRPr lang="en-US" altLang="en-US"/>
          </a:p>
        </p:txBody>
      </p:sp>
      <p:sp>
        <p:nvSpPr>
          <p:cNvPr id="16" name="Footer Placeholder 4"/>
          <p:cNvSpPr>
            <a:spLocks noGrp="1"/>
          </p:cNvSpPr>
          <p:nvPr>
            <p:ph type="ftr" sz="quarter" idx="24"/>
          </p:nvPr>
        </p:nvSpPr>
        <p:spPr/>
        <p:txBody>
          <a:bodyPr/>
          <a:lstStyle>
            <a:lvl1pPr>
              <a:defRPr/>
            </a:lvl1pPr>
          </a:lstStyle>
          <a:p>
            <a:pPr>
              <a:defRPr/>
            </a:pPr>
            <a:endParaRPr lang="en-US" altLang="en-US"/>
          </a:p>
        </p:txBody>
      </p:sp>
      <p:sp>
        <p:nvSpPr>
          <p:cNvPr id="17" name="Slide Number Placeholder 5"/>
          <p:cNvSpPr>
            <a:spLocks noGrp="1"/>
          </p:cNvSpPr>
          <p:nvPr>
            <p:ph type="sldNum" sz="quarter" idx="25"/>
          </p:nvPr>
        </p:nvSpPr>
        <p:spPr/>
        <p:txBody>
          <a:bodyPr/>
          <a:lstStyle>
            <a:lvl1pPr>
              <a:defRPr/>
            </a:lvl1pPr>
          </a:lstStyle>
          <a:p>
            <a:pPr>
              <a:defRPr/>
            </a:pPr>
            <a:fld id="{A82BED76-7BC5-487A-960F-966075E1A3B9}" type="slidenum">
              <a:rPr lang="en-US" altLang="en-US"/>
              <a:pPr>
                <a:defRPr/>
              </a:pPr>
              <a:t>‹#›</a:t>
            </a:fld>
            <a:endParaRPr lang="en-US" altLang="en-US"/>
          </a:p>
        </p:txBody>
      </p:sp>
    </p:spTree>
    <p:extLst>
      <p:ext uri="{BB962C8B-B14F-4D97-AF65-F5344CB8AC3E}">
        <p14:creationId xmlns:p14="http://schemas.microsoft.com/office/powerpoint/2010/main" val="3212446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58220F1-FEEF-4BF1-94CB-BE5B9AABF4EF}" type="slidenum">
              <a:rPr lang="en-US" altLang="en-US"/>
              <a:pPr>
                <a:defRPr/>
              </a:pPr>
              <a:t>‹#›</a:t>
            </a:fld>
            <a:endParaRPr lang="en-US" altLang="en-US"/>
          </a:p>
        </p:txBody>
      </p:sp>
    </p:spTree>
    <p:extLst>
      <p:ext uri="{BB962C8B-B14F-4D97-AF65-F5344CB8AC3E}">
        <p14:creationId xmlns:p14="http://schemas.microsoft.com/office/powerpoint/2010/main" val="2622362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3A16883-81B1-432A-89A8-03C846105BCA}" type="slidenum">
              <a:rPr lang="en-US" altLang="en-US"/>
              <a:pPr>
                <a:defRPr/>
              </a:pPr>
              <a:t>‹#›</a:t>
            </a:fld>
            <a:endParaRPr lang="en-US" altLang="en-US"/>
          </a:p>
        </p:txBody>
      </p:sp>
    </p:spTree>
    <p:extLst>
      <p:ext uri="{BB962C8B-B14F-4D97-AF65-F5344CB8AC3E}">
        <p14:creationId xmlns:p14="http://schemas.microsoft.com/office/powerpoint/2010/main" val="379122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0D8B0C-3F92-4702-8B0D-17B4BDBCFF4E}" type="datetimeFigureOut">
              <a:rPr lang="en-US" smtClean="0"/>
              <a:pPr/>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1AC56-0C6F-4227-AEB6-31EEAE540F5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0"/>
            <a:ext cx="70866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288DA92-B41F-4BD3-BAC7-EDF046483146}" type="slidenum">
              <a:rPr lang="en-US" altLang="en-US"/>
              <a:pPr>
                <a:defRPr/>
              </a:pPr>
              <a:t>‹#›</a:t>
            </a:fld>
            <a:endParaRPr lang="en-US" altLang="en-US"/>
          </a:p>
        </p:txBody>
      </p:sp>
    </p:spTree>
    <p:extLst>
      <p:ext uri="{BB962C8B-B14F-4D97-AF65-F5344CB8AC3E}">
        <p14:creationId xmlns:p14="http://schemas.microsoft.com/office/powerpoint/2010/main" val="2146557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0"/>
            <a:ext cx="7086600" cy="12763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42517DC-47D3-4CFB-9C59-5CC20F7A620C}" type="slidenum">
              <a:rPr lang="en-US" altLang="en-US"/>
              <a:pPr>
                <a:defRPr/>
              </a:pPr>
              <a:t>‹#›</a:t>
            </a:fld>
            <a:endParaRPr lang="en-US" altLang="en-US"/>
          </a:p>
        </p:txBody>
      </p:sp>
    </p:spTree>
    <p:extLst>
      <p:ext uri="{BB962C8B-B14F-4D97-AF65-F5344CB8AC3E}">
        <p14:creationId xmlns:p14="http://schemas.microsoft.com/office/powerpoint/2010/main" val="1949492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0"/>
            <a:ext cx="70866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D1E674C-ACE6-402E-93E3-2232AB97E19B}" type="slidenum">
              <a:rPr lang="en-US" altLang="en-US"/>
              <a:pPr>
                <a:defRPr/>
              </a:pPr>
              <a:t>‹#›</a:t>
            </a:fld>
            <a:endParaRPr lang="en-US" altLang="en-US"/>
          </a:p>
        </p:txBody>
      </p:sp>
    </p:spTree>
    <p:extLst>
      <p:ext uri="{BB962C8B-B14F-4D97-AF65-F5344CB8AC3E}">
        <p14:creationId xmlns:p14="http://schemas.microsoft.com/office/powerpoint/2010/main" val="2582997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0"/>
            <a:ext cx="70866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DFD9F6E8-C9C8-42C5-940B-4402BAD5CF9D}" type="slidenum">
              <a:rPr lang="en-US" altLang="en-US"/>
              <a:pPr>
                <a:defRPr/>
              </a:pPr>
              <a:t>‹#›</a:t>
            </a:fld>
            <a:endParaRPr lang="en-US" altLang="en-US"/>
          </a:p>
        </p:txBody>
      </p:sp>
    </p:spTree>
    <p:extLst>
      <p:ext uri="{BB962C8B-B14F-4D97-AF65-F5344CB8AC3E}">
        <p14:creationId xmlns:p14="http://schemas.microsoft.com/office/powerpoint/2010/main" val="2365212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250"/>
            <a:ext cx="70866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EA5376C-F6DB-4E3C-9D76-EF62B760DC2E}" type="slidenum">
              <a:rPr lang="en-US" altLang="en-US"/>
              <a:pPr>
                <a:defRPr/>
              </a:pPr>
              <a:t>‹#›</a:t>
            </a:fld>
            <a:endParaRPr lang="en-US" altLang="en-US"/>
          </a:p>
        </p:txBody>
      </p:sp>
    </p:spTree>
    <p:extLst>
      <p:ext uri="{BB962C8B-B14F-4D97-AF65-F5344CB8AC3E}">
        <p14:creationId xmlns:p14="http://schemas.microsoft.com/office/powerpoint/2010/main" val="54384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0D8B0C-3F92-4702-8B0D-17B4BDBCFF4E}" type="datetimeFigureOut">
              <a:rPr lang="en-US" smtClean="0"/>
              <a:pPr/>
              <a:t>9/9/2017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1AC56-0C6F-4227-AEB6-31EEAE540F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0D8B0C-3F92-4702-8B0D-17B4BDBCFF4E}" type="datetimeFigureOut">
              <a:rPr lang="en-US" smtClean="0"/>
              <a:pPr/>
              <a:t>9/9/2017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1AC56-0C6F-4227-AEB6-31EEAE540F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D8B0C-3F92-4702-8B0D-17B4BDBCFF4E}" type="datetimeFigureOut">
              <a:rPr lang="en-US" smtClean="0"/>
              <a:pPr/>
              <a:t>9/9/2017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1AC56-0C6F-4227-AEB6-31EEAE540F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0D8B0C-3F92-4702-8B0D-17B4BDBCFF4E}" type="datetimeFigureOut">
              <a:rPr lang="en-US" smtClean="0"/>
              <a:pPr/>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1AC56-0C6F-4227-AEB6-31EEAE540F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0D8B0C-3F92-4702-8B0D-17B4BDBCFF4E}" type="datetimeFigureOut">
              <a:rPr lang="en-US" smtClean="0"/>
              <a:pPr/>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351AC56-0C6F-4227-AEB6-31EEAE540F5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3.jpe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0D8B0C-3F92-4702-8B0D-17B4BDBCFF4E}" type="datetimeFigureOut">
              <a:rPr lang="en-US" smtClean="0"/>
              <a:pPr/>
              <a:t>9/9/2017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351AC56-0C6F-4227-AEB6-31EEAE540F5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7F7D7"/>
            </a:gs>
            <a:gs pos="50000">
              <a:srgbClr val="EAA24F"/>
            </a:gs>
            <a:gs pos="100000">
              <a:srgbClr val="B7F7D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a:effectLs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a:effectLst/>
              </a:defRPr>
            </a:lvl1pPr>
          </a:lstStyle>
          <a:p>
            <a:fld id="{303738DE-1B9D-419A-AD20-30DD775B8861}" type="slidenum">
              <a:rPr lang="en-US" altLang="en-US"/>
              <a:pPr/>
              <a:t>‹#›</a:t>
            </a:fld>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eaLnBrk="1" hangingPunct="1">
              <a:defRPr sz="1400">
                <a:effectLst/>
              </a:defRPr>
            </a:lvl1pPr>
          </a:lstStyle>
          <a:p>
            <a:fld id="{5DC914CA-7662-40FB-B821-A828AB34D929}" type="slidenum">
              <a:rPr lang="en-US" altLang="en-US"/>
              <a:pPr/>
              <a:t>‹#›</a:t>
            </a:fld>
            <a:endParaRPr lang="en-US" altLang="en-US"/>
          </a:p>
        </p:txBody>
      </p:sp>
      <p:sp>
        <p:nvSpPr>
          <p:cNvPr id="1031" name="Freeform 7"/>
          <p:cNvSpPr>
            <a:spLocks/>
          </p:cNvSpPr>
          <p:nvPr/>
        </p:nvSpPr>
        <p:spPr bwMode="auto">
          <a:xfrm>
            <a:off x="1651000" y="519113"/>
            <a:ext cx="7105650" cy="6075362"/>
          </a:xfrm>
          <a:custGeom>
            <a:avLst/>
            <a:gdLst>
              <a:gd name="T0" fmla="*/ 1120 w 4476"/>
              <a:gd name="T1" fmla="*/ 3693 h 3827"/>
              <a:gd name="T2" fmla="*/ 1034 w 4476"/>
              <a:gd name="T3" fmla="*/ 3411 h 3827"/>
              <a:gd name="T4" fmla="*/ 882 w 4476"/>
              <a:gd name="T5" fmla="*/ 3340 h 3827"/>
              <a:gd name="T6" fmla="*/ 679 w 4476"/>
              <a:gd name="T7" fmla="*/ 3100 h 3827"/>
              <a:gd name="T8" fmla="*/ 709 w 4476"/>
              <a:gd name="T9" fmla="*/ 2889 h 3827"/>
              <a:gd name="T10" fmla="*/ 571 w 4476"/>
              <a:gd name="T11" fmla="*/ 2755 h 3827"/>
              <a:gd name="T12" fmla="*/ 419 w 4476"/>
              <a:gd name="T13" fmla="*/ 2706 h 3827"/>
              <a:gd name="T14" fmla="*/ 166 w 4476"/>
              <a:gd name="T15" fmla="*/ 2508 h 3827"/>
              <a:gd name="T16" fmla="*/ 224 w 4476"/>
              <a:gd name="T17" fmla="*/ 2170 h 3827"/>
              <a:gd name="T18" fmla="*/ 145 w 4476"/>
              <a:gd name="T19" fmla="*/ 2107 h 3827"/>
              <a:gd name="T20" fmla="*/ 0 w 4476"/>
              <a:gd name="T21" fmla="*/ 1755 h 3827"/>
              <a:gd name="T22" fmla="*/ 181 w 4476"/>
              <a:gd name="T23" fmla="*/ 1621 h 3827"/>
              <a:gd name="T24" fmla="*/ 217 w 4476"/>
              <a:gd name="T25" fmla="*/ 1502 h 3827"/>
              <a:gd name="T26" fmla="*/ 354 w 4476"/>
              <a:gd name="T27" fmla="*/ 1600 h 3827"/>
              <a:gd name="T28" fmla="*/ 484 w 4476"/>
              <a:gd name="T29" fmla="*/ 1516 h 3827"/>
              <a:gd name="T30" fmla="*/ 542 w 4476"/>
              <a:gd name="T31" fmla="*/ 1685 h 3827"/>
              <a:gd name="T32" fmla="*/ 607 w 4476"/>
              <a:gd name="T33" fmla="*/ 1642 h 3827"/>
              <a:gd name="T34" fmla="*/ 492 w 4476"/>
              <a:gd name="T35" fmla="*/ 1480 h 3827"/>
              <a:gd name="T36" fmla="*/ 347 w 4476"/>
              <a:gd name="T37" fmla="*/ 1311 h 3827"/>
              <a:gd name="T38" fmla="*/ 615 w 4476"/>
              <a:gd name="T39" fmla="*/ 1037 h 3827"/>
              <a:gd name="T40" fmla="*/ 694 w 4476"/>
              <a:gd name="T41" fmla="*/ 1015 h 3827"/>
              <a:gd name="T42" fmla="*/ 405 w 4476"/>
              <a:gd name="T43" fmla="*/ 1072 h 3827"/>
              <a:gd name="T44" fmla="*/ 174 w 4476"/>
              <a:gd name="T45" fmla="*/ 860 h 3827"/>
              <a:gd name="T46" fmla="*/ 304 w 4476"/>
              <a:gd name="T47" fmla="*/ 479 h 3827"/>
              <a:gd name="T48" fmla="*/ 875 w 4476"/>
              <a:gd name="T49" fmla="*/ 501 h 3827"/>
              <a:gd name="T50" fmla="*/ 781 w 4476"/>
              <a:gd name="T51" fmla="*/ 416 h 3827"/>
              <a:gd name="T52" fmla="*/ 1077 w 4476"/>
              <a:gd name="T53" fmla="*/ 240 h 3827"/>
              <a:gd name="T54" fmla="*/ 1475 w 4476"/>
              <a:gd name="T55" fmla="*/ 416 h 3827"/>
              <a:gd name="T56" fmla="*/ 1569 w 4476"/>
              <a:gd name="T57" fmla="*/ 120 h 3827"/>
              <a:gd name="T58" fmla="*/ 2074 w 4476"/>
              <a:gd name="T59" fmla="*/ 14 h 3827"/>
              <a:gd name="T60" fmla="*/ 2428 w 4476"/>
              <a:gd name="T61" fmla="*/ 353 h 3827"/>
              <a:gd name="T62" fmla="*/ 2472 w 4476"/>
              <a:gd name="T63" fmla="*/ 451 h 3827"/>
              <a:gd name="T64" fmla="*/ 2725 w 4476"/>
              <a:gd name="T65" fmla="*/ 487 h 3827"/>
              <a:gd name="T66" fmla="*/ 2747 w 4476"/>
              <a:gd name="T67" fmla="*/ 458 h 3827"/>
              <a:gd name="T68" fmla="*/ 2927 w 4476"/>
              <a:gd name="T69" fmla="*/ 317 h 3827"/>
              <a:gd name="T70" fmla="*/ 3159 w 4476"/>
              <a:gd name="T71" fmla="*/ 550 h 3827"/>
              <a:gd name="T72" fmla="*/ 3224 w 4476"/>
              <a:gd name="T73" fmla="*/ 628 h 3827"/>
              <a:gd name="T74" fmla="*/ 3296 w 4476"/>
              <a:gd name="T75" fmla="*/ 762 h 3827"/>
              <a:gd name="T76" fmla="*/ 3419 w 4476"/>
              <a:gd name="T77" fmla="*/ 578 h 3827"/>
              <a:gd name="T78" fmla="*/ 3881 w 4476"/>
              <a:gd name="T79" fmla="*/ 677 h 3827"/>
              <a:gd name="T80" fmla="*/ 3903 w 4476"/>
              <a:gd name="T81" fmla="*/ 1037 h 3827"/>
              <a:gd name="T82" fmla="*/ 4012 w 4476"/>
              <a:gd name="T83" fmla="*/ 1065 h 3827"/>
              <a:gd name="T84" fmla="*/ 4055 w 4476"/>
              <a:gd name="T85" fmla="*/ 1050 h 3827"/>
              <a:gd name="T86" fmla="*/ 4373 w 4476"/>
              <a:gd name="T87" fmla="*/ 1086 h 3827"/>
              <a:gd name="T88" fmla="*/ 4294 w 4476"/>
              <a:gd name="T89" fmla="*/ 1389 h 3827"/>
              <a:gd name="T90" fmla="*/ 4222 w 4476"/>
              <a:gd name="T91" fmla="*/ 1452 h 3827"/>
              <a:gd name="T92" fmla="*/ 4142 w 4476"/>
              <a:gd name="T93" fmla="*/ 1544 h 3827"/>
              <a:gd name="T94" fmla="*/ 4388 w 4476"/>
              <a:gd name="T95" fmla="*/ 1748 h 3827"/>
              <a:gd name="T96" fmla="*/ 4279 w 4476"/>
              <a:gd name="T97" fmla="*/ 2058 h 3827"/>
              <a:gd name="T98" fmla="*/ 3968 w 4476"/>
              <a:gd name="T99" fmla="*/ 2093 h 3827"/>
              <a:gd name="T100" fmla="*/ 4005 w 4476"/>
              <a:gd name="T101" fmla="*/ 2212 h 3827"/>
              <a:gd name="T102" fmla="*/ 4012 w 4476"/>
              <a:gd name="T103" fmla="*/ 2325 h 3827"/>
              <a:gd name="T104" fmla="*/ 4149 w 4476"/>
              <a:gd name="T105" fmla="*/ 2339 h 3827"/>
              <a:gd name="T106" fmla="*/ 4207 w 4476"/>
              <a:gd name="T107" fmla="*/ 2551 h 3827"/>
              <a:gd name="T108" fmla="*/ 4120 w 4476"/>
              <a:gd name="T109" fmla="*/ 2664 h 3827"/>
              <a:gd name="T110" fmla="*/ 4149 w 4476"/>
              <a:gd name="T111" fmla="*/ 2805 h 3827"/>
              <a:gd name="T112" fmla="*/ 4120 w 4476"/>
              <a:gd name="T113" fmla="*/ 3002 h 3827"/>
              <a:gd name="T114" fmla="*/ 4336 w 4476"/>
              <a:gd name="T115" fmla="*/ 3227 h 3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76" h="3827">
                <a:moveTo>
                  <a:pt x="1475" y="3826"/>
                </a:moveTo>
                <a:lnTo>
                  <a:pt x="1316" y="3728"/>
                </a:lnTo>
                <a:lnTo>
                  <a:pt x="1120" y="3693"/>
                </a:lnTo>
                <a:lnTo>
                  <a:pt x="1026" y="3622"/>
                </a:lnTo>
                <a:lnTo>
                  <a:pt x="1012" y="3495"/>
                </a:lnTo>
                <a:lnTo>
                  <a:pt x="1034" y="3411"/>
                </a:lnTo>
                <a:lnTo>
                  <a:pt x="1070" y="3333"/>
                </a:lnTo>
                <a:lnTo>
                  <a:pt x="976" y="3340"/>
                </a:lnTo>
                <a:lnTo>
                  <a:pt x="882" y="3340"/>
                </a:lnTo>
                <a:lnTo>
                  <a:pt x="730" y="3291"/>
                </a:lnTo>
                <a:lnTo>
                  <a:pt x="694" y="3192"/>
                </a:lnTo>
                <a:lnTo>
                  <a:pt x="679" y="3100"/>
                </a:lnTo>
                <a:lnTo>
                  <a:pt x="701" y="2995"/>
                </a:lnTo>
                <a:lnTo>
                  <a:pt x="745" y="2938"/>
                </a:lnTo>
                <a:lnTo>
                  <a:pt x="709" y="2889"/>
                </a:lnTo>
                <a:lnTo>
                  <a:pt x="658" y="2889"/>
                </a:lnTo>
                <a:lnTo>
                  <a:pt x="571" y="2840"/>
                </a:lnTo>
                <a:lnTo>
                  <a:pt x="571" y="2755"/>
                </a:lnTo>
                <a:lnTo>
                  <a:pt x="615" y="2713"/>
                </a:lnTo>
                <a:lnTo>
                  <a:pt x="542" y="2706"/>
                </a:lnTo>
                <a:lnTo>
                  <a:pt x="419" y="2706"/>
                </a:lnTo>
                <a:lnTo>
                  <a:pt x="318" y="2671"/>
                </a:lnTo>
                <a:lnTo>
                  <a:pt x="209" y="2600"/>
                </a:lnTo>
                <a:lnTo>
                  <a:pt x="166" y="2508"/>
                </a:lnTo>
                <a:lnTo>
                  <a:pt x="152" y="2403"/>
                </a:lnTo>
                <a:lnTo>
                  <a:pt x="166" y="2325"/>
                </a:lnTo>
                <a:lnTo>
                  <a:pt x="224" y="2170"/>
                </a:lnTo>
                <a:lnTo>
                  <a:pt x="340" y="2121"/>
                </a:lnTo>
                <a:lnTo>
                  <a:pt x="426" y="2107"/>
                </a:lnTo>
                <a:lnTo>
                  <a:pt x="145" y="2107"/>
                </a:lnTo>
                <a:lnTo>
                  <a:pt x="79" y="2058"/>
                </a:lnTo>
                <a:lnTo>
                  <a:pt x="0" y="1937"/>
                </a:lnTo>
                <a:lnTo>
                  <a:pt x="0" y="1755"/>
                </a:lnTo>
                <a:lnTo>
                  <a:pt x="51" y="1670"/>
                </a:lnTo>
                <a:lnTo>
                  <a:pt x="108" y="1636"/>
                </a:lnTo>
                <a:lnTo>
                  <a:pt x="181" y="1621"/>
                </a:lnTo>
                <a:lnTo>
                  <a:pt x="159" y="1586"/>
                </a:lnTo>
                <a:lnTo>
                  <a:pt x="174" y="1523"/>
                </a:lnTo>
                <a:lnTo>
                  <a:pt x="217" y="1502"/>
                </a:lnTo>
                <a:lnTo>
                  <a:pt x="318" y="1523"/>
                </a:lnTo>
                <a:lnTo>
                  <a:pt x="347" y="1579"/>
                </a:lnTo>
                <a:lnTo>
                  <a:pt x="354" y="1600"/>
                </a:lnTo>
                <a:lnTo>
                  <a:pt x="362" y="1551"/>
                </a:lnTo>
                <a:lnTo>
                  <a:pt x="398" y="1516"/>
                </a:lnTo>
                <a:lnTo>
                  <a:pt x="484" y="1516"/>
                </a:lnTo>
                <a:lnTo>
                  <a:pt x="556" y="1565"/>
                </a:lnTo>
                <a:lnTo>
                  <a:pt x="564" y="1629"/>
                </a:lnTo>
                <a:lnTo>
                  <a:pt x="542" y="1685"/>
                </a:lnTo>
                <a:lnTo>
                  <a:pt x="506" y="1727"/>
                </a:lnTo>
                <a:lnTo>
                  <a:pt x="586" y="1699"/>
                </a:lnTo>
                <a:lnTo>
                  <a:pt x="607" y="1642"/>
                </a:lnTo>
                <a:lnTo>
                  <a:pt x="593" y="1544"/>
                </a:lnTo>
                <a:lnTo>
                  <a:pt x="549" y="1516"/>
                </a:lnTo>
                <a:lnTo>
                  <a:pt x="492" y="1480"/>
                </a:lnTo>
                <a:lnTo>
                  <a:pt x="390" y="1473"/>
                </a:lnTo>
                <a:lnTo>
                  <a:pt x="369" y="1417"/>
                </a:lnTo>
                <a:lnTo>
                  <a:pt x="347" y="1311"/>
                </a:lnTo>
                <a:lnTo>
                  <a:pt x="398" y="1135"/>
                </a:lnTo>
                <a:lnTo>
                  <a:pt x="470" y="1078"/>
                </a:lnTo>
                <a:lnTo>
                  <a:pt x="615" y="1037"/>
                </a:lnTo>
                <a:lnTo>
                  <a:pt x="701" y="1050"/>
                </a:lnTo>
                <a:lnTo>
                  <a:pt x="752" y="1065"/>
                </a:lnTo>
                <a:lnTo>
                  <a:pt x="694" y="1015"/>
                </a:lnTo>
                <a:lnTo>
                  <a:pt x="607" y="1001"/>
                </a:lnTo>
                <a:lnTo>
                  <a:pt x="456" y="1022"/>
                </a:lnTo>
                <a:lnTo>
                  <a:pt x="405" y="1072"/>
                </a:lnTo>
                <a:lnTo>
                  <a:pt x="253" y="1029"/>
                </a:lnTo>
                <a:lnTo>
                  <a:pt x="195" y="945"/>
                </a:lnTo>
                <a:lnTo>
                  <a:pt x="174" y="860"/>
                </a:lnTo>
                <a:lnTo>
                  <a:pt x="159" y="712"/>
                </a:lnTo>
                <a:lnTo>
                  <a:pt x="202" y="592"/>
                </a:lnTo>
                <a:lnTo>
                  <a:pt x="304" y="479"/>
                </a:lnTo>
                <a:lnTo>
                  <a:pt x="499" y="402"/>
                </a:lnTo>
                <a:lnTo>
                  <a:pt x="679" y="430"/>
                </a:lnTo>
                <a:lnTo>
                  <a:pt x="875" y="501"/>
                </a:lnTo>
                <a:lnTo>
                  <a:pt x="940" y="599"/>
                </a:lnTo>
                <a:lnTo>
                  <a:pt x="896" y="458"/>
                </a:lnTo>
                <a:lnTo>
                  <a:pt x="781" y="416"/>
                </a:lnTo>
                <a:lnTo>
                  <a:pt x="853" y="303"/>
                </a:lnTo>
                <a:lnTo>
                  <a:pt x="969" y="254"/>
                </a:lnTo>
                <a:lnTo>
                  <a:pt x="1077" y="240"/>
                </a:lnTo>
                <a:lnTo>
                  <a:pt x="1337" y="268"/>
                </a:lnTo>
                <a:lnTo>
                  <a:pt x="1417" y="345"/>
                </a:lnTo>
                <a:lnTo>
                  <a:pt x="1475" y="416"/>
                </a:lnTo>
                <a:lnTo>
                  <a:pt x="1475" y="317"/>
                </a:lnTo>
                <a:lnTo>
                  <a:pt x="1504" y="212"/>
                </a:lnTo>
                <a:lnTo>
                  <a:pt x="1569" y="120"/>
                </a:lnTo>
                <a:lnTo>
                  <a:pt x="1743" y="8"/>
                </a:lnTo>
                <a:lnTo>
                  <a:pt x="1886" y="0"/>
                </a:lnTo>
                <a:lnTo>
                  <a:pt x="2074" y="14"/>
                </a:lnTo>
                <a:lnTo>
                  <a:pt x="2270" y="64"/>
                </a:lnTo>
                <a:lnTo>
                  <a:pt x="2370" y="177"/>
                </a:lnTo>
                <a:lnTo>
                  <a:pt x="2428" y="353"/>
                </a:lnTo>
                <a:lnTo>
                  <a:pt x="2421" y="465"/>
                </a:lnTo>
                <a:lnTo>
                  <a:pt x="2385" y="635"/>
                </a:lnTo>
                <a:lnTo>
                  <a:pt x="2472" y="451"/>
                </a:lnTo>
                <a:lnTo>
                  <a:pt x="2493" y="402"/>
                </a:lnTo>
                <a:lnTo>
                  <a:pt x="2667" y="416"/>
                </a:lnTo>
                <a:lnTo>
                  <a:pt x="2725" y="487"/>
                </a:lnTo>
                <a:lnTo>
                  <a:pt x="2740" y="585"/>
                </a:lnTo>
                <a:lnTo>
                  <a:pt x="2768" y="522"/>
                </a:lnTo>
                <a:lnTo>
                  <a:pt x="2747" y="458"/>
                </a:lnTo>
                <a:lnTo>
                  <a:pt x="2717" y="423"/>
                </a:lnTo>
                <a:lnTo>
                  <a:pt x="2790" y="345"/>
                </a:lnTo>
                <a:lnTo>
                  <a:pt x="2927" y="317"/>
                </a:lnTo>
                <a:lnTo>
                  <a:pt x="3057" y="360"/>
                </a:lnTo>
                <a:lnTo>
                  <a:pt x="3144" y="451"/>
                </a:lnTo>
                <a:lnTo>
                  <a:pt x="3159" y="550"/>
                </a:lnTo>
                <a:lnTo>
                  <a:pt x="3159" y="641"/>
                </a:lnTo>
                <a:lnTo>
                  <a:pt x="3151" y="684"/>
                </a:lnTo>
                <a:lnTo>
                  <a:pt x="3224" y="628"/>
                </a:lnTo>
                <a:lnTo>
                  <a:pt x="3274" y="648"/>
                </a:lnTo>
                <a:lnTo>
                  <a:pt x="3318" y="684"/>
                </a:lnTo>
                <a:lnTo>
                  <a:pt x="3296" y="762"/>
                </a:lnTo>
                <a:lnTo>
                  <a:pt x="3267" y="804"/>
                </a:lnTo>
                <a:lnTo>
                  <a:pt x="3354" y="712"/>
                </a:lnTo>
                <a:lnTo>
                  <a:pt x="3419" y="578"/>
                </a:lnTo>
                <a:lnTo>
                  <a:pt x="3585" y="564"/>
                </a:lnTo>
                <a:lnTo>
                  <a:pt x="3708" y="592"/>
                </a:lnTo>
                <a:lnTo>
                  <a:pt x="3881" y="677"/>
                </a:lnTo>
                <a:lnTo>
                  <a:pt x="3918" y="818"/>
                </a:lnTo>
                <a:lnTo>
                  <a:pt x="3932" y="952"/>
                </a:lnTo>
                <a:lnTo>
                  <a:pt x="3903" y="1037"/>
                </a:lnTo>
                <a:lnTo>
                  <a:pt x="3860" y="1065"/>
                </a:lnTo>
                <a:lnTo>
                  <a:pt x="3947" y="1029"/>
                </a:lnTo>
                <a:lnTo>
                  <a:pt x="4012" y="1065"/>
                </a:lnTo>
                <a:lnTo>
                  <a:pt x="4019" y="1156"/>
                </a:lnTo>
                <a:lnTo>
                  <a:pt x="4012" y="1171"/>
                </a:lnTo>
                <a:lnTo>
                  <a:pt x="4055" y="1050"/>
                </a:lnTo>
                <a:lnTo>
                  <a:pt x="4098" y="952"/>
                </a:lnTo>
                <a:lnTo>
                  <a:pt x="4222" y="938"/>
                </a:lnTo>
                <a:lnTo>
                  <a:pt x="4373" y="1086"/>
                </a:lnTo>
                <a:lnTo>
                  <a:pt x="4380" y="1206"/>
                </a:lnTo>
                <a:lnTo>
                  <a:pt x="4359" y="1332"/>
                </a:lnTo>
                <a:lnTo>
                  <a:pt x="4294" y="1389"/>
                </a:lnTo>
                <a:lnTo>
                  <a:pt x="4135" y="1382"/>
                </a:lnTo>
                <a:lnTo>
                  <a:pt x="4200" y="1403"/>
                </a:lnTo>
                <a:lnTo>
                  <a:pt x="4222" y="1452"/>
                </a:lnTo>
                <a:lnTo>
                  <a:pt x="4222" y="1502"/>
                </a:lnTo>
                <a:lnTo>
                  <a:pt x="4171" y="1537"/>
                </a:lnTo>
                <a:lnTo>
                  <a:pt x="4142" y="1544"/>
                </a:lnTo>
                <a:lnTo>
                  <a:pt x="4228" y="1572"/>
                </a:lnTo>
                <a:lnTo>
                  <a:pt x="4294" y="1607"/>
                </a:lnTo>
                <a:lnTo>
                  <a:pt x="4388" y="1748"/>
                </a:lnTo>
                <a:lnTo>
                  <a:pt x="4402" y="1881"/>
                </a:lnTo>
                <a:lnTo>
                  <a:pt x="4366" y="1987"/>
                </a:lnTo>
                <a:lnTo>
                  <a:pt x="4279" y="2058"/>
                </a:lnTo>
                <a:lnTo>
                  <a:pt x="4178" y="2100"/>
                </a:lnTo>
                <a:lnTo>
                  <a:pt x="4113" y="2100"/>
                </a:lnTo>
                <a:lnTo>
                  <a:pt x="3968" y="2093"/>
                </a:lnTo>
                <a:lnTo>
                  <a:pt x="4026" y="2121"/>
                </a:lnTo>
                <a:lnTo>
                  <a:pt x="4033" y="2177"/>
                </a:lnTo>
                <a:lnTo>
                  <a:pt x="4005" y="2212"/>
                </a:lnTo>
                <a:lnTo>
                  <a:pt x="3961" y="2212"/>
                </a:lnTo>
                <a:lnTo>
                  <a:pt x="4005" y="2262"/>
                </a:lnTo>
                <a:lnTo>
                  <a:pt x="4012" y="2325"/>
                </a:lnTo>
                <a:lnTo>
                  <a:pt x="3976" y="2339"/>
                </a:lnTo>
                <a:lnTo>
                  <a:pt x="4041" y="2333"/>
                </a:lnTo>
                <a:lnTo>
                  <a:pt x="4149" y="2339"/>
                </a:lnTo>
                <a:lnTo>
                  <a:pt x="4222" y="2410"/>
                </a:lnTo>
                <a:lnTo>
                  <a:pt x="4228" y="2480"/>
                </a:lnTo>
                <a:lnTo>
                  <a:pt x="4207" y="2551"/>
                </a:lnTo>
                <a:lnTo>
                  <a:pt x="4135" y="2593"/>
                </a:lnTo>
                <a:lnTo>
                  <a:pt x="4070" y="2621"/>
                </a:lnTo>
                <a:lnTo>
                  <a:pt x="4120" y="2664"/>
                </a:lnTo>
                <a:lnTo>
                  <a:pt x="4128" y="2734"/>
                </a:lnTo>
                <a:lnTo>
                  <a:pt x="4098" y="2769"/>
                </a:lnTo>
                <a:lnTo>
                  <a:pt x="4149" y="2805"/>
                </a:lnTo>
                <a:lnTo>
                  <a:pt x="4156" y="2861"/>
                </a:lnTo>
                <a:lnTo>
                  <a:pt x="4156" y="2925"/>
                </a:lnTo>
                <a:lnTo>
                  <a:pt x="4120" y="3002"/>
                </a:lnTo>
                <a:lnTo>
                  <a:pt x="4200" y="3016"/>
                </a:lnTo>
                <a:lnTo>
                  <a:pt x="4243" y="3058"/>
                </a:lnTo>
                <a:lnTo>
                  <a:pt x="4336" y="3227"/>
                </a:lnTo>
                <a:lnTo>
                  <a:pt x="4475" y="3671"/>
                </a:lnTo>
                <a:lnTo>
                  <a:pt x="1475" y="3826"/>
                </a:lnTo>
              </a:path>
            </a:pathLst>
          </a:custGeom>
          <a:gradFill rotWithShape="0">
            <a:gsLst>
              <a:gs pos="0">
                <a:srgbClr val="EEB260"/>
              </a:gs>
              <a:gs pos="50000">
                <a:srgbClr val="B7F7D7"/>
              </a:gs>
              <a:gs pos="100000">
                <a:srgbClr val="EEB260"/>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Freeform 8"/>
          <p:cNvSpPr>
            <a:spLocks/>
          </p:cNvSpPr>
          <p:nvPr/>
        </p:nvSpPr>
        <p:spPr bwMode="auto">
          <a:xfrm>
            <a:off x="3416300" y="2720975"/>
            <a:ext cx="5527675" cy="3943350"/>
          </a:xfrm>
          <a:custGeom>
            <a:avLst/>
            <a:gdLst>
              <a:gd name="T0" fmla="*/ 69 w 3482"/>
              <a:gd name="T1" fmla="*/ 1461 h 2484"/>
              <a:gd name="T2" fmla="*/ 114 w 3482"/>
              <a:gd name="T3" fmla="*/ 1617 h 2484"/>
              <a:gd name="T4" fmla="*/ 96 w 3482"/>
              <a:gd name="T5" fmla="*/ 1765 h 2484"/>
              <a:gd name="T6" fmla="*/ 34 w 3482"/>
              <a:gd name="T7" fmla="*/ 1911 h 2484"/>
              <a:gd name="T8" fmla="*/ 79 w 3482"/>
              <a:gd name="T9" fmla="*/ 2077 h 2484"/>
              <a:gd name="T10" fmla="*/ 171 w 3482"/>
              <a:gd name="T11" fmla="*/ 2148 h 2484"/>
              <a:gd name="T12" fmla="*/ 218 w 3482"/>
              <a:gd name="T13" fmla="*/ 2318 h 2484"/>
              <a:gd name="T14" fmla="*/ 337 w 3482"/>
              <a:gd name="T15" fmla="*/ 2419 h 2484"/>
              <a:gd name="T16" fmla="*/ 500 w 3482"/>
              <a:gd name="T17" fmla="*/ 2479 h 2484"/>
              <a:gd name="T18" fmla="*/ 690 w 3482"/>
              <a:gd name="T19" fmla="*/ 2474 h 2484"/>
              <a:gd name="T20" fmla="*/ 790 w 3482"/>
              <a:gd name="T21" fmla="*/ 2443 h 2484"/>
              <a:gd name="T22" fmla="*/ 948 w 3482"/>
              <a:gd name="T23" fmla="*/ 2316 h 2484"/>
              <a:gd name="T24" fmla="*/ 1111 w 3482"/>
              <a:gd name="T25" fmla="*/ 2177 h 2484"/>
              <a:gd name="T26" fmla="*/ 1237 w 3482"/>
              <a:gd name="T27" fmla="*/ 2218 h 2484"/>
              <a:gd name="T28" fmla="*/ 1424 w 3482"/>
              <a:gd name="T29" fmla="*/ 2230 h 2484"/>
              <a:gd name="T30" fmla="*/ 1583 w 3482"/>
              <a:gd name="T31" fmla="*/ 2225 h 2484"/>
              <a:gd name="T32" fmla="*/ 1777 w 3482"/>
              <a:gd name="T33" fmla="*/ 2237 h 2484"/>
              <a:gd name="T34" fmla="*/ 1952 w 3482"/>
              <a:gd name="T35" fmla="*/ 2282 h 2484"/>
              <a:gd name="T36" fmla="*/ 2092 w 3482"/>
              <a:gd name="T37" fmla="*/ 2355 h 2484"/>
              <a:gd name="T38" fmla="*/ 2228 w 3482"/>
              <a:gd name="T39" fmla="*/ 2371 h 2484"/>
              <a:gd name="T40" fmla="*/ 2452 w 3482"/>
              <a:gd name="T41" fmla="*/ 2424 h 2484"/>
              <a:gd name="T42" fmla="*/ 2588 w 3482"/>
              <a:gd name="T43" fmla="*/ 2431 h 2484"/>
              <a:gd name="T44" fmla="*/ 2780 w 3482"/>
              <a:gd name="T45" fmla="*/ 2385 h 2484"/>
              <a:gd name="T46" fmla="*/ 2945 w 3482"/>
              <a:gd name="T47" fmla="*/ 2383 h 2484"/>
              <a:gd name="T48" fmla="*/ 3136 w 3482"/>
              <a:gd name="T49" fmla="*/ 2421 h 2484"/>
              <a:gd name="T50" fmla="*/ 3307 w 3482"/>
              <a:gd name="T51" fmla="*/ 2378 h 2484"/>
              <a:gd name="T52" fmla="*/ 3462 w 3482"/>
              <a:gd name="T53" fmla="*/ 2324 h 2484"/>
              <a:gd name="T54" fmla="*/ 3432 w 3482"/>
              <a:gd name="T55" fmla="*/ 2182 h 2484"/>
              <a:gd name="T56" fmla="*/ 3307 w 3482"/>
              <a:gd name="T57" fmla="*/ 2067 h 2484"/>
              <a:gd name="T58" fmla="*/ 3215 w 3482"/>
              <a:gd name="T59" fmla="*/ 1922 h 2484"/>
              <a:gd name="T60" fmla="*/ 3084 w 3482"/>
              <a:gd name="T61" fmla="*/ 1809 h 2484"/>
              <a:gd name="T62" fmla="*/ 3013 w 3482"/>
              <a:gd name="T63" fmla="*/ 1695 h 2484"/>
              <a:gd name="T64" fmla="*/ 2892 w 3482"/>
              <a:gd name="T65" fmla="*/ 1613 h 2484"/>
              <a:gd name="T66" fmla="*/ 2934 w 3482"/>
              <a:gd name="T67" fmla="*/ 1431 h 2484"/>
              <a:gd name="T68" fmla="*/ 2881 w 3482"/>
              <a:gd name="T69" fmla="*/ 1283 h 2484"/>
              <a:gd name="T70" fmla="*/ 2738 w 3482"/>
              <a:gd name="T71" fmla="*/ 1159 h 2484"/>
              <a:gd name="T72" fmla="*/ 2657 w 3482"/>
              <a:gd name="T73" fmla="*/ 1021 h 2484"/>
              <a:gd name="T74" fmla="*/ 2689 w 3482"/>
              <a:gd name="T75" fmla="*/ 854 h 2484"/>
              <a:gd name="T76" fmla="*/ 2668 w 3482"/>
              <a:gd name="T77" fmla="*/ 682 h 2484"/>
              <a:gd name="T78" fmla="*/ 2634 w 3482"/>
              <a:gd name="T79" fmla="*/ 526 h 2484"/>
              <a:gd name="T80" fmla="*/ 2491 w 3482"/>
              <a:gd name="T81" fmla="*/ 458 h 2484"/>
              <a:gd name="T82" fmla="*/ 2380 w 3482"/>
              <a:gd name="T83" fmla="*/ 342 h 2484"/>
              <a:gd name="T84" fmla="*/ 2301 w 3482"/>
              <a:gd name="T85" fmla="*/ 198 h 2484"/>
              <a:gd name="T86" fmla="*/ 2192 w 3482"/>
              <a:gd name="T87" fmla="*/ 59 h 2484"/>
              <a:gd name="T88" fmla="*/ 2025 w 3482"/>
              <a:gd name="T89" fmla="*/ 8 h 2484"/>
              <a:gd name="T90" fmla="*/ 1840 w 3482"/>
              <a:gd name="T91" fmla="*/ 39 h 2484"/>
              <a:gd name="T92" fmla="*/ 1673 w 3482"/>
              <a:gd name="T93" fmla="*/ 102 h 2484"/>
              <a:gd name="T94" fmla="*/ 1532 w 3482"/>
              <a:gd name="T95" fmla="*/ 225 h 2484"/>
              <a:gd name="T96" fmla="*/ 1428 w 3482"/>
              <a:gd name="T97" fmla="*/ 313 h 2484"/>
              <a:gd name="T98" fmla="*/ 1310 w 3482"/>
              <a:gd name="T99" fmla="*/ 311 h 2484"/>
              <a:gd name="T100" fmla="*/ 1167 w 3482"/>
              <a:gd name="T101" fmla="*/ 247 h 2484"/>
              <a:gd name="T102" fmla="*/ 1016 w 3482"/>
              <a:gd name="T103" fmla="*/ 153 h 2484"/>
              <a:gd name="T104" fmla="*/ 837 w 3482"/>
              <a:gd name="T105" fmla="*/ 172 h 2484"/>
              <a:gd name="T106" fmla="*/ 672 w 3482"/>
              <a:gd name="T107" fmla="*/ 258 h 2484"/>
              <a:gd name="T108" fmla="*/ 547 w 3482"/>
              <a:gd name="T109" fmla="*/ 392 h 2484"/>
              <a:gd name="T110" fmla="*/ 480 w 3482"/>
              <a:gd name="T111" fmla="*/ 523 h 2484"/>
              <a:gd name="T112" fmla="*/ 486 w 3482"/>
              <a:gd name="T113" fmla="*/ 694 h 2484"/>
              <a:gd name="T114" fmla="*/ 362 w 3482"/>
              <a:gd name="T115" fmla="*/ 780 h 2484"/>
              <a:gd name="T116" fmla="*/ 214 w 3482"/>
              <a:gd name="T117" fmla="*/ 895 h 2484"/>
              <a:gd name="T118" fmla="*/ 105 w 3482"/>
              <a:gd name="T119" fmla="*/ 1047 h 2484"/>
              <a:gd name="T120" fmla="*/ 68 w 3482"/>
              <a:gd name="T121" fmla="*/ 1214 h 2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82" h="2484">
                <a:moveTo>
                  <a:pt x="20" y="1323"/>
                </a:moveTo>
                <a:lnTo>
                  <a:pt x="20" y="1329"/>
                </a:lnTo>
                <a:lnTo>
                  <a:pt x="19" y="1336"/>
                </a:lnTo>
                <a:lnTo>
                  <a:pt x="16" y="1344"/>
                </a:lnTo>
                <a:lnTo>
                  <a:pt x="13" y="1353"/>
                </a:lnTo>
                <a:lnTo>
                  <a:pt x="9" y="1362"/>
                </a:lnTo>
                <a:lnTo>
                  <a:pt x="6" y="1371"/>
                </a:lnTo>
                <a:lnTo>
                  <a:pt x="3" y="1380"/>
                </a:lnTo>
                <a:lnTo>
                  <a:pt x="1" y="1388"/>
                </a:lnTo>
                <a:lnTo>
                  <a:pt x="0" y="1395"/>
                </a:lnTo>
                <a:lnTo>
                  <a:pt x="1" y="1400"/>
                </a:lnTo>
                <a:lnTo>
                  <a:pt x="1" y="1400"/>
                </a:lnTo>
                <a:lnTo>
                  <a:pt x="4" y="1407"/>
                </a:lnTo>
                <a:lnTo>
                  <a:pt x="8" y="1414"/>
                </a:lnTo>
                <a:lnTo>
                  <a:pt x="12" y="1422"/>
                </a:lnTo>
                <a:lnTo>
                  <a:pt x="16" y="1430"/>
                </a:lnTo>
                <a:lnTo>
                  <a:pt x="22" y="1437"/>
                </a:lnTo>
                <a:lnTo>
                  <a:pt x="30" y="1444"/>
                </a:lnTo>
                <a:lnTo>
                  <a:pt x="30" y="1444"/>
                </a:lnTo>
                <a:lnTo>
                  <a:pt x="35" y="1447"/>
                </a:lnTo>
                <a:lnTo>
                  <a:pt x="40" y="1450"/>
                </a:lnTo>
                <a:lnTo>
                  <a:pt x="47" y="1453"/>
                </a:lnTo>
                <a:lnTo>
                  <a:pt x="54" y="1455"/>
                </a:lnTo>
                <a:lnTo>
                  <a:pt x="62" y="1458"/>
                </a:lnTo>
                <a:lnTo>
                  <a:pt x="69" y="1461"/>
                </a:lnTo>
                <a:lnTo>
                  <a:pt x="76" y="1464"/>
                </a:lnTo>
                <a:lnTo>
                  <a:pt x="83" y="1467"/>
                </a:lnTo>
                <a:lnTo>
                  <a:pt x="89" y="1471"/>
                </a:lnTo>
                <a:lnTo>
                  <a:pt x="95" y="1476"/>
                </a:lnTo>
                <a:lnTo>
                  <a:pt x="99" y="1482"/>
                </a:lnTo>
                <a:lnTo>
                  <a:pt x="99" y="1482"/>
                </a:lnTo>
                <a:lnTo>
                  <a:pt x="101" y="1488"/>
                </a:lnTo>
                <a:lnTo>
                  <a:pt x="103" y="1495"/>
                </a:lnTo>
                <a:lnTo>
                  <a:pt x="104" y="1502"/>
                </a:lnTo>
                <a:lnTo>
                  <a:pt x="104" y="1509"/>
                </a:lnTo>
                <a:lnTo>
                  <a:pt x="104" y="1516"/>
                </a:lnTo>
                <a:lnTo>
                  <a:pt x="103" y="1524"/>
                </a:lnTo>
                <a:lnTo>
                  <a:pt x="102" y="1531"/>
                </a:lnTo>
                <a:lnTo>
                  <a:pt x="101" y="1539"/>
                </a:lnTo>
                <a:lnTo>
                  <a:pt x="101" y="1547"/>
                </a:lnTo>
                <a:lnTo>
                  <a:pt x="101" y="1555"/>
                </a:lnTo>
                <a:lnTo>
                  <a:pt x="101" y="1563"/>
                </a:lnTo>
                <a:lnTo>
                  <a:pt x="103" y="1571"/>
                </a:lnTo>
                <a:lnTo>
                  <a:pt x="103" y="1571"/>
                </a:lnTo>
                <a:lnTo>
                  <a:pt x="104" y="1577"/>
                </a:lnTo>
                <a:lnTo>
                  <a:pt x="106" y="1584"/>
                </a:lnTo>
                <a:lnTo>
                  <a:pt x="107" y="1592"/>
                </a:lnTo>
                <a:lnTo>
                  <a:pt x="110" y="1600"/>
                </a:lnTo>
                <a:lnTo>
                  <a:pt x="112" y="1608"/>
                </a:lnTo>
                <a:lnTo>
                  <a:pt x="114" y="1617"/>
                </a:lnTo>
                <a:lnTo>
                  <a:pt x="117" y="1625"/>
                </a:lnTo>
                <a:lnTo>
                  <a:pt x="119" y="1634"/>
                </a:lnTo>
                <a:lnTo>
                  <a:pt x="122" y="1642"/>
                </a:lnTo>
                <a:lnTo>
                  <a:pt x="125" y="1651"/>
                </a:lnTo>
                <a:lnTo>
                  <a:pt x="128" y="1658"/>
                </a:lnTo>
                <a:lnTo>
                  <a:pt x="130" y="1666"/>
                </a:lnTo>
                <a:lnTo>
                  <a:pt x="133" y="1673"/>
                </a:lnTo>
                <a:lnTo>
                  <a:pt x="136" y="1679"/>
                </a:lnTo>
                <a:lnTo>
                  <a:pt x="139" y="1684"/>
                </a:lnTo>
                <a:lnTo>
                  <a:pt x="139" y="1684"/>
                </a:lnTo>
                <a:lnTo>
                  <a:pt x="139" y="1687"/>
                </a:lnTo>
                <a:lnTo>
                  <a:pt x="139" y="1690"/>
                </a:lnTo>
                <a:lnTo>
                  <a:pt x="139" y="1694"/>
                </a:lnTo>
                <a:lnTo>
                  <a:pt x="138" y="1698"/>
                </a:lnTo>
                <a:lnTo>
                  <a:pt x="136" y="1702"/>
                </a:lnTo>
                <a:lnTo>
                  <a:pt x="133" y="1707"/>
                </a:lnTo>
                <a:lnTo>
                  <a:pt x="131" y="1713"/>
                </a:lnTo>
                <a:lnTo>
                  <a:pt x="127" y="1718"/>
                </a:lnTo>
                <a:lnTo>
                  <a:pt x="124" y="1724"/>
                </a:lnTo>
                <a:lnTo>
                  <a:pt x="120" y="1731"/>
                </a:lnTo>
                <a:lnTo>
                  <a:pt x="115" y="1737"/>
                </a:lnTo>
                <a:lnTo>
                  <a:pt x="111" y="1744"/>
                </a:lnTo>
                <a:lnTo>
                  <a:pt x="106" y="1751"/>
                </a:lnTo>
                <a:lnTo>
                  <a:pt x="101" y="1758"/>
                </a:lnTo>
                <a:lnTo>
                  <a:pt x="96" y="1765"/>
                </a:lnTo>
                <a:lnTo>
                  <a:pt x="90" y="1773"/>
                </a:lnTo>
                <a:lnTo>
                  <a:pt x="85" y="1780"/>
                </a:lnTo>
                <a:lnTo>
                  <a:pt x="80" y="1788"/>
                </a:lnTo>
                <a:lnTo>
                  <a:pt x="75" y="1795"/>
                </a:lnTo>
                <a:lnTo>
                  <a:pt x="69" y="1802"/>
                </a:lnTo>
                <a:lnTo>
                  <a:pt x="64" y="1809"/>
                </a:lnTo>
                <a:lnTo>
                  <a:pt x="60" y="1816"/>
                </a:lnTo>
                <a:lnTo>
                  <a:pt x="55" y="1823"/>
                </a:lnTo>
                <a:lnTo>
                  <a:pt x="51" y="1830"/>
                </a:lnTo>
                <a:lnTo>
                  <a:pt x="47" y="1836"/>
                </a:lnTo>
                <a:lnTo>
                  <a:pt x="43" y="1843"/>
                </a:lnTo>
                <a:lnTo>
                  <a:pt x="40" y="1848"/>
                </a:lnTo>
                <a:lnTo>
                  <a:pt x="37" y="1854"/>
                </a:lnTo>
                <a:lnTo>
                  <a:pt x="35" y="1859"/>
                </a:lnTo>
                <a:lnTo>
                  <a:pt x="33" y="1864"/>
                </a:lnTo>
                <a:lnTo>
                  <a:pt x="32" y="1868"/>
                </a:lnTo>
                <a:lnTo>
                  <a:pt x="31" y="1872"/>
                </a:lnTo>
                <a:lnTo>
                  <a:pt x="31" y="1875"/>
                </a:lnTo>
                <a:lnTo>
                  <a:pt x="32" y="1878"/>
                </a:lnTo>
                <a:lnTo>
                  <a:pt x="32" y="1878"/>
                </a:lnTo>
                <a:lnTo>
                  <a:pt x="34" y="1884"/>
                </a:lnTo>
                <a:lnTo>
                  <a:pt x="35" y="1890"/>
                </a:lnTo>
                <a:lnTo>
                  <a:pt x="36" y="1897"/>
                </a:lnTo>
                <a:lnTo>
                  <a:pt x="35" y="1903"/>
                </a:lnTo>
                <a:lnTo>
                  <a:pt x="34" y="1911"/>
                </a:lnTo>
                <a:lnTo>
                  <a:pt x="33" y="1918"/>
                </a:lnTo>
                <a:lnTo>
                  <a:pt x="31" y="1925"/>
                </a:lnTo>
                <a:lnTo>
                  <a:pt x="29" y="1933"/>
                </a:lnTo>
                <a:lnTo>
                  <a:pt x="27" y="1940"/>
                </a:lnTo>
                <a:lnTo>
                  <a:pt x="25" y="1947"/>
                </a:lnTo>
                <a:lnTo>
                  <a:pt x="24" y="1954"/>
                </a:lnTo>
                <a:lnTo>
                  <a:pt x="23" y="1961"/>
                </a:lnTo>
                <a:lnTo>
                  <a:pt x="23" y="1968"/>
                </a:lnTo>
                <a:lnTo>
                  <a:pt x="24" y="1974"/>
                </a:lnTo>
                <a:lnTo>
                  <a:pt x="25" y="1979"/>
                </a:lnTo>
                <a:lnTo>
                  <a:pt x="25" y="1979"/>
                </a:lnTo>
                <a:lnTo>
                  <a:pt x="29" y="1988"/>
                </a:lnTo>
                <a:lnTo>
                  <a:pt x="32" y="1997"/>
                </a:lnTo>
                <a:lnTo>
                  <a:pt x="35" y="2005"/>
                </a:lnTo>
                <a:lnTo>
                  <a:pt x="39" y="2014"/>
                </a:lnTo>
                <a:lnTo>
                  <a:pt x="42" y="2022"/>
                </a:lnTo>
                <a:lnTo>
                  <a:pt x="45" y="2029"/>
                </a:lnTo>
                <a:lnTo>
                  <a:pt x="49" y="2036"/>
                </a:lnTo>
                <a:lnTo>
                  <a:pt x="52" y="2042"/>
                </a:lnTo>
                <a:lnTo>
                  <a:pt x="55" y="2048"/>
                </a:lnTo>
                <a:lnTo>
                  <a:pt x="55" y="2048"/>
                </a:lnTo>
                <a:lnTo>
                  <a:pt x="61" y="2058"/>
                </a:lnTo>
                <a:lnTo>
                  <a:pt x="67" y="2066"/>
                </a:lnTo>
                <a:lnTo>
                  <a:pt x="73" y="2072"/>
                </a:lnTo>
                <a:lnTo>
                  <a:pt x="79" y="2077"/>
                </a:lnTo>
                <a:lnTo>
                  <a:pt x="79" y="2077"/>
                </a:lnTo>
                <a:lnTo>
                  <a:pt x="87" y="2080"/>
                </a:lnTo>
                <a:lnTo>
                  <a:pt x="96" y="2084"/>
                </a:lnTo>
                <a:lnTo>
                  <a:pt x="106" y="2087"/>
                </a:lnTo>
                <a:lnTo>
                  <a:pt x="116" y="2088"/>
                </a:lnTo>
                <a:lnTo>
                  <a:pt x="116" y="2088"/>
                </a:lnTo>
                <a:lnTo>
                  <a:pt x="123" y="2086"/>
                </a:lnTo>
                <a:lnTo>
                  <a:pt x="130" y="2083"/>
                </a:lnTo>
                <a:lnTo>
                  <a:pt x="137" y="2079"/>
                </a:lnTo>
                <a:lnTo>
                  <a:pt x="144" y="2076"/>
                </a:lnTo>
                <a:lnTo>
                  <a:pt x="152" y="2073"/>
                </a:lnTo>
                <a:lnTo>
                  <a:pt x="158" y="2073"/>
                </a:lnTo>
                <a:lnTo>
                  <a:pt x="164" y="2076"/>
                </a:lnTo>
                <a:lnTo>
                  <a:pt x="164" y="2076"/>
                </a:lnTo>
                <a:lnTo>
                  <a:pt x="165" y="2077"/>
                </a:lnTo>
                <a:lnTo>
                  <a:pt x="167" y="2081"/>
                </a:lnTo>
                <a:lnTo>
                  <a:pt x="168" y="2085"/>
                </a:lnTo>
                <a:lnTo>
                  <a:pt x="168" y="2090"/>
                </a:lnTo>
                <a:lnTo>
                  <a:pt x="169" y="2096"/>
                </a:lnTo>
                <a:lnTo>
                  <a:pt x="170" y="2103"/>
                </a:lnTo>
                <a:lnTo>
                  <a:pt x="170" y="2111"/>
                </a:lnTo>
                <a:lnTo>
                  <a:pt x="170" y="2120"/>
                </a:lnTo>
                <a:lnTo>
                  <a:pt x="171" y="2129"/>
                </a:lnTo>
                <a:lnTo>
                  <a:pt x="171" y="2138"/>
                </a:lnTo>
                <a:lnTo>
                  <a:pt x="171" y="2148"/>
                </a:lnTo>
                <a:lnTo>
                  <a:pt x="171" y="2158"/>
                </a:lnTo>
                <a:lnTo>
                  <a:pt x="171" y="2168"/>
                </a:lnTo>
                <a:lnTo>
                  <a:pt x="171" y="2178"/>
                </a:lnTo>
                <a:lnTo>
                  <a:pt x="171" y="2188"/>
                </a:lnTo>
                <a:lnTo>
                  <a:pt x="171" y="2198"/>
                </a:lnTo>
                <a:lnTo>
                  <a:pt x="172" y="2207"/>
                </a:lnTo>
                <a:lnTo>
                  <a:pt x="172" y="2216"/>
                </a:lnTo>
                <a:lnTo>
                  <a:pt x="172" y="2224"/>
                </a:lnTo>
                <a:lnTo>
                  <a:pt x="173" y="2232"/>
                </a:lnTo>
                <a:lnTo>
                  <a:pt x="173" y="2240"/>
                </a:lnTo>
                <a:lnTo>
                  <a:pt x="174" y="2246"/>
                </a:lnTo>
                <a:lnTo>
                  <a:pt x="175" y="2251"/>
                </a:lnTo>
                <a:lnTo>
                  <a:pt x="176" y="2256"/>
                </a:lnTo>
                <a:lnTo>
                  <a:pt x="177" y="2259"/>
                </a:lnTo>
                <a:lnTo>
                  <a:pt x="177" y="2259"/>
                </a:lnTo>
                <a:lnTo>
                  <a:pt x="181" y="2267"/>
                </a:lnTo>
                <a:lnTo>
                  <a:pt x="186" y="2274"/>
                </a:lnTo>
                <a:lnTo>
                  <a:pt x="191" y="2281"/>
                </a:lnTo>
                <a:lnTo>
                  <a:pt x="196" y="2287"/>
                </a:lnTo>
                <a:lnTo>
                  <a:pt x="201" y="2293"/>
                </a:lnTo>
                <a:lnTo>
                  <a:pt x="205" y="2299"/>
                </a:lnTo>
                <a:lnTo>
                  <a:pt x="210" y="2305"/>
                </a:lnTo>
                <a:lnTo>
                  <a:pt x="214" y="2311"/>
                </a:lnTo>
                <a:lnTo>
                  <a:pt x="214" y="2311"/>
                </a:lnTo>
                <a:lnTo>
                  <a:pt x="218" y="2318"/>
                </a:lnTo>
                <a:lnTo>
                  <a:pt x="221" y="2326"/>
                </a:lnTo>
                <a:lnTo>
                  <a:pt x="224" y="2335"/>
                </a:lnTo>
                <a:lnTo>
                  <a:pt x="227" y="2343"/>
                </a:lnTo>
                <a:lnTo>
                  <a:pt x="230" y="2351"/>
                </a:lnTo>
                <a:lnTo>
                  <a:pt x="233" y="2359"/>
                </a:lnTo>
                <a:lnTo>
                  <a:pt x="236" y="2366"/>
                </a:lnTo>
                <a:lnTo>
                  <a:pt x="239" y="2371"/>
                </a:lnTo>
                <a:lnTo>
                  <a:pt x="239" y="2371"/>
                </a:lnTo>
                <a:lnTo>
                  <a:pt x="246" y="2379"/>
                </a:lnTo>
                <a:lnTo>
                  <a:pt x="253" y="2385"/>
                </a:lnTo>
                <a:lnTo>
                  <a:pt x="260" y="2389"/>
                </a:lnTo>
                <a:lnTo>
                  <a:pt x="267" y="2393"/>
                </a:lnTo>
                <a:lnTo>
                  <a:pt x="267" y="2393"/>
                </a:lnTo>
                <a:lnTo>
                  <a:pt x="275" y="2399"/>
                </a:lnTo>
                <a:lnTo>
                  <a:pt x="283" y="2404"/>
                </a:lnTo>
                <a:lnTo>
                  <a:pt x="291" y="2409"/>
                </a:lnTo>
                <a:lnTo>
                  <a:pt x="299" y="2412"/>
                </a:lnTo>
                <a:lnTo>
                  <a:pt x="299" y="2412"/>
                </a:lnTo>
                <a:lnTo>
                  <a:pt x="307" y="2412"/>
                </a:lnTo>
                <a:lnTo>
                  <a:pt x="316" y="2411"/>
                </a:lnTo>
                <a:lnTo>
                  <a:pt x="325" y="2410"/>
                </a:lnTo>
                <a:lnTo>
                  <a:pt x="332" y="2412"/>
                </a:lnTo>
                <a:lnTo>
                  <a:pt x="332" y="2412"/>
                </a:lnTo>
                <a:lnTo>
                  <a:pt x="335" y="2415"/>
                </a:lnTo>
                <a:lnTo>
                  <a:pt x="337" y="2419"/>
                </a:lnTo>
                <a:lnTo>
                  <a:pt x="339" y="2424"/>
                </a:lnTo>
                <a:lnTo>
                  <a:pt x="340" y="2430"/>
                </a:lnTo>
                <a:lnTo>
                  <a:pt x="343" y="2436"/>
                </a:lnTo>
                <a:lnTo>
                  <a:pt x="347" y="2442"/>
                </a:lnTo>
                <a:lnTo>
                  <a:pt x="353" y="2447"/>
                </a:lnTo>
                <a:lnTo>
                  <a:pt x="362" y="2452"/>
                </a:lnTo>
                <a:lnTo>
                  <a:pt x="362" y="2452"/>
                </a:lnTo>
                <a:lnTo>
                  <a:pt x="367" y="2454"/>
                </a:lnTo>
                <a:lnTo>
                  <a:pt x="372" y="2455"/>
                </a:lnTo>
                <a:lnTo>
                  <a:pt x="378" y="2457"/>
                </a:lnTo>
                <a:lnTo>
                  <a:pt x="384" y="2458"/>
                </a:lnTo>
                <a:lnTo>
                  <a:pt x="390" y="2460"/>
                </a:lnTo>
                <a:lnTo>
                  <a:pt x="397" y="2461"/>
                </a:lnTo>
                <a:lnTo>
                  <a:pt x="405" y="2462"/>
                </a:lnTo>
                <a:lnTo>
                  <a:pt x="412" y="2464"/>
                </a:lnTo>
                <a:lnTo>
                  <a:pt x="420" y="2465"/>
                </a:lnTo>
                <a:lnTo>
                  <a:pt x="428" y="2466"/>
                </a:lnTo>
                <a:lnTo>
                  <a:pt x="437" y="2468"/>
                </a:lnTo>
                <a:lnTo>
                  <a:pt x="445" y="2469"/>
                </a:lnTo>
                <a:lnTo>
                  <a:pt x="454" y="2470"/>
                </a:lnTo>
                <a:lnTo>
                  <a:pt x="463" y="2472"/>
                </a:lnTo>
                <a:lnTo>
                  <a:pt x="472" y="2474"/>
                </a:lnTo>
                <a:lnTo>
                  <a:pt x="481" y="2475"/>
                </a:lnTo>
                <a:lnTo>
                  <a:pt x="490" y="2477"/>
                </a:lnTo>
                <a:lnTo>
                  <a:pt x="500" y="2479"/>
                </a:lnTo>
                <a:lnTo>
                  <a:pt x="500" y="2479"/>
                </a:lnTo>
                <a:lnTo>
                  <a:pt x="505" y="2480"/>
                </a:lnTo>
                <a:lnTo>
                  <a:pt x="512" y="2481"/>
                </a:lnTo>
                <a:lnTo>
                  <a:pt x="518" y="2482"/>
                </a:lnTo>
                <a:lnTo>
                  <a:pt x="525" y="2483"/>
                </a:lnTo>
                <a:lnTo>
                  <a:pt x="533" y="2483"/>
                </a:lnTo>
                <a:lnTo>
                  <a:pt x="540" y="2483"/>
                </a:lnTo>
                <a:lnTo>
                  <a:pt x="548" y="2483"/>
                </a:lnTo>
                <a:lnTo>
                  <a:pt x="556" y="2483"/>
                </a:lnTo>
                <a:lnTo>
                  <a:pt x="565" y="2482"/>
                </a:lnTo>
                <a:lnTo>
                  <a:pt x="573" y="2482"/>
                </a:lnTo>
                <a:lnTo>
                  <a:pt x="582" y="2482"/>
                </a:lnTo>
                <a:lnTo>
                  <a:pt x="591" y="2481"/>
                </a:lnTo>
                <a:lnTo>
                  <a:pt x="599" y="2480"/>
                </a:lnTo>
                <a:lnTo>
                  <a:pt x="608" y="2480"/>
                </a:lnTo>
                <a:lnTo>
                  <a:pt x="617" y="2479"/>
                </a:lnTo>
                <a:lnTo>
                  <a:pt x="626" y="2478"/>
                </a:lnTo>
                <a:lnTo>
                  <a:pt x="634" y="2477"/>
                </a:lnTo>
                <a:lnTo>
                  <a:pt x="643" y="2477"/>
                </a:lnTo>
                <a:lnTo>
                  <a:pt x="651" y="2476"/>
                </a:lnTo>
                <a:lnTo>
                  <a:pt x="660" y="2475"/>
                </a:lnTo>
                <a:lnTo>
                  <a:pt x="668" y="2475"/>
                </a:lnTo>
                <a:lnTo>
                  <a:pt x="675" y="2474"/>
                </a:lnTo>
                <a:lnTo>
                  <a:pt x="683" y="2474"/>
                </a:lnTo>
                <a:lnTo>
                  <a:pt x="690" y="2474"/>
                </a:lnTo>
                <a:lnTo>
                  <a:pt x="697" y="2474"/>
                </a:lnTo>
                <a:lnTo>
                  <a:pt x="703" y="2474"/>
                </a:lnTo>
                <a:lnTo>
                  <a:pt x="709" y="2474"/>
                </a:lnTo>
                <a:lnTo>
                  <a:pt x="715" y="2474"/>
                </a:lnTo>
                <a:lnTo>
                  <a:pt x="720" y="2475"/>
                </a:lnTo>
                <a:lnTo>
                  <a:pt x="725" y="2476"/>
                </a:lnTo>
                <a:lnTo>
                  <a:pt x="725" y="2476"/>
                </a:lnTo>
                <a:lnTo>
                  <a:pt x="733" y="2477"/>
                </a:lnTo>
                <a:lnTo>
                  <a:pt x="741" y="2477"/>
                </a:lnTo>
                <a:lnTo>
                  <a:pt x="747" y="2476"/>
                </a:lnTo>
                <a:lnTo>
                  <a:pt x="752" y="2474"/>
                </a:lnTo>
                <a:lnTo>
                  <a:pt x="757" y="2471"/>
                </a:lnTo>
                <a:lnTo>
                  <a:pt x="761" y="2467"/>
                </a:lnTo>
                <a:lnTo>
                  <a:pt x="764" y="2463"/>
                </a:lnTo>
                <a:lnTo>
                  <a:pt x="767" y="2459"/>
                </a:lnTo>
                <a:lnTo>
                  <a:pt x="770" y="2455"/>
                </a:lnTo>
                <a:lnTo>
                  <a:pt x="772" y="2452"/>
                </a:lnTo>
                <a:lnTo>
                  <a:pt x="775" y="2449"/>
                </a:lnTo>
                <a:lnTo>
                  <a:pt x="779" y="2447"/>
                </a:lnTo>
                <a:lnTo>
                  <a:pt x="783" y="2447"/>
                </a:lnTo>
                <a:lnTo>
                  <a:pt x="783" y="2447"/>
                </a:lnTo>
                <a:lnTo>
                  <a:pt x="784" y="2446"/>
                </a:lnTo>
                <a:lnTo>
                  <a:pt x="786" y="2446"/>
                </a:lnTo>
                <a:lnTo>
                  <a:pt x="788" y="2445"/>
                </a:lnTo>
                <a:lnTo>
                  <a:pt x="790" y="2443"/>
                </a:lnTo>
                <a:lnTo>
                  <a:pt x="793" y="2441"/>
                </a:lnTo>
                <a:lnTo>
                  <a:pt x="797" y="2439"/>
                </a:lnTo>
                <a:lnTo>
                  <a:pt x="800" y="2436"/>
                </a:lnTo>
                <a:lnTo>
                  <a:pt x="804" y="2433"/>
                </a:lnTo>
                <a:lnTo>
                  <a:pt x="809" y="2430"/>
                </a:lnTo>
                <a:lnTo>
                  <a:pt x="814" y="2426"/>
                </a:lnTo>
                <a:lnTo>
                  <a:pt x="819" y="2422"/>
                </a:lnTo>
                <a:lnTo>
                  <a:pt x="824" y="2418"/>
                </a:lnTo>
                <a:lnTo>
                  <a:pt x="830" y="2413"/>
                </a:lnTo>
                <a:lnTo>
                  <a:pt x="836" y="2409"/>
                </a:lnTo>
                <a:lnTo>
                  <a:pt x="842" y="2404"/>
                </a:lnTo>
                <a:lnTo>
                  <a:pt x="849" y="2398"/>
                </a:lnTo>
                <a:lnTo>
                  <a:pt x="856" y="2393"/>
                </a:lnTo>
                <a:lnTo>
                  <a:pt x="862" y="2387"/>
                </a:lnTo>
                <a:lnTo>
                  <a:pt x="870" y="2381"/>
                </a:lnTo>
                <a:lnTo>
                  <a:pt x="877" y="2375"/>
                </a:lnTo>
                <a:lnTo>
                  <a:pt x="884" y="2369"/>
                </a:lnTo>
                <a:lnTo>
                  <a:pt x="892" y="2363"/>
                </a:lnTo>
                <a:lnTo>
                  <a:pt x="900" y="2356"/>
                </a:lnTo>
                <a:lnTo>
                  <a:pt x="907" y="2350"/>
                </a:lnTo>
                <a:lnTo>
                  <a:pt x="915" y="2343"/>
                </a:lnTo>
                <a:lnTo>
                  <a:pt x="923" y="2336"/>
                </a:lnTo>
                <a:lnTo>
                  <a:pt x="931" y="2329"/>
                </a:lnTo>
                <a:lnTo>
                  <a:pt x="940" y="2322"/>
                </a:lnTo>
                <a:lnTo>
                  <a:pt x="948" y="2316"/>
                </a:lnTo>
                <a:lnTo>
                  <a:pt x="956" y="2309"/>
                </a:lnTo>
                <a:lnTo>
                  <a:pt x="964" y="2302"/>
                </a:lnTo>
                <a:lnTo>
                  <a:pt x="972" y="2295"/>
                </a:lnTo>
                <a:lnTo>
                  <a:pt x="980" y="2288"/>
                </a:lnTo>
                <a:lnTo>
                  <a:pt x="988" y="2281"/>
                </a:lnTo>
                <a:lnTo>
                  <a:pt x="996" y="2274"/>
                </a:lnTo>
                <a:lnTo>
                  <a:pt x="1004" y="2268"/>
                </a:lnTo>
                <a:lnTo>
                  <a:pt x="1012" y="2261"/>
                </a:lnTo>
                <a:lnTo>
                  <a:pt x="1019" y="2255"/>
                </a:lnTo>
                <a:lnTo>
                  <a:pt x="1027" y="2248"/>
                </a:lnTo>
                <a:lnTo>
                  <a:pt x="1034" y="2242"/>
                </a:lnTo>
                <a:lnTo>
                  <a:pt x="1041" y="2236"/>
                </a:lnTo>
                <a:lnTo>
                  <a:pt x="1048" y="2230"/>
                </a:lnTo>
                <a:lnTo>
                  <a:pt x="1055" y="2224"/>
                </a:lnTo>
                <a:lnTo>
                  <a:pt x="1061" y="2218"/>
                </a:lnTo>
                <a:lnTo>
                  <a:pt x="1068" y="2213"/>
                </a:lnTo>
                <a:lnTo>
                  <a:pt x="1074" y="2208"/>
                </a:lnTo>
                <a:lnTo>
                  <a:pt x="1080" y="2203"/>
                </a:lnTo>
                <a:lnTo>
                  <a:pt x="1085" y="2198"/>
                </a:lnTo>
                <a:lnTo>
                  <a:pt x="1090" y="2194"/>
                </a:lnTo>
                <a:lnTo>
                  <a:pt x="1095" y="2190"/>
                </a:lnTo>
                <a:lnTo>
                  <a:pt x="1100" y="2186"/>
                </a:lnTo>
                <a:lnTo>
                  <a:pt x="1104" y="2183"/>
                </a:lnTo>
                <a:lnTo>
                  <a:pt x="1108" y="2180"/>
                </a:lnTo>
                <a:lnTo>
                  <a:pt x="1111" y="2177"/>
                </a:lnTo>
                <a:lnTo>
                  <a:pt x="1114" y="2174"/>
                </a:lnTo>
                <a:lnTo>
                  <a:pt x="1117" y="2172"/>
                </a:lnTo>
                <a:lnTo>
                  <a:pt x="1119" y="2171"/>
                </a:lnTo>
                <a:lnTo>
                  <a:pt x="1121" y="2169"/>
                </a:lnTo>
                <a:lnTo>
                  <a:pt x="1122" y="2169"/>
                </a:lnTo>
                <a:lnTo>
                  <a:pt x="1123" y="2168"/>
                </a:lnTo>
                <a:lnTo>
                  <a:pt x="1123" y="2168"/>
                </a:lnTo>
                <a:lnTo>
                  <a:pt x="1132" y="2162"/>
                </a:lnTo>
                <a:lnTo>
                  <a:pt x="1138" y="2156"/>
                </a:lnTo>
                <a:lnTo>
                  <a:pt x="1147" y="2154"/>
                </a:lnTo>
                <a:lnTo>
                  <a:pt x="1147" y="2154"/>
                </a:lnTo>
                <a:lnTo>
                  <a:pt x="1152" y="2157"/>
                </a:lnTo>
                <a:lnTo>
                  <a:pt x="1159" y="2162"/>
                </a:lnTo>
                <a:lnTo>
                  <a:pt x="1166" y="2168"/>
                </a:lnTo>
                <a:lnTo>
                  <a:pt x="1173" y="2174"/>
                </a:lnTo>
                <a:lnTo>
                  <a:pt x="1181" y="2181"/>
                </a:lnTo>
                <a:lnTo>
                  <a:pt x="1190" y="2187"/>
                </a:lnTo>
                <a:lnTo>
                  <a:pt x="1190" y="2187"/>
                </a:lnTo>
                <a:lnTo>
                  <a:pt x="1196" y="2191"/>
                </a:lnTo>
                <a:lnTo>
                  <a:pt x="1202" y="2195"/>
                </a:lnTo>
                <a:lnTo>
                  <a:pt x="1208" y="2200"/>
                </a:lnTo>
                <a:lnTo>
                  <a:pt x="1214" y="2205"/>
                </a:lnTo>
                <a:lnTo>
                  <a:pt x="1221" y="2209"/>
                </a:lnTo>
                <a:lnTo>
                  <a:pt x="1229" y="2214"/>
                </a:lnTo>
                <a:lnTo>
                  <a:pt x="1237" y="2218"/>
                </a:lnTo>
                <a:lnTo>
                  <a:pt x="1246" y="2222"/>
                </a:lnTo>
                <a:lnTo>
                  <a:pt x="1256" y="2225"/>
                </a:lnTo>
                <a:lnTo>
                  <a:pt x="1256" y="2225"/>
                </a:lnTo>
                <a:lnTo>
                  <a:pt x="1262" y="2226"/>
                </a:lnTo>
                <a:lnTo>
                  <a:pt x="1269" y="2228"/>
                </a:lnTo>
                <a:lnTo>
                  <a:pt x="1277" y="2229"/>
                </a:lnTo>
                <a:lnTo>
                  <a:pt x="1285" y="2230"/>
                </a:lnTo>
                <a:lnTo>
                  <a:pt x="1293" y="2231"/>
                </a:lnTo>
                <a:lnTo>
                  <a:pt x="1302" y="2232"/>
                </a:lnTo>
                <a:lnTo>
                  <a:pt x="1311" y="2233"/>
                </a:lnTo>
                <a:lnTo>
                  <a:pt x="1320" y="2233"/>
                </a:lnTo>
                <a:lnTo>
                  <a:pt x="1330" y="2234"/>
                </a:lnTo>
                <a:lnTo>
                  <a:pt x="1338" y="2234"/>
                </a:lnTo>
                <a:lnTo>
                  <a:pt x="1347" y="2235"/>
                </a:lnTo>
                <a:lnTo>
                  <a:pt x="1355" y="2235"/>
                </a:lnTo>
                <a:lnTo>
                  <a:pt x="1363" y="2236"/>
                </a:lnTo>
                <a:lnTo>
                  <a:pt x="1370" y="2236"/>
                </a:lnTo>
                <a:lnTo>
                  <a:pt x="1377" y="2236"/>
                </a:lnTo>
                <a:lnTo>
                  <a:pt x="1382" y="2236"/>
                </a:lnTo>
                <a:lnTo>
                  <a:pt x="1382" y="2236"/>
                </a:lnTo>
                <a:lnTo>
                  <a:pt x="1396" y="2236"/>
                </a:lnTo>
                <a:lnTo>
                  <a:pt x="1405" y="2235"/>
                </a:lnTo>
                <a:lnTo>
                  <a:pt x="1411" y="2233"/>
                </a:lnTo>
                <a:lnTo>
                  <a:pt x="1417" y="2232"/>
                </a:lnTo>
                <a:lnTo>
                  <a:pt x="1424" y="2230"/>
                </a:lnTo>
                <a:lnTo>
                  <a:pt x="1424" y="2230"/>
                </a:lnTo>
                <a:lnTo>
                  <a:pt x="1432" y="2228"/>
                </a:lnTo>
                <a:lnTo>
                  <a:pt x="1441" y="2225"/>
                </a:lnTo>
                <a:lnTo>
                  <a:pt x="1450" y="2223"/>
                </a:lnTo>
                <a:lnTo>
                  <a:pt x="1460" y="2220"/>
                </a:lnTo>
                <a:lnTo>
                  <a:pt x="1470" y="2220"/>
                </a:lnTo>
                <a:lnTo>
                  <a:pt x="1470" y="2220"/>
                </a:lnTo>
                <a:lnTo>
                  <a:pt x="1477" y="2221"/>
                </a:lnTo>
                <a:lnTo>
                  <a:pt x="1484" y="2224"/>
                </a:lnTo>
                <a:lnTo>
                  <a:pt x="1492" y="2227"/>
                </a:lnTo>
                <a:lnTo>
                  <a:pt x="1501" y="2231"/>
                </a:lnTo>
                <a:lnTo>
                  <a:pt x="1509" y="2234"/>
                </a:lnTo>
                <a:lnTo>
                  <a:pt x="1518" y="2237"/>
                </a:lnTo>
                <a:lnTo>
                  <a:pt x="1527" y="2238"/>
                </a:lnTo>
                <a:lnTo>
                  <a:pt x="1527" y="2238"/>
                </a:lnTo>
                <a:lnTo>
                  <a:pt x="1532" y="2238"/>
                </a:lnTo>
                <a:lnTo>
                  <a:pt x="1537" y="2237"/>
                </a:lnTo>
                <a:lnTo>
                  <a:pt x="1541" y="2236"/>
                </a:lnTo>
                <a:lnTo>
                  <a:pt x="1545" y="2234"/>
                </a:lnTo>
                <a:lnTo>
                  <a:pt x="1549" y="2232"/>
                </a:lnTo>
                <a:lnTo>
                  <a:pt x="1554" y="2231"/>
                </a:lnTo>
                <a:lnTo>
                  <a:pt x="1559" y="2229"/>
                </a:lnTo>
                <a:lnTo>
                  <a:pt x="1566" y="2227"/>
                </a:lnTo>
                <a:lnTo>
                  <a:pt x="1574" y="2226"/>
                </a:lnTo>
                <a:lnTo>
                  <a:pt x="1583" y="2225"/>
                </a:lnTo>
                <a:lnTo>
                  <a:pt x="1594" y="2224"/>
                </a:lnTo>
                <a:lnTo>
                  <a:pt x="1608" y="2224"/>
                </a:lnTo>
                <a:lnTo>
                  <a:pt x="1608" y="2224"/>
                </a:lnTo>
                <a:lnTo>
                  <a:pt x="1613" y="2224"/>
                </a:lnTo>
                <a:lnTo>
                  <a:pt x="1618" y="2224"/>
                </a:lnTo>
                <a:lnTo>
                  <a:pt x="1624" y="2224"/>
                </a:lnTo>
                <a:lnTo>
                  <a:pt x="1630" y="2225"/>
                </a:lnTo>
                <a:lnTo>
                  <a:pt x="1637" y="2225"/>
                </a:lnTo>
                <a:lnTo>
                  <a:pt x="1644" y="2225"/>
                </a:lnTo>
                <a:lnTo>
                  <a:pt x="1651" y="2226"/>
                </a:lnTo>
                <a:lnTo>
                  <a:pt x="1658" y="2226"/>
                </a:lnTo>
                <a:lnTo>
                  <a:pt x="1666" y="2227"/>
                </a:lnTo>
                <a:lnTo>
                  <a:pt x="1674" y="2227"/>
                </a:lnTo>
                <a:lnTo>
                  <a:pt x="1682" y="2228"/>
                </a:lnTo>
                <a:lnTo>
                  <a:pt x="1690" y="2229"/>
                </a:lnTo>
                <a:lnTo>
                  <a:pt x="1698" y="2229"/>
                </a:lnTo>
                <a:lnTo>
                  <a:pt x="1707" y="2230"/>
                </a:lnTo>
                <a:lnTo>
                  <a:pt x="1715" y="2231"/>
                </a:lnTo>
                <a:lnTo>
                  <a:pt x="1724" y="2232"/>
                </a:lnTo>
                <a:lnTo>
                  <a:pt x="1733" y="2232"/>
                </a:lnTo>
                <a:lnTo>
                  <a:pt x="1742" y="2233"/>
                </a:lnTo>
                <a:lnTo>
                  <a:pt x="1750" y="2234"/>
                </a:lnTo>
                <a:lnTo>
                  <a:pt x="1759" y="2235"/>
                </a:lnTo>
                <a:lnTo>
                  <a:pt x="1768" y="2236"/>
                </a:lnTo>
                <a:lnTo>
                  <a:pt x="1777" y="2237"/>
                </a:lnTo>
                <a:lnTo>
                  <a:pt x="1785" y="2238"/>
                </a:lnTo>
                <a:lnTo>
                  <a:pt x="1794" y="2239"/>
                </a:lnTo>
                <a:lnTo>
                  <a:pt x="1802" y="2240"/>
                </a:lnTo>
                <a:lnTo>
                  <a:pt x="1811" y="2241"/>
                </a:lnTo>
                <a:lnTo>
                  <a:pt x="1819" y="2242"/>
                </a:lnTo>
                <a:lnTo>
                  <a:pt x="1826" y="2242"/>
                </a:lnTo>
                <a:lnTo>
                  <a:pt x="1834" y="2243"/>
                </a:lnTo>
                <a:lnTo>
                  <a:pt x="1841" y="2244"/>
                </a:lnTo>
                <a:lnTo>
                  <a:pt x="1849" y="2245"/>
                </a:lnTo>
                <a:lnTo>
                  <a:pt x="1855" y="2246"/>
                </a:lnTo>
                <a:lnTo>
                  <a:pt x="1862" y="2247"/>
                </a:lnTo>
                <a:lnTo>
                  <a:pt x="1868" y="2248"/>
                </a:lnTo>
                <a:lnTo>
                  <a:pt x="1874" y="2249"/>
                </a:lnTo>
                <a:lnTo>
                  <a:pt x="1879" y="2250"/>
                </a:lnTo>
                <a:lnTo>
                  <a:pt x="1884" y="2251"/>
                </a:lnTo>
                <a:lnTo>
                  <a:pt x="1884" y="2251"/>
                </a:lnTo>
                <a:lnTo>
                  <a:pt x="1898" y="2254"/>
                </a:lnTo>
                <a:lnTo>
                  <a:pt x="1909" y="2257"/>
                </a:lnTo>
                <a:lnTo>
                  <a:pt x="1919" y="2260"/>
                </a:lnTo>
                <a:lnTo>
                  <a:pt x="1927" y="2264"/>
                </a:lnTo>
                <a:lnTo>
                  <a:pt x="1934" y="2267"/>
                </a:lnTo>
                <a:lnTo>
                  <a:pt x="1939" y="2271"/>
                </a:lnTo>
                <a:lnTo>
                  <a:pt x="1944" y="2275"/>
                </a:lnTo>
                <a:lnTo>
                  <a:pt x="1948" y="2278"/>
                </a:lnTo>
                <a:lnTo>
                  <a:pt x="1952" y="2282"/>
                </a:lnTo>
                <a:lnTo>
                  <a:pt x="1956" y="2285"/>
                </a:lnTo>
                <a:lnTo>
                  <a:pt x="1960" y="2289"/>
                </a:lnTo>
                <a:lnTo>
                  <a:pt x="1964" y="2292"/>
                </a:lnTo>
                <a:lnTo>
                  <a:pt x="1964" y="2292"/>
                </a:lnTo>
                <a:lnTo>
                  <a:pt x="1971" y="2299"/>
                </a:lnTo>
                <a:lnTo>
                  <a:pt x="1975" y="2306"/>
                </a:lnTo>
                <a:lnTo>
                  <a:pt x="1978" y="2312"/>
                </a:lnTo>
                <a:lnTo>
                  <a:pt x="1981" y="2319"/>
                </a:lnTo>
                <a:lnTo>
                  <a:pt x="1987" y="2325"/>
                </a:lnTo>
                <a:lnTo>
                  <a:pt x="1987" y="2325"/>
                </a:lnTo>
                <a:lnTo>
                  <a:pt x="1992" y="2329"/>
                </a:lnTo>
                <a:lnTo>
                  <a:pt x="1997" y="2333"/>
                </a:lnTo>
                <a:lnTo>
                  <a:pt x="2004" y="2338"/>
                </a:lnTo>
                <a:lnTo>
                  <a:pt x="2011" y="2342"/>
                </a:lnTo>
                <a:lnTo>
                  <a:pt x="2018" y="2346"/>
                </a:lnTo>
                <a:lnTo>
                  <a:pt x="2027" y="2349"/>
                </a:lnTo>
                <a:lnTo>
                  <a:pt x="2036" y="2352"/>
                </a:lnTo>
                <a:lnTo>
                  <a:pt x="2036" y="2352"/>
                </a:lnTo>
                <a:lnTo>
                  <a:pt x="2042" y="2353"/>
                </a:lnTo>
                <a:lnTo>
                  <a:pt x="2050" y="2353"/>
                </a:lnTo>
                <a:lnTo>
                  <a:pt x="2058" y="2354"/>
                </a:lnTo>
                <a:lnTo>
                  <a:pt x="2066" y="2354"/>
                </a:lnTo>
                <a:lnTo>
                  <a:pt x="2075" y="2355"/>
                </a:lnTo>
                <a:lnTo>
                  <a:pt x="2083" y="2355"/>
                </a:lnTo>
                <a:lnTo>
                  <a:pt x="2092" y="2355"/>
                </a:lnTo>
                <a:lnTo>
                  <a:pt x="2101" y="2356"/>
                </a:lnTo>
                <a:lnTo>
                  <a:pt x="2110" y="2356"/>
                </a:lnTo>
                <a:lnTo>
                  <a:pt x="2118" y="2356"/>
                </a:lnTo>
                <a:lnTo>
                  <a:pt x="2125" y="2356"/>
                </a:lnTo>
                <a:lnTo>
                  <a:pt x="2125" y="2356"/>
                </a:lnTo>
                <a:lnTo>
                  <a:pt x="2130" y="2357"/>
                </a:lnTo>
                <a:lnTo>
                  <a:pt x="2134" y="2357"/>
                </a:lnTo>
                <a:lnTo>
                  <a:pt x="2138" y="2356"/>
                </a:lnTo>
                <a:lnTo>
                  <a:pt x="2141" y="2356"/>
                </a:lnTo>
                <a:lnTo>
                  <a:pt x="2143" y="2356"/>
                </a:lnTo>
                <a:lnTo>
                  <a:pt x="2146" y="2356"/>
                </a:lnTo>
                <a:lnTo>
                  <a:pt x="2149" y="2357"/>
                </a:lnTo>
                <a:lnTo>
                  <a:pt x="2152" y="2357"/>
                </a:lnTo>
                <a:lnTo>
                  <a:pt x="2156" y="2357"/>
                </a:lnTo>
                <a:lnTo>
                  <a:pt x="2162" y="2358"/>
                </a:lnTo>
                <a:lnTo>
                  <a:pt x="2168" y="2359"/>
                </a:lnTo>
                <a:lnTo>
                  <a:pt x="2177" y="2361"/>
                </a:lnTo>
                <a:lnTo>
                  <a:pt x="2187" y="2363"/>
                </a:lnTo>
                <a:lnTo>
                  <a:pt x="2199" y="2365"/>
                </a:lnTo>
                <a:lnTo>
                  <a:pt x="2199" y="2365"/>
                </a:lnTo>
                <a:lnTo>
                  <a:pt x="2204" y="2366"/>
                </a:lnTo>
                <a:lnTo>
                  <a:pt x="2209" y="2367"/>
                </a:lnTo>
                <a:lnTo>
                  <a:pt x="2215" y="2368"/>
                </a:lnTo>
                <a:lnTo>
                  <a:pt x="2221" y="2370"/>
                </a:lnTo>
                <a:lnTo>
                  <a:pt x="2228" y="2371"/>
                </a:lnTo>
                <a:lnTo>
                  <a:pt x="2235" y="2373"/>
                </a:lnTo>
                <a:lnTo>
                  <a:pt x="2243" y="2374"/>
                </a:lnTo>
                <a:lnTo>
                  <a:pt x="2251" y="2376"/>
                </a:lnTo>
                <a:lnTo>
                  <a:pt x="2259" y="2378"/>
                </a:lnTo>
                <a:lnTo>
                  <a:pt x="2268" y="2380"/>
                </a:lnTo>
                <a:lnTo>
                  <a:pt x="2277" y="2382"/>
                </a:lnTo>
                <a:lnTo>
                  <a:pt x="2286" y="2384"/>
                </a:lnTo>
                <a:lnTo>
                  <a:pt x="2295" y="2386"/>
                </a:lnTo>
                <a:lnTo>
                  <a:pt x="2304" y="2388"/>
                </a:lnTo>
                <a:lnTo>
                  <a:pt x="2314" y="2391"/>
                </a:lnTo>
                <a:lnTo>
                  <a:pt x="2324" y="2393"/>
                </a:lnTo>
                <a:lnTo>
                  <a:pt x="2333" y="2395"/>
                </a:lnTo>
                <a:lnTo>
                  <a:pt x="2343" y="2397"/>
                </a:lnTo>
                <a:lnTo>
                  <a:pt x="2353" y="2400"/>
                </a:lnTo>
                <a:lnTo>
                  <a:pt x="2363" y="2402"/>
                </a:lnTo>
                <a:lnTo>
                  <a:pt x="2373" y="2404"/>
                </a:lnTo>
                <a:lnTo>
                  <a:pt x="2382" y="2407"/>
                </a:lnTo>
                <a:lnTo>
                  <a:pt x="2392" y="2409"/>
                </a:lnTo>
                <a:lnTo>
                  <a:pt x="2401" y="2411"/>
                </a:lnTo>
                <a:lnTo>
                  <a:pt x="2410" y="2413"/>
                </a:lnTo>
                <a:lnTo>
                  <a:pt x="2419" y="2416"/>
                </a:lnTo>
                <a:lnTo>
                  <a:pt x="2428" y="2418"/>
                </a:lnTo>
                <a:lnTo>
                  <a:pt x="2437" y="2420"/>
                </a:lnTo>
                <a:lnTo>
                  <a:pt x="2445" y="2422"/>
                </a:lnTo>
                <a:lnTo>
                  <a:pt x="2452" y="2424"/>
                </a:lnTo>
                <a:lnTo>
                  <a:pt x="2460" y="2425"/>
                </a:lnTo>
                <a:lnTo>
                  <a:pt x="2467" y="2427"/>
                </a:lnTo>
                <a:lnTo>
                  <a:pt x="2473" y="2429"/>
                </a:lnTo>
                <a:lnTo>
                  <a:pt x="2480" y="2430"/>
                </a:lnTo>
                <a:lnTo>
                  <a:pt x="2485" y="2431"/>
                </a:lnTo>
                <a:lnTo>
                  <a:pt x="2490" y="2433"/>
                </a:lnTo>
                <a:lnTo>
                  <a:pt x="2495" y="2434"/>
                </a:lnTo>
                <a:lnTo>
                  <a:pt x="2499" y="2435"/>
                </a:lnTo>
                <a:lnTo>
                  <a:pt x="2502" y="2436"/>
                </a:lnTo>
                <a:lnTo>
                  <a:pt x="2504" y="2436"/>
                </a:lnTo>
                <a:lnTo>
                  <a:pt x="2506" y="2437"/>
                </a:lnTo>
                <a:lnTo>
                  <a:pt x="2507" y="2437"/>
                </a:lnTo>
                <a:lnTo>
                  <a:pt x="2508" y="2437"/>
                </a:lnTo>
                <a:lnTo>
                  <a:pt x="2508" y="2437"/>
                </a:lnTo>
                <a:lnTo>
                  <a:pt x="2511" y="2437"/>
                </a:lnTo>
                <a:lnTo>
                  <a:pt x="2518" y="2436"/>
                </a:lnTo>
                <a:lnTo>
                  <a:pt x="2528" y="2436"/>
                </a:lnTo>
                <a:lnTo>
                  <a:pt x="2540" y="2435"/>
                </a:lnTo>
                <a:lnTo>
                  <a:pt x="2553" y="2434"/>
                </a:lnTo>
                <a:lnTo>
                  <a:pt x="2566" y="2433"/>
                </a:lnTo>
                <a:lnTo>
                  <a:pt x="2576" y="2432"/>
                </a:lnTo>
                <a:lnTo>
                  <a:pt x="2583" y="2432"/>
                </a:lnTo>
                <a:lnTo>
                  <a:pt x="2586" y="2432"/>
                </a:lnTo>
                <a:lnTo>
                  <a:pt x="2586" y="2432"/>
                </a:lnTo>
                <a:lnTo>
                  <a:pt x="2588" y="2431"/>
                </a:lnTo>
                <a:lnTo>
                  <a:pt x="2593" y="2427"/>
                </a:lnTo>
                <a:lnTo>
                  <a:pt x="2602" y="2423"/>
                </a:lnTo>
                <a:lnTo>
                  <a:pt x="2611" y="2417"/>
                </a:lnTo>
                <a:lnTo>
                  <a:pt x="2622" y="2411"/>
                </a:lnTo>
                <a:lnTo>
                  <a:pt x="2632" y="2405"/>
                </a:lnTo>
                <a:lnTo>
                  <a:pt x="2642" y="2399"/>
                </a:lnTo>
                <a:lnTo>
                  <a:pt x="2650" y="2394"/>
                </a:lnTo>
                <a:lnTo>
                  <a:pt x="2656" y="2391"/>
                </a:lnTo>
                <a:lnTo>
                  <a:pt x="2658" y="2390"/>
                </a:lnTo>
                <a:lnTo>
                  <a:pt x="2658" y="2390"/>
                </a:lnTo>
                <a:lnTo>
                  <a:pt x="2659" y="2389"/>
                </a:lnTo>
                <a:lnTo>
                  <a:pt x="2665" y="2387"/>
                </a:lnTo>
                <a:lnTo>
                  <a:pt x="2672" y="2385"/>
                </a:lnTo>
                <a:lnTo>
                  <a:pt x="2682" y="2382"/>
                </a:lnTo>
                <a:lnTo>
                  <a:pt x="2692" y="2379"/>
                </a:lnTo>
                <a:lnTo>
                  <a:pt x="2703" y="2377"/>
                </a:lnTo>
                <a:lnTo>
                  <a:pt x="2714" y="2376"/>
                </a:lnTo>
                <a:lnTo>
                  <a:pt x="2714" y="2376"/>
                </a:lnTo>
                <a:lnTo>
                  <a:pt x="2721" y="2376"/>
                </a:lnTo>
                <a:lnTo>
                  <a:pt x="2730" y="2377"/>
                </a:lnTo>
                <a:lnTo>
                  <a:pt x="2739" y="2378"/>
                </a:lnTo>
                <a:lnTo>
                  <a:pt x="2750" y="2380"/>
                </a:lnTo>
                <a:lnTo>
                  <a:pt x="2760" y="2381"/>
                </a:lnTo>
                <a:lnTo>
                  <a:pt x="2770" y="2383"/>
                </a:lnTo>
                <a:lnTo>
                  <a:pt x="2780" y="2385"/>
                </a:lnTo>
                <a:lnTo>
                  <a:pt x="2789" y="2386"/>
                </a:lnTo>
                <a:lnTo>
                  <a:pt x="2797" y="2388"/>
                </a:lnTo>
                <a:lnTo>
                  <a:pt x="2803" y="2389"/>
                </a:lnTo>
                <a:lnTo>
                  <a:pt x="2806" y="2390"/>
                </a:lnTo>
                <a:lnTo>
                  <a:pt x="2808" y="2390"/>
                </a:lnTo>
                <a:lnTo>
                  <a:pt x="2808" y="2390"/>
                </a:lnTo>
                <a:lnTo>
                  <a:pt x="2809" y="2390"/>
                </a:lnTo>
                <a:lnTo>
                  <a:pt x="2813" y="2389"/>
                </a:lnTo>
                <a:lnTo>
                  <a:pt x="2819" y="2388"/>
                </a:lnTo>
                <a:lnTo>
                  <a:pt x="2827" y="2387"/>
                </a:lnTo>
                <a:lnTo>
                  <a:pt x="2836" y="2385"/>
                </a:lnTo>
                <a:lnTo>
                  <a:pt x="2846" y="2384"/>
                </a:lnTo>
                <a:lnTo>
                  <a:pt x="2857" y="2382"/>
                </a:lnTo>
                <a:lnTo>
                  <a:pt x="2868" y="2380"/>
                </a:lnTo>
                <a:lnTo>
                  <a:pt x="2879" y="2379"/>
                </a:lnTo>
                <a:lnTo>
                  <a:pt x="2890" y="2377"/>
                </a:lnTo>
                <a:lnTo>
                  <a:pt x="2900" y="2376"/>
                </a:lnTo>
                <a:lnTo>
                  <a:pt x="2900" y="2376"/>
                </a:lnTo>
                <a:lnTo>
                  <a:pt x="2904" y="2376"/>
                </a:lnTo>
                <a:lnTo>
                  <a:pt x="2909" y="2376"/>
                </a:lnTo>
                <a:lnTo>
                  <a:pt x="2915" y="2377"/>
                </a:lnTo>
                <a:lnTo>
                  <a:pt x="2922" y="2378"/>
                </a:lnTo>
                <a:lnTo>
                  <a:pt x="2929" y="2379"/>
                </a:lnTo>
                <a:lnTo>
                  <a:pt x="2937" y="2381"/>
                </a:lnTo>
                <a:lnTo>
                  <a:pt x="2945" y="2383"/>
                </a:lnTo>
                <a:lnTo>
                  <a:pt x="2953" y="2386"/>
                </a:lnTo>
                <a:lnTo>
                  <a:pt x="2962" y="2388"/>
                </a:lnTo>
                <a:lnTo>
                  <a:pt x="2971" y="2391"/>
                </a:lnTo>
                <a:lnTo>
                  <a:pt x="2980" y="2394"/>
                </a:lnTo>
                <a:lnTo>
                  <a:pt x="2989" y="2397"/>
                </a:lnTo>
                <a:lnTo>
                  <a:pt x="2998" y="2399"/>
                </a:lnTo>
                <a:lnTo>
                  <a:pt x="3007" y="2402"/>
                </a:lnTo>
                <a:lnTo>
                  <a:pt x="3016" y="2405"/>
                </a:lnTo>
                <a:lnTo>
                  <a:pt x="3024" y="2408"/>
                </a:lnTo>
                <a:lnTo>
                  <a:pt x="3032" y="2410"/>
                </a:lnTo>
                <a:lnTo>
                  <a:pt x="3040" y="2412"/>
                </a:lnTo>
                <a:lnTo>
                  <a:pt x="3048" y="2414"/>
                </a:lnTo>
                <a:lnTo>
                  <a:pt x="3055" y="2416"/>
                </a:lnTo>
                <a:lnTo>
                  <a:pt x="3061" y="2417"/>
                </a:lnTo>
                <a:lnTo>
                  <a:pt x="3067" y="2418"/>
                </a:lnTo>
                <a:lnTo>
                  <a:pt x="3072" y="2419"/>
                </a:lnTo>
                <a:lnTo>
                  <a:pt x="3076" y="2419"/>
                </a:lnTo>
                <a:lnTo>
                  <a:pt x="3076" y="2419"/>
                </a:lnTo>
                <a:lnTo>
                  <a:pt x="3086" y="2419"/>
                </a:lnTo>
                <a:lnTo>
                  <a:pt x="3096" y="2419"/>
                </a:lnTo>
                <a:lnTo>
                  <a:pt x="3104" y="2420"/>
                </a:lnTo>
                <a:lnTo>
                  <a:pt x="3113" y="2421"/>
                </a:lnTo>
                <a:lnTo>
                  <a:pt x="3121" y="2421"/>
                </a:lnTo>
                <a:lnTo>
                  <a:pt x="3128" y="2421"/>
                </a:lnTo>
                <a:lnTo>
                  <a:pt x="3136" y="2421"/>
                </a:lnTo>
                <a:lnTo>
                  <a:pt x="3144" y="2419"/>
                </a:lnTo>
                <a:lnTo>
                  <a:pt x="3144" y="2419"/>
                </a:lnTo>
                <a:lnTo>
                  <a:pt x="3151" y="2416"/>
                </a:lnTo>
                <a:lnTo>
                  <a:pt x="3157" y="2413"/>
                </a:lnTo>
                <a:lnTo>
                  <a:pt x="3163" y="2408"/>
                </a:lnTo>
                <a:lnTo>
                  <a:pt x="3169" y="2404"/>
                </a:lnTo>
                <a:lnTo>
                  <a:pt x="3176" y="2398"/>
                </a:lnTo>
                <a:lnTo>
                  <a:pt x="3182" y="2393"/>
                </a:lnTo>
                <a:lnTo>
                  <a:pt x="3189" y="2388"/>
                </a:lnTo>
                <a:lnTo>
                  <a:pt x="3196" y="2384"/>
                </a:lnTo>
                <a:lnTo>
                  <a:pt x="3204" y="2380"/>
                </a:lnTo>
                <a:lnTo>
                  <a:pt x="3213" y="2378"/>
                </a:lnTo>
                <a:lnTo>
                  <a:pt x="3213" y="2378"/>
                </a:lnTo>
                <a:lnTo>
                  <a:pt x="3219" y="2377"/>
                </a:lnTo>
                <a:lnTo>
                  <a:pt x="3226" y="2376"/>
                </a:lnTo>
                <a:lnTo>
                  <a:pt x="3234" y="2376"/>
                </a:lnTo>
                <a:lnTo>
                  <a:pt x="3241" y="2375"/>
                </a:lnTo>
                <a:lnTo>
                  <a:pt x="3249" y="2375"/>
                </a:lnTo>
                <a:lnTo>
                  <a:pt x="3257" y="2376"/>
                </a:lnTo>
                <a:lnTo>
                  <a:pt x="3266" y="2376"/>
                </a:lnTo>
                <a:lnTo>
                  <a:pt x="3274" y="2376"/>
                </a:lnTo>
                <a:lnTo>
                  <a:pt x="3282" y="2377"/>
                </a:lnTo>
                <a:lnTo>
                  <a:pt x="3291" y="2377"/>
                </a:lnTo>
                <a:lnTo>
                  <a:pt x="3299" y="2378"/>
                </a:lnTo>
                <a:lnTo>
                  <a:pt x="3307" y="2378"/>
                </a:lnTo>
                <a:lnTo>
                  <a:pt x="3314" y="2378"/>
                </a:lnTo>
                <a:lnTo>
                  <a:pt x="3322" y="2378"/>
                </a:lnTo>
                <a:lnTo>
                  <a:pt x="3329" y="2378"/>
                </a:lnTo>
                <a:lnTo>
                  <a:pt x="3329" y="2378"/>
                </a:lnTo>
                <a:lnTo>
                  <a:pt x="3337" y="2377"/>
                </a:lnTo>
                <a:lnTo>
                  <a:pt x="3346" y="2377"/>
                </a:lnTo>
                <a:lnTo>
                  <a:pt x="3355" y="2376"/>
                </a:lnTo>
                <a:lnTo>
                  <a:pt x="3364" y="2375"/>
                </a:lnTo>
                <a:lnTo>
                  <a:pt x="3372" y="2373"/>
                </a:lnTo>
                <a:lnTo>
                  <a:pt x="3381" y="2372"/>
                </a:lnTo>
                <a:lnTo>
                  <a:pt x="3389" y="2371"/>
                </a:lnTo>
                <a:lnTo>
                  <a:pt x="3397" y="2370"/>
                </a:lnTo>
                <a:lnTo>
                  <a:pt x="3404" y="2368"/>
                </a:lnTo>
                <a:lnTo>
                  <a:pt x="3410" y="2367"/>
                </a:lnTo>
                <a:lnTo>
                  <a:pt x="3416" y="2365"/>
                </a:lnTo>
                <a:lnTo>
                  <a:pt x="3421" y="2364"/>
                </a:lnTo>
                <a:lnTo>
                  <a:pt x="3421" y="2364"/>
                </a:lnTo>
                <a:lnTo>
                  <a:pt x="3430" y="2359"/>
                </a:lnTo>
                <a:lnTo>
                  <a:pt x="3435" y="2353"/>
                </a:lnTo>
                <a:lnTo>
                  <a:pt x="3438" y="2347"/>
                </a:lnTo>
                <a:lnTo>
                  <a:pt x="3441" y="2341"/>
                </a:lnTo>
                <a:lnTo>
                  <a:pt x="3444" y="2336"/>
                </a:lnTo>
                <a:lnTo>
                  <a:pt x="3444" y="2336"/>
                </a:lnTo>
                <a:lnTo>
                  <a:pt x="3453" y="2329"/>
                </a:lnTo>
                <a:lnTo>
                  <a:pt x="3462" y="2324"/>
                </a:lnTo>
                <a:lnTo>
                  <a:pt x="3469" y="2319"/>
                </a:lnTo>
                <a:lnTo>
                  <a:pt x="3469" y="2319"/>
                </a:lnTo>
                <a:lnTo>
                  <a:pt x="3474" y="2316"/>
                </a:lnTo>
                <a:lnTo>
                  <a:pt x="3477" y="2313"/>
                </a:lnTo>
                <a:lnTo>
                  <a:pt x="3479" y="2308"/>
                </a:lnTo>
                <a:lnTo>
                  <a:pt x="3479" y="2308"/>
                </a:lnTo>
                <a:lnTo>
                  <a:pt x="3480" y="2301"/>
                </a:lnTo>
                <a:lnTo>
                  <a:pt x="3481" y="2291"/>
                </a:lnTo>
                <a:lnTo>
                  <a:pt x="3481" y="2280"/>
                </a:lnTo>
                <a:lnTo>
                  <a:pt x="3479" y="2270"/>
                </a:lnTo>
                <a:lnTo>
                  <a:pt x="3479" y="2270"/>
                </a:lnTo>
                <a:lnTo>
                  <a:pt x="3475" y="2262"/>
                </a:lnTo>
                <a:lnTo>
                  <a:pt x="3468" y="2255"/>
                </a:lnTo>
                <a:lnTo>
                  <a:pt x="3460" y="2247"/>
                </a:lnTo>
                <a:lnTo>
                  <a:pt x="3454" y="2239"/>
                </a:lnTo>
                <a:lnTo>
                  <a:pt x="3454" y="2239"/>
                </a:lnTo>
                <a:lnTo>
                  <a:pt x="3452" y="2232"/>
                </a:lnTo>
                <a:lnTo>
                  <a:pt x="3452" y="2224"/>
                </a:lnTo>
                <a:lnTo>
                  <a:pt x="3452" y="2216"/>
                </a:lnTo>
                <a:lnTo>
                  <a:pt x="3450" y="2207"/>
                </a:lnTo>
                <a:lnTo>
                  <a:pt x="3447" y="2199"/>
                </a:lnTo>
                <a:lnTo>
                  <a:pt x="3447" y="2199"/>
                </a:lnTo>
                <a:lnTo>
                  <a:pt x="3443" y="2194"/>
                </a:lnTo>
                <a:lnTo>
                  <a:pt x="3438" y="2188"/>
                </a:lnTo>
                <a:lnTo>
                  <a:pt x="3432" y="2182"/>
                </a:lnTo>
                <a:lnTo>
                  <a:pt x="3426" y="2177"/>
                </a:lnTo>
                <a:lnTo>
                  <a:pt x="3419" y="2171"/>
                </a:lnTo>
                <a:lnTo>
                  <a:pt x="3412" y="2165"/>
                </a:lnTo>
                <a:lnTo>
                  <a:pt x="3405" y="2160"/>
                </a:lnTo>
                <a:lnTo>
                  <a:pt x="3398" y="2156"/>
                </a:lnTo>
                <a:lnTo>
                  <a:pt x="3398" y="2156"/>
                </a:lnTo>
                <a:lnTo>
                  <a:pt x="3391" y="2152"/>
                </a:lnTo>
                <a:lnTo>
                  <a:pt x="3384" y="2148"/>
                </a:lnTo>
                <a:lnTo>
                  <a:pt x="3376" y="2145"/>
                </a:lnTo>
                <a:lnTo>
                  <a:pt x="3368" y="2142"/>
                </a:lnTo>
                <a:lnTo>
                  <a:pt x="3360" y="2139"/>
                </a:lnTo>
                <a:lnTo>
                  <a:pt x="3352" y="2136"/>
                </a:lnTo>
                <a:lnTo>
                  <a:pt x="3346" y="2132"/>
                </a:lnTo>
                <a:lnTo>
                  <a:pt x="3340" y="2128"/>
                </a:lnTo>
                <a:lnTo>
                  <a:pt x="3340" y="2128"/>
                </a:lnTo>
                <a:lnTo>
                  <a:pt x="3335" y="2121"/>
                </a:lnTo>
                <a:lnTo>
                  <a:pt x="3332" y="2113"/>
                </a:lnTo>
                <a:lnTo>
                  <a:pt x="3329" y="2104"/>
                </a:lnTo>
                <a:lnTo>
                  <a:pt x="3326" y="2095"/>
                </a:lnTo>
                <a:lnTo>
                  <a:pt x="3324" y="2086"/>
                </a:lnTo>
                <a:lnTo>
                  <a:pt x="3321" y="2078"/>
                </a:lnTo>
                <a:lnTo>
                  <a:pt x="3318" y="2073"/>
                </a:lnTo>
                <a:lnTo>
                  <a:pt x="3318" y="2073"/>
                </a:lnTo>
                <a:lnTo>
                  <a:pt x="3313" y="2069"/>
                </a:lnTo>
                <a:lnTo>
                  <a:pt x="3307" y="2067"/>
                </a:lnTo>
                <a:lnTo>
                  <a:pt x="3302" y="2067"/>
                </a:lnTo>
                <a:lnTo>
                  <a:pt x="3295" y="2067"/>
                </a:lnTo>
                <a:lnTo>
                  <a:pt x="3289" y="2064"/>
                </a:lnTo>
                <a:lnTo>
                  <a:pt x="3283" y="2059"/>
                </a:lnTo>
                <a:lnTo>
                  <a:pt x="3283" y="2059"/>
                </a:lnTo>
                <a:lnTo>
                  <a:pt x="3279" y="2055"/>
                </a:lnTo>
                <a:lnTo>
                  <a:pt x="3276" y="2050"/>
                </a:lnTo>
                <a:lnTo>
                  <a:pt x="3273" y="2044"/>
                </a:lnTo>
                <a:lnTo>
                  <a:pt x="3269" y="2038"/>
                </a:lnTo>
                <a:lnTo>
                  <a:pt x="3265" y="2031"/>
                </a:lnTo>
                <a:lnTo>
                  <a:pt x="3262" y="2024"/>
                </a:lnTo>
                <a:lnTo>
                  <a:pt x="3258" y="2016"/>
                </a:lnTo>
                <a:lnTo>
                  <a:pt x="3254" y="2008"/>
                </a:lnTo>
                <a:lnTo>
                  <a:pt x="3250" y="2000"/>
                </a:lnTo>
                <a:lnTo>
                  <a:pt x="3246" y="1992"/>
                </a:lnTo>
                <a:lnTo>
                  <a:pt x="3242" y="1984"/>
                </a:lnTo>
                <a:lnTo>
                  <a:pt x="3238" y="1976"/>
                </a:lnTo>
                <a:lnTo>
                  <a:pt x="3238" y="1976"/>
                </a:lnTo>
                <a:lnTo>
                  <a:pt x="3235" y="1969"/>
                </a:lnTo>
                <a:lnTo>
                  <a:pt x="3232" y="1962"/>
                </a:lnTo>
                <a:lnTo>
                  <a:pt x="3229" y="1955"/>
                </a:lnTo>
                <a:lnTo>
                  <a:pt x="3225" y="1947"/>
                </a:lnTo>
                <a:lnTo>
                  <a:pt x="3222" y="1939"/>
                </a:lnTo>
                <a:lnTo>
                  <a:pt x="3219" y="1930"/>
                </a:lnTo>
                <a:lnTo>
                  <a:pt x="3215" y="1922"/>
                </a:lnTo>
                <a:lnTo>
                  <a:pt x="3212" y="1913"/>
                </a:lnTo>
                <a:lnTo>
                  <a:pt x="3209" y="1905"/>
                </a:lnTo>
                <a:lnTo>
                  <a:pt x="3205" y="1897"/>
                </a:lnTo>
                <a:lnTo>
                  <a:pt x="3202" y="1889"/>
                </a:lnTo>
                <a:lnTo>
                  <a:pt x="3199" y="1882"/>
                </a:lnTo>
                <a:lnTo>
                  <a:pt x="3196" y="1875"/>
                </a:lnTo>
                <a:lnTo>
                  <a:pt x="3193" y="1869"/>
                </a:lnTo>
                <a:lnTo>
                  <a:pt x="3190" y="1863"/>
                </a:lnTo>
                <a:lnTo>
                  <a:pt x="3187" y="1858"/>
                </a:lnTo>
                <a:lnTo>
                  <a:pt x="3187" y="1858"/>
                </a:lnTo>
                <a:lnTo>
                  <a:pt x="3181" y="1848"/>
                </a:lnTo>
                <a:lnTo>
                  <a:pt x="3175" y="1842"/>
                </a:lnTo>
                <a:lnTo>
                  <a:pt x="3170" y="1838"/>
                </a:lnTo>
                <a:lnTo>
                  <a:pt x="3164" y="1834"/>
                </a:lnTo>
                <a:lnTo>
                  <a:pt x="3157" y="1832"/>
                </a:lnTo>
                <a:lnTo>
                  <a:pt x="3149" y="1828"/>
                </a:lnTo>
                <a:lnTo>
                  <a:pt x="3149" y="1828"/>
                </a:lnTo>
                <a:lnTo>
                  <a:pt x="3143" y="1826"/>
                </a:lnTo>
                <a:lnTo>
                  <a:pt x="3135" y="1824"/>
                </a:lnTo>
                <a:lnTo>
                  <a:pt x="3127" y="1821"/>
                </a:lnTo>
                <a:lnTo>
                  <a:pt x="3118" y="1819"/>
                </a:lnTo>
                <a:lnTo>
                  <a:pt x="3109" y="1817"/>
                </a:lnTo>
                <a:lnTo>
                  <a:pt x="3100" y="1815"/>
                </a:lnTo>
                <a:lnTo>
                  <a:pt x="3092" y="1812"/>
                </a:lnTo>
                <a:lnTo>
                  <a:pt x="3084" y="1809"/>
                </a:lnTo>
                <a:lnTo>
                  <a:pt x="3077" y="1806"/>
                </a:lnTo>
                <a:lnTo>
                  <a:pt x="3071" y="1802"/>
                </a:lnTo>
                <a:lnTo>
                  <a:pt x="3071" y="1802"/>
                </a:lnTo>
                <a:lnTo>
                  <a:pt x="3067" y="1797"/>
                </a:lnTo>
                <a:lnTo>
                  <a:pt x="3066" y="1793"/>
                </a:lnTo>
                <a:lnTo>
                  <a:pt x="3067" y="1788"/>
                </a:lnTo>
                <a:lnTo>
                  <a:pt x="3070" y="1783"/>
                </a:lnTo>
                <a:lnTo>
                  <a:pt x="3073" y="1777"/>
                </a:lnTo>
                <a:lnTo>
                  <a:pt x="3077" y="1772"/>
                </a:lnTo>
                <a:lnTo>
                  <a:pt x="3080" y="1767"/>
                </a:lnTo>
                <a:lnTo>
                  <a:pt x="3082" y="1762"/>
                </a:lnTo>
                <a:lnTo>
                  <a:pt x="3082" y="1757"/>
                </a:lnTo>
                <a:lnTo>
                  <a:pt x="3080" y="1753"/>
                </a:lnTo>
                <a:lnTo>
                  <a:pt x="3080" y="1753"/>
                </a:lnTo>
                <a:lnTo>
                  <a:pt x="3077" y="1750"/>
                </a:lnTo>
                <a:lnTo>
                  <a:pt x="3073" y="1746"/>
                </a:lnTo>
                <a:lnTo>
                  <a:pt x="3069" y="1742"/>
                </a:lnTo>
                <a:lnTo>
                  <a:pt x="3063" y="1737"/>
                </a:lnTo>
                <a:lnTo>
                  <a:pt x="3057" y="1732"/>
                </a:lnTo>
                <a:lnTo>
                  <a:pt x="3050" y="1726"/>
                </a:lnTo>
                <a:lnTo>
                  <a:pt x="3043" y="1720"/>
                </a:lnTo>
                <a:lnTo>
                  <a:pt x="3036" y="1713"/>
                </a:lnTo>
                <a:lnTo>
                  <a:pt x="3028" y="1707"/>
                </a:lnTo>
                <a:lnTo>
                  <a:pt x="3020" y="1701"/>
                </a:lnTo>
                <a:lnTo>
                  <a:pt x="3013" y="1695"/>
                </a:lnTo>
                <a:lnTo>
                  <a:pt x="3005" y="1689"/>
                </a:lnTo>
                <a:lnTo>
                  <a:pt x="2998" y="1684"/>
                </a:lnTo>
                <a:lnTo>
                  <a:pt x="2992" y="1679"/>
                </a:lnTo>
                <a:lnTo>
                  <a:pt x="2986" y="1675"/>
                </a:lnTo>
                <a:lnTo>
                  <a:pt x="2981" y="1672"/>
                </a:lnTo>
                <a:lnTo>
                  <a:pt x="2976" y="1669"/>
                </a:lnTo>
                <a:lnTo>
                  <a:pt x="2973" y="1668"/>
                </a:lnTo>
                <a:lnTo>
                  <a:pt x="2973" y="1668"/>
                </a:lnTo>
                <a:lnTo>
                  <a:pt x="2965" y="1666"/>
                </a:lnTo>
                <a:lnTo>
                  <a:pt x="2956" y="1665"/>
                </a:lnTo>
                <a:lnTo>
                  <a:pt x="2947" y="1665"/>
                </a:lnTo>
                <a:lnTo>
                  <a:pt x="2937" y="1664"/>
                </a:lnTo>
                <a:lnTo>
                  <a:pt x="2928" y="1663"/>
                </a:lnTo>
                <a:lnTo>
                  <a:pt x="2921" y="1662"/>
                </a:lnTo>
                <a:lnTo>
                  <a:pt x="2914" y="1659"/>
                </a:lnTo>
                <a:lnTo>
                  <a:pt x="2914" y="1659"/>
                </a:lnTo>
                <a:lnTo>
                  <a:pt x="2908" y="1656"/>
                </a:lnTo>
                <a:lnTo>
                  <a:pt x="2901" y="1652"/>
                </a:lnTo>
                <a:lnTo>
                  <a:pt x="2896" y="1648"/>
                </a:lnTo>
                <a:lnTo>
                  <a:pt x="2891" y="1642"/>
                </a:lnTo>
                <a:lnTo>
                  <a:pt x="2889" y="1634"/>
                </a:lnTo>
                <a:lnTo>
                  <a:pt x="2889" y="1623"/>
                </a:lnTo>
                <a:lnTo>
                  <a:pt x="2889" y="1623"/>
                </a:lnTo>
                <a:lnTo>
                  <a:pt x="2890" y="1618"/>
                </a:lnTo>
                <a:lnTo>
                  <a:pt x="2892" y="1613"/>
                </a:lnTo>
                <a:lnTo>
                  <a:pt x="2895" y="1606"/>
                </a:lnTo>
                <a:lnTo>
                  <a:pt x="2898" y="1599"/>
                </a:lnTo>
                <a:lnTo>
                  <a:pt x="2902" y="1592"/>
                </a:lnTo>
                <a:lnTo>
                  <a:pt x="2906" y="1584"/>
                </a:lnTo>
                <a:lnTo>
                  <a:pt x="2910" y="1576"/>
                </a:lnTo>
                <a:lnTo>
                  <a:pt x="2914" y="1568"/>
                </a:lnTo>
                <a:lnTo>
                  <a:pt x="2918" y="1560"/>
                </a:lnTo>
                <a:lnTo>
                  <a:pt x="2923" y="1552"/>
                </a:lnTo>
                <a:lnTo>
                  <a:pt x="2927" y="1544"/>
                </a:lnTo>
                <a:lnTo>
                  <a:pt x="2930" y="1536"/>
                </a:lnTo>
                <a:lnTo>
                  <a:pt x="2933" y="1529"/>
                </a:lnTo>
                <a:lnTo>
                  <a:pt x="2936" y="1522"/>
                </a:lnTo>
                <a:lnTo>
                  <a:pt x="2938" y="1516"/>
                </a:lnTo>
                <a:lnTo>
                  <a:pt x="2938" y="1516"/>
                </a:lnTo>
                <a:lnTo>
                  <a:pt x="2940" y="1506"/>
                </a:lnTo>
                <a:lnTo>
                  <a:pt x="2941" y="1497"/>
                </a:lnTo>
                <a:lnTo>
                  <a:pt x="2942" y="1487"/>
                </a:lnTo>
                <a:lnTo>
                  <a:pt x="2942" y="1479"/>
                </a:lnTo>
                <a:lnTo>
                  <a:pt x="2941" y="1470"/>
                </a:lnTo>
                <a:lnTo>
                  <a:pt x="2940" y="1462"/>
                </a:lnTo>
                <a:lnTo>
                  <a:pt x="2939" y="1454"/>
                </a:lnTo>
                <a:lnTo>
                  <a:pt x="2938" y="1447"/>
                </a:lnTo>
                <a:lnTo>
                  <a:pt x="2937" y="1440"/>
                </a:lnTo>
                <a:lnTo>
                  <a:pt x="2937" y="1440"/>
                </a:lnTo>
                <a:lnTo>
                  <a:pt x="2934" y="1431"/>
                </a:lnTo>
                <a:lnTo>
                  <a:pt x="2930" y="1422"/>
                </a:lnTo>
                <a:lnTo>
                  <a:pt x="2925" y="1414"/>
                </a:lnTo>
                <a:lnTo>
                  <a:pt x="2921" y="1407"/>
                </a:lnTo>
                <a:lnTo>
                  <a:pt x="2917" y="1399"/>
                </a:lnTo>
                <a:lnTo>
                  <a:pt x="2915" y="1392"/>
                </a:lnTo>
                <a:lnTo>
                  <a:pt x="2915" y="1392"/>
                </a:lnTo>
                <a:lnTo>
                  <a:pt x="2915" y="1383"/>
                </a:lnTo>
                <a:lnTo>
                  <a:pt x="2916" y="1373"/>
                </a:lnTo>
                <a:lnTo>
                  <a:pt x="2919" y="1364"/>
                </a:lnTo>
                <a:lnTo>
                  <a:pt x="2921" y="1355"/>
                </a:lnTo>
                <a:lnTo>
                  <a:pt x="2922" y="1347"/>
                </a:lnTo>
                <a:lnTo>
                  <a:pt x="2922" y="1347"/>
                </a:lnTo>
                <a:lnTo>
                  <a:pt x="2922" y="1337"/>
                </a:lnTo>
                <a:lnTo>
                  <a:pt x="2921" y="1327"/>
                </a:lnTo>
                <a:lnTo>
                  <a:pt x="2919" y="1318"/>
                </a:lnTo>
                <a:lnTo>
                  <a:pt x="2916" y="1310"/>
                </a:lnTo>
                <a:lnTo>
                  <a:pt x="2916" y="1310"/>
                </a:lnTo>
                <a:lnTo>
                  <a:pt x="2915" y="1304"/>
                </a:lnTo>
                <a:lnTo>
                  <a:pt x="2913" y="1299"/>
                </a:lnTo>
                <a:lnTo>
                  <a:pt x="2908" y="1295"/>
                </a:lnTo>
                <a:lnTo>
                  <a:pt x="2897" y="1289"/>
                </a:lnTo>
                <a:lnTo>
                  <a:pt x="2897" y="1289"/>
                </a:lnTo>
                <a:lnTo>
                  <a:pt x="2893" y="1288"/>
                </a:lnTo>
                <a:lnTo>
                  <a:pt x="2887" y="1285"/>
                </a:lnTo>
                <a:lnTo>
                  <a:pt x="2881" y="1283"/>
                </a:lnTo>
                <a:lnTo>
                  <a:pt x="2873" y="1280"/>
                </a:lnTo>
                <a:lnTo>
                  <a:pt x="2866" y="1277"/>
                </a:lnTo>
                <a:lnTo>
                  <a:pt x="2857" y="1274"/>
                </a:lnTo>
                <a:lnTo>
                  <a:pt x="2849" y="1270"/>
                </a:lnTo>
                <a:lnTo>
                  <a:pt x="2840" y="1266"/>
                </a:lnTo>
                <a:lnTo>
                  <a:pt x="2832" y="1263"/>
                </a:lnTo>
                <a:lnTo>
                  <a:pt x="2823" y="1259"/>
                </a:lnTo>
                <a:lnTo>
                  <a:pt x="2815" y="1255"/>
                </a:lnTo>
                <a:lnTo>
                  <a:pt x="2808" y="1251"/>
                </a:lnTo>
                <a:lnTo>
                  <a:pt x="2801" y="1247"/>
                </a:lnTo>
                <a:lnTo>
                  <a:pt x="2794" y="1243"/>
                </a:lnTo>
                <a:lnTo>
                  <a:pt x="2789" y="1239"/>
                </a:lnTo>
                <a:lnTo>
                  <a:pt x="2785" y="1235"/>
                </a:lnTo>
                <a:lnTo>
                  <a:pt x="2785" y="1235"/>
                </a:lnTo>
                <a:lnTo>
                  <a:pt x="2779" y="1230"/>
                </a:lnTo>
                <a:lnTo>
                  <a:pt x="2774" y="1224"/>
                </a:lnTo>
                <a:lnTo>
                  <a:pt x="2769" y="1218"/>
                </a:lnTo>
                <a:lnTo>
                  <a:pt x="2764" y="1212"/>
                </a:lnTo>
                <a:lnTo>
                  <a:pt x="2760" y="1205"/>
                </a:lnTo>
                <a:lnTo>
                  <a:pt x="2755" y="1198"/>
                </a:lnTo>
                <a:lnTo>
                  <a:pt x="2751" y="1191"/>
                </a:lnTo>
                <a:lnTo>
                  <a:pt x="2747" y="1183"/>
                </a:lnTo>
                <a:lnTo>
                  <a:pt x="2744" y="1175"/>
                </a:lnTo>
                <a:lnTo>
                  <a:pt x="2741" y="1167"/>
                </a:lnTo>
                <a:lnTo>
                  <a:pt x="2738" y="1159"/>
                </a:lnTo>
                <a:lnTo>
                  <a:pt x="2738" y="1159"/>
                </a:lnTo>
                <a:lnTo>
                  <a:pt x="2736" y="1152"/>
                </a:lnTo>
                <a:lnTo>
                  <a:pt x="2734" y="1146"/>
                </a:lnTo>
                <a:lnTo>
                  <a:pt x="2732" y="1139"/>
                </a:lnTo>
                <a:lnTo>
                  <a:pt x="2729" y="1131"/>
                </a:lnTo>
                <a:lnTo>
                  <a:pt x="2726" y="1123"/>
                </a:lnTo>
                <a:lnTo>
                  <a:pt x="2723" y="1115"/>
                </a:lnTo>
                <a:lnTo>
                  <a:pt x="2720" y="1107"/>
                </a:lnTo>
                <a:lnTo>
                  <a:pt x="2717" y="1099"/>
                </a:lnTo>
                <a:lnTo>
                  <a:pt x="2714" y="1092"/>
                </a:lnTo>
                <a:lnTo>
                  <a:pt x="2711" y="1084"/>
                </a:lnTo>
                <a:lnTo>
                  <a:pt x="2707" y="1076"/>
                </a:lnTo>
                <a:lnTo>
                  <a:pt x="2704" y="1069"/>
                </a:lnTo>
                <a:lnTo>
                  <a:pt x="2701" y="1062"/>
                </a:lnTo>
                <a:lnTo>
                  <a:pt x="2698" y="1056"/>
                </a:lnTo>
                <a:lnTo>
                  <a:pt x="2695" y="1051"/>
                </a:lnTo>
                <a:lnTo>
                  <a:pt x="2692" y="1046"/>
                </a:lnTo>
                <a:lnTo>
                  <a:pt x="2692" y="1046"/>
                </a:lnTo>
                <a:lnTo>
                  <a:pt x="2688" y="1039"/>
                </a:lnTo>
                <a:lnTo>
                  <a:pt x="2683" y="1034"/>
                </a:lnTo>
                <a:lnTo>
                  <a:pt x="2677" y="1031"/>
                </a:lnTo>
                <a:lnTo>
                  <a:pt x="2672" y="1028"/>
                </a:lnTo>
                <a:lnTo>
                  <a:pt x="2666" y="1025"/>
                </a:lnTo>
                <a:lnTo>
                  <a:pt x="2661" y="1023"/>
                </a:lnTo>
                <a:lnTo>
                  <a:pt x="2657" y="1021"/>
                </a:lnTo>
                <a:lnTo>
                  <a:pt x="2654" y="1017"/>
                </a:lnTo>
                <a:lnTo>
                  <a:pt x="2651" y="1012"/>
                </a:lnTo>
                <a:lnTo>
                  <a:pt x="2650" y="1006"/>
                </a:lnTo>
                <a:lnTo>
                  <a:pt x="2650" y="1006"/>
                </a:lnTo>
                <a:lnTo>
                  <a:pt x="2650" y="1001"/>
                </a:lnTo>
                <a:lnTo>
                  <a:pt x="2650" y="995"/>
                </a:lnTo>
                <a:lnTo>
                  <a:pt x="2652" y="989"/>
                </a:lnTo>
                <a:lnTo>
                  <a:pt x="2653" y="982"/>
                </a:lnTo>
                <a:lnTo>
                  <a:pt x="2655" y="975"/>
                </a:lnTo>
                <a:lnTo>
                  <a:pt x="2658" y="968"/>
                </a:lnTo>
                <a:lnTo>
                  <a:pt x="2660" y="960"/>
                </a:lnTo>
                <a:lnTo>
                  <a:pt x="2663" y="952"/>
                </a:lnTo>
                <a:lnTo>
                  <a:pt x="2666" y="944"/>
                </a:lnTo>
                <a:lnTo>
                  <a:pt x="2669" y="935"/>
                </a:lnTo>
                <a:lnTo>
                  <a:pt x="2672" y="927"/>
                </a:lnTo>
                <a:lnTo>
                  <a:pt x="2675" y="919"/>
                </a:lnTo>
                <a:lnTo>
                  <a:pt x="2677" y="910"/>
                </a:lnTo>
                <a:lnTo>
                  <a:pt x="2679" y="902"/>
                </a:lnTo>
                <a:lnTo>
                  <a:pt x="2681" y="894"/>
                </a:lnTo>
                <a:lnTo>
                  <a:pt x="2681" y="894"/>
                </a:lnTo>
                <a:lnTo>
                  <a:pt x="2683" y="887"/>
                </a:lnTo>
                <a:lnTo>
                  <a:pt x="2684" y="879"/>
                </a:lnTo>
                <a:lnTo>
                  <a:pt x="2686" y="871"/>
                </a:lnTo>
                <a:lnTo>
                  <a:pt x="2688" y="863"/>
                </a:lnTo>
                <a:lnTo>
                  <a:pt x="2689" y="854"/>
                </a:lnTo>
                <a:lnTo>
                  <a:pt x="2691" y="846"/>
                </a:lnTo>
                <a:lnTo>
                  <a:pt x="2693" y="837"/>
                </a:lnTo>
                <a:lnTo>
                  <a:pt x="2694" y="829"/>
                </a:lnTo>
                <a:lnTo>
                  <a:pt x="2695" y="820"/>
                </a:lnTo>
                <a:lnTo>
                  <a:pt x="2697" y="812"/>
                </a:lnTo>
                <a:lnTo>
                  <a:pt x="2698" y="804"/>
                </a:lnTo>
                <a:lnTo>
                  <a:pt x="2699" y="796"/>
                </a:lnTo>
                <a:lnTo>
                  <a:pt x="2700" y="789"/>
                </a:lnTo>
                <a:lnTo>
                  <a:pt x="2700" y="781"/>
                </a:lnTo>
                <a:lnTo>
                  <a:pt x="2701" y="775"/>
                </a:lnTo>
                <a:lnTo>
                  <a:pt x="2701" y="769"/>
                </a:lnTo>
                <a:lnTo>
                  <a:pt x="2701" y="769"/>
                </a:lnTo>
                <a:lnTo>
                  <a:pt x="2701" y="758"/>
                </a:lnTo>
                <a:lnTo>
                  <a:pt x="2701" y="748"/>
                </a:lnTo>
                <a:lnTo>
                  <a:pt x="2700" y="739"/>
                </a:lnTo>
                <a:lnTo>
                  <a:pt x="2698" y="731"/>
                </a:lnTo>
                <a:lnTo>
                  <a:pt x="2697" y="723"/>
                </a:lnTo>
                <a:lnTo>
                  <a:pt x="2695" y="715"/>
                </a:lnTo>
                <a:lnTo>
                  <a:pt x="2692" y="708"/>
                </a:lnTo>
                <a:lnTo>
                  <a:pt x="2690" y="702"/>
                </a:lnTo>
                <a:lnTo>
                  <a:pt x="2686" y="696"/>
                </a:lnTo>
                <a:lnTo>
                  <a:pt x="2686" y="696"/>
                </a:lnTo>
                <a:lnTo>
                  <a:pt x="2682" y="690"/>
                </a:lnTo>
                <a:lnTo>
                  <a:pt x="2675" y="685"/>
                </a:lnTo>
                <a:lnTo>
                  <a:pt x="2668" y="682"/>
                </a:lnTo>
                <a:lnTo>
                  <a:pt x="2660" y="678"/>
                </a:lnTo>
                <a:lnTo>
                  <a:pt x="2653" y="674"/>
                </a:lnTo>
                <a:lnTo>
                  <a:pt x="2646" y="671"/>
                </a:lnTo>
                <a:lnTo>
                  <a:pt x="2641" y="666"/>
                </a:lnTo>
                <a:lnTo>
                  <a:pt x="2637" y="660"/>
                </a:lnTo>
                <a:lnTo>
                  <a:pt x="2637" y="660"/>
                </a:lnTo>
                <a:lnTo>
                  <a:pt x="2636" y="654"/>
                </a:lnTo>
                <a:lnTo>
                  <a:pt x="2637" y="647"/>
                </a:lnTo>
                <a:lnTo>
                  <a:pt x="2638" y="638"/>
                </a:lnTo>
                <a:lnTo>
                  <a:pt x="2640" y="630"/>
                </a:lnTo>
                <a:lnTo>
                  <a:pt x="2643" y="621"/>
                </a:lnTo>
                <a:lnTo>
                  <a:pt x="2645" y="612"/>
                </a:lnTo>
                <a:lnTo>
                  <a:pt x="2648" y="603"/>
                </a:lnTo>
                <a:lnTo>
                  <a:pt x="2649" y="595"/>
                </a:lnTo>
                <a:lnTo>
                  <a:pt x="2650" y="587"/>
                </a:lnTo>
                <a:lnTo>
                  <a:pt x="2650" y="587"/>
                </a:lnTo>
                <a:lnTo>
                  <a:pt x="2650" y="578"/>
                </a:lnTo>
                <a:lnTo>
                  <a:pt x="2649" y="570"/>
                </a:lnTo>
                <a:lnTo>
                  <a:pt x="2648" y="563"/>
                </a:lnTo>
                <a:lnTo>
                  <a:pt x="2646" y="555"/>
                </a:lnTo>
                <a:lnTo>
                  <a:pt x="2644" y="548"/>
                </a:lnTo>
                <a:lnTo>
                  <a:pt x="2641" y="540"/>
                </a:lnTo>
                <a:lnTo>
                  <a:pt x="2637" y="532"/>
                </a:lnTo>
                <a:lnTo>
                  <a:pt x="2637" y="532"/>
                </a:lnTo>
                <a:lnTo>
                  <a:pt x="2634" y="526"/>
                </a:lnTo>
                <a:lnTo>
                  <a:pt x="2630" y="518"/>
                </a:lnTo>
                <a:lnTo>
                  <a:pt x="2626" y="511"/>
                </a:lnTo>
                <a:lnTo>
                  <a:pt x="2621" y="503"/>
                </a:lnTo>
                <a:lnTo>
                  <a:pt x="2616" y="495"/>
                </a:lnTo>
                <a:lnTo>
                  <a:pt x="2611" y="487"/>
                </a:lnTo>
                <a:lnTo>
                  <a:pt x="2605" y="480"/>
                </a:lnTo>
                <a:lnTo>
                  <a:pt x="2599" y="473"/>
                </a:lnTo>
                <a:lnTo>
                  <a:pt x="2594" y="468"/>
                </a:lnTo>
                <a:lnTo>
                  <a:pt x="2588" y="463"/>
                </a:lnTo>
                <a:lnTo>
                  <a:pt x="2588" y="463"/>
                </a:lnTo>
                <a:lnTo>
                  <a:pt x="2581" y="459"/>
                </a:lnTo>
                <a:lnTo>
                  <a:pt x="2572" y="456"/>
                </a:lnTo>
                <a:lnTo>
                  <a:pt x="2564" y="455"/>
                </a:lnTo>
                <a:lnTo>
                  <a:pt x="2555" y="455"/>
                </a:lnTo>
                <a:lnTo>
                  <a:pt x="2546" y="455"/>
                </a:lnTo>
                <a:lnTo>
                  <a:pt x="2538" y="455"/>
                </a:lnTo>
                <a:lnTo>
                  <a:pt x="2531" y="456"/>
                </a:lnTo>
                <a:lnTo>
                  <a:pt x="2531" y="456"/>
                </a:lnTo>
                <a:lnTo>
                  <a:pt x="2523" y="457"/>
                </a:lnTo>
                <a:lnTo>
                  <a:pt x="2516" y="460"/>
                </a:lnTo>
                <a:lnTo>
                  <a:pt x="2509" y="462"/>
                </a:lnTo>
                <a:lnTo>
                  <a:pt x="2502" y="463"/>
                </a:lnTo>
                <a:lnTo>
                  <a:pt x="2495" y="460"/>
                </a:lnTo>
                <a:lnTo>
                  <a:pt x="2495" y="460"/>
                </a:lnTo>
                <a:lnTo>
                  <a:pt x="2491" y="458"/>
                </a:lnTo>
                <a:lnTo>
                  <a:pt x="2485" y="455"/>
                </a:lnTo>
                <a:lnTo>
                  <a:pt x="2479" y="453"/>
                </a:lnTo>
                <a:lnTo>
                  <a:pt x="2471" y="450"/>
                </a:lnTo>
                <a:lnTo>
                  <a:pt x="2463" y="447"/>
                </a:lnTo>
                <a:lnTo>
                  <a:pt x="2454" y="445"/>
                </a:lnTo>
                <a:lnTo>
                  <a:pt x="2446" y="442"/>
                </a:lnTo>
                <a:lnTo>
                  <a:pt x="2437" y="439"/>
                </a:lnTo>
                <a:lnTo>
                  <a:pt x="2429" y="435"/>
                </a:lnTo>
                <a:lnTo>
                  <a:pt x="2422" y="431"/>
                </a:lnTo>
                <a:lnTo>
                  <a:pt x="2417" y="426"/>
                </a:lnTo>
                <a:lnTo>
                  <a:pt x="2417" y="426"/>
                </a:lnTo>
                <a:lnTo>
                  <a:pt x="2413" y="421"/>
                </a:lnTo>
                <a:lnTo>
                  <a:pt x="2409" y="415"/>
                </a:lnTo>
                <a:lnTo>
                  <a:pt x="2407" y="409"/>
                </a:lnTo>
                <a:lnTo>
                  <a:pt x="2404" y="402"/>
                </a:lnTo>
                <a:lnTo>
                  <a:pt x="2402" y="394"/>
                </a:lnTo>
                <a:lnTo>
                  <a:pt x="2401" y="387"/>
                </a:lnTo>
                <a:lnTo>
                  <a:pt x="2399" y="379"/>
                </a:lnTo>
                <a:lnTo>
                  <a:pt x="2397" y="372"/>
                </a:lnTo>
                <a:lnTo>
                  <a:pt x="2395" y="365"/>
                </a:lnTo>
                <a:lnTo>
                  <a:pt x="2392" y="358"/>
                </a:lnTo>
                <a:lnTo>
                  <a:pt x="2389" y="352"/>
                </a:lnTo>
                <a:lnTo>
                  <a:pt x="2385" y="347"/>
                </a:lnTo>
                <a:lnTo>
                  <a:pt x="2380" y="342"/>
                </a:lnTo>
                <a:lnTo>
                  <a:pt x="2380" y="342"/>
                </a:lnTo>
                <a:lnTo>
                  <a:pt x="2374" y="338"/>
                </a:lnTo>
                <a:lnTo>
                  <a:pt x="2367" y="335"/>
                </a:lnTo>
                <a:lnTo>
                  <a:pt x="2360" y="332"/>
                </a:lnTo>
                <a:lnTo>
                  <a:pt x="2353" y="329"/>
                </a:lnTo>
                <a:lnTo>
                  <a:pt x="2346" y="327"/>
                </a:lnTo>
                <a:lnTo>
                  <a:pt x="2339" y="324"/>
                </a:lnTo>
                <a:lnTo>
                  <a:pt x="2332" y="321"/>
                </a:lnTo>
                <a:lnTo>
                  <a:pt x="2326" y="317"/>
                </a:lnTo>
                <a:lnTo>
                  <a:pt x="2320" y="313"/>
                </a:lnTo>
                <a:lnTo>
                  <a:pt x="2316" y="307"/>
                </a:lnTo>
                <a:lnTo>
                  <a:pt x="2312" y="301"/>
                </a:lnTo>
                <a:lnTo>
                  <a:pt x="2312" y="301"/>
                </a:lnTo>
                <a:lnTo>
                  <a:pt x="2309" y="295"/>
                </a:lnTo>
                <a:lnTo>
                  <a:pt x="2307" y="289"/>
                </a:lnTo>
                <a:lnTo>
                  <a:pt x="2306" y="281"/>
                </a:lnTo>
                <a:lnTo>
                  <a:pt x="2305" y="273"/>
                </a:lnTo>
                <a:lnTo>
                  <a:pt x="2304" y="265"/>
                </a:lnTo>
                <a:lnTo>
                  <a:pt x="2304" y="256"/>
                </a:lnTo>
                <a:lnTo>
                  <a:pt x="2303" y="247"/>
                </a:lnTo>
                <a:lnTo>
                  <a:pt x="2303" y="238"/>
                </a:lnTo>
                <a:lnTo>
                  <a:pt x="2303" y="230"/>
                </a:lnTo>
                <a:lnTo>
                  <a:pt x="2303" y="221"/>
                </a:lnTo>
                <a:lnTo>
                  <a:pt x="2302" y="213"/>
                </a:lnTo>
                <a:lnTo>
                  <a:pt x="2302" y="205"/>
                </a:lnTo>
                <a:lnTo>
                  <a:pt x="2301" y="198"/>
                </a:lnTo>
                <a:lnTo>
                  <a:pt x="2300" y="191"/>
                </a:lnTo>
                <a:lnTo>
                  <a:pt x="2300" y="191"/>
                </a:lnTo>
                <a:lnTo>
                  <a:pt x="2297" y="181"/>
                </a:lnTo>
                <a:lnTo>
                  <a:pt x="2294" y="172"/>
                </a:lnTo>
                <a:lnTo>
                  <a:pt x="2290" y="164"/>
                </a:lnTo>
                <a:lnTo>
                  <a:pt x="2287" y="157"/>
                </a:lnTo>
                <a:lnTo>
                  <a:pt x="2282" y="150"/>
                </a:lnTo>
                <a:lnTo>
                  <a:pt x="2278" y="143"/>
                </a:lnTo>
                <a:lnTo>
                  <a:pt x="2273" y="136"/>
                </a:lnTo>
                <a:lnTo>
                  <a:pt x="2268" y="129"/>
                </a:lnTo>
                <a:lnTo>
                  <a:pt x="2268" y="129"/>
                </a:lnTo>
                <a:lnTo>
                  <a:pt x="2263" y="124"/>
                </a:lnTo>
                <a:lnTo>
                  <a:pt x="2259" y="118"/>
                </a:lnTo>
                <a:lnTo>
                  <a:pt x="2253" y="111"/>
                </a:lnTo>
                <a:lnTo>
                  <a:pt x="2248" y="105"/>
                </a:lnTo>
                <a:lnTo>
                  <a:pt x="2242" y="98"/>
                </a:lnTo>
                <a:lnTo>
                  <a:pt x="2236" y="92"/>
                </a:lnTo>
                <a:lnTo>
                  <a:pt x="2231" y="85"/>
                </a:lnTo>
                <a:lnTo>
                  <a:pt x="2225" y="80"/>
                </a:lnTo>
                <a:lnTo>
                  <a:pt x="2219" y="74"/>
                </a:lnTo>
                <a:lnTo>
                  <a:pt x="2213" y="70"/>
                </a:lnTo>
                <a:lnTo>
                  <a:pt x="2207" y="66"/>
                </a:lnTo>
                <a:lnTo>
                  <a:pt x="2207" y="66"/>
                </a:lnTo>
                <a:lnTo>
                  <a:pt x="2200" y="62"/>
                </a:lnTo>
                <a:lnTo>
                  <a:pt x="2192" y="59"/>
                </a:lnTo>
                <a:lnTo>
                  <a:pt x="2184" y="57"/>
                </a:lnTo>
                <a:lnTo>
                  <a:pt x="2175" y="56"/>
                </a:lnTo>
                <a:lnTo>
                  <a:pt x="2167" y="54"/>
                </a:lnTo>
                <a:lnTo>
                  <a:pt x="2159" y="53"/>
                </a:lnTo>
                <a:lnTo>
                  <a:pt x="2151" y="53"/>
                </a:lnTo>
                <a:lnTo>
                  <a:pt x="2144" y="52"/>
                </a:lnTo>
                <a:lnTo>
                  <a:pt x="2138" y="51"/>
                </a:lnTo>
                <a:lnTo>
                  <a:pt x="2138" y="51"/>
                </a:lnTo>
                <a:lnTo>
                  <a:pt x="2128" y="51"/>
                </a:lnTo>
                <a:lnTo>
                  <a:pt x="2121" y="53"/>
                </a:lnTo>
                <a:lnTo>
                  <a:pt x="2114" y="54"/>
                </a:lnTo>
                <a:lnTo>
                  <a:pt x="2104" y="51"/>
                </a:lnTo>
                <a:lnTo>
                  <a:pt x="2104" y="51"/>
                </a:lnTo>
                <a:lnTo>
                  <a:pt x="2098" y="49"/>
                </a:lnTo>
                <a:lnTo>
                  <a:pt x="2092" y="45"/>
                </a:lnTo>
                <a:lnTo>
                  <a:pt x="2086" y="41"/>
                </a:lnTo>
                <a:lnTo>
                  <a:pt x="2078" y="37"/>
                </a:lnTo>
                <a:lnTo>
                  <a:pt x="2071" y="32"/>
                </a:lnTo>
                <a:lnTo>
                  <a:pt x="2063" y="27"/>
                </a:lnTo>
                <a:lnTo>
                  <a:pt x="2056" y="22"/>
                </a:lnTo>
                <a:lnTo>
                  <a:pt x="2048" y="17"/>
                </a:lnTo>
                <a:lnTo>
                  <a:pt x="2041" y="14"/>
                </a:lnTo>
                <a:lnTo>
                  <a:pt x="2035" y="11"/>
                </a:lnTo>
                <a:lnTo>
                  <a:pt x="2035" y="11"/>
                </a:lnTo>
                <a:lnTo>
                  <a:pt x="2025" y="8"/>
                </a:lnTo>
                <a:lnTo>
                  <a:pt x="2016" y="5"/>
                </a:lnTo>
                <a:lnTo>
                  <a:pt x="2007" y="4"/>
                </a:lnTo>
                <a:lnTo>
                  <a:pt x="1998" y="3"/>
                </a:lnTo>
                <a:lnTo>
                  <a:pt x="1990" y="2"/>
                </a:lnTo>
                <a:lnTo>
                  <a:pt x="1982" y="1"/>
                </a:lnTo>
                <a:lnTo>
                  <a:pt x="1974" y="1"/>
                </a:lnTo>
                <a:lnTo>
                  <a:pt x="1974" y="1"/>
                </a:lnTo>
                <a:lnTo>
                  <a:pt x="1964" y="0"/>
                </a:lnTo>
                <a:lnTo>
                  <a:pt x="1955" y="0"/>
                </a:lnTo>
                <a:lnTo>
                  <a:pt x="1946" y="1"/>
                </a:lnTo>
                <a:lnTo>
                  <a:pt x="1936" y="2"/>
                </a:lnTo>
                <a:lnTo>
                  <a:pt x="1927" y="4"/>
                </a:lnTo>
                <a:lnTo>
                  <a:pt x="1927" y="4"/>
                </a:lnTo>
                <a:lnTo>
                  <a:pt x="1920" y="6"/>
                </a:lnTo>
                <a:lnTo>
                  <a:pt x="1913" y="9"/>
                </a:lnTo>
                <a:lnTo>
                  <a:pt x="1905" y="13"/>
                </a:lnTo>
                <a:lnTo>
                  <a:pt x="1897" y="16"/>
                </a:lnTo>
                <a:lnTo>
                  <a:pt x="1889" y="20"/>
                </a:lnTo>
                <a:lnTo>
                  <a:pt x="1882" y="24"/>
                </a:lnTo>
                <a:lnTo>
                  <a:pt x="1874" y="28"/>
                </a:lnTo>
                <a:lnTo>
                  <a:pt x="1867" y="30"/>
                </a:lnTo>
                <a:lnTo>
                  <a:pt x="1867" y="30"/>
                </a:lnTo>
                <a:lnTo>
                  <a:pt x="1858" y="34"/>
                </a:lnTo>
                <a:lnTo>
                  <a:pt x="1849" y="37"/>
                </a:lnTo>
                <a:lnTo>
                  <a:pt x="1840" y="39"/>
                </a:lnTo>
                <a:lnTo>
                  <a:pt x="1831" y="42"/>
                </a:lnTo>
                <a:lnTo>
                  <a:pt x="1822" y="44"/>
                </a:lnTo>
                <a:lnTo>
                  <a:pt x="1812" y="46"/>
                </a:lnTo>
                <a:lnTo>
                  <a:pt x="1812" y="46"/>
                </a:lnTo>
                <a:lnTo>
                  <a:pt x="1805" y="46"/>
                </a:lnTo>
                <a:lnTo>
                  <a:pt x="1798" y="47"/>
                </a:lnTo>
                <a:lnTo>
                  <a:pt x="1790" y="47"/>
                </a:lnTo>
                <a:lnTo>
                  <a:pt x="1782" y="47"/>
                </a:lnTo>
                <a:lnTo>
                  <a:pt x="1774" y="47"/>
                </a:lnTo>
                <a:lnTo>
                  <a:pt x="1766" y="47"/>
                </a:lnTo>
                <a:lnTo>
                  <a:pt x="1758" y="48"/>
                </a:lnTo>
                <a:lnTo>
                  <a:pt x="1750" y="50"/>
                </a:lnTo>
                <a:lnTo>
                  <a:pt x="1742" y="53"/>
                </a:lnTo>
                <a:lnTo>
                  <a:pt x="1742" y="53"/>
                </a:lnTo>
                <a:lnTo>
                  <a:pt x="1736" y="55"/>
                </a:lnTo>
                <a:lnTo>
                  <a:pt x="1730" y="59"/>
                </a:lnTo>
                <a:lnTo>
                  <a:pt x="1724" y="62"/>
                </a:lnTo>
                <a:lnTo>
                  <a:pt x="1718" y="66"/>
                </a:lnTo>
                <a:lnTo>
                  <a:pt x="1712" y="71"/>
                </a:lnTo>
                <a:lnTo>
                  <a:pt x="1706" y="75"/>
                </a:lnTo>
                <a:lnTo>
                  <a:pt x="1700" y="80"/>
                </a:lnTo>
                <a:lnTo>
                  <a:pt x="1693" y="86"/>
                </a:lnTo>
                <a:lnTo>
                  <a:pt x="1687" y="91"/>
                </a:lnTo>
                <a:lnTo>
                  <a:pt x="1680" y="97"/>
                </a:lnTo>
                <a:lnTo>
                  <a:pt x="1673" y="102"/>
                </a:lnTo>
                <a:lnTo>
                  <a:pt x="1665" y="108"/>
                </a:lnTo>
                <a:lnTo>
                  <a:pt x="1665" y="108"/>
                </a:lnTo>
                <a:lnTo>
                  <a:pt x="1660" y="112"/>
                </a:lnTo>
                <a:lnTo>
                  <a:pt x="1654" y="116"/>
                </a:lnTo>
                <a:lnTo>
                  <a:pt x="1648" y="120"/>
                </a:lnTo>
                <a:lnTo>
                  <a:pt x="1642" y="125"/>
                </a:lnTo>
                <a:lnTo>
                  <a:pt x="1636" y="130"/>
                </a:lnTo>
                <a:lnTo>
                  <a:pt x="1629" y="135"/>
                </a:lnTo>
                <a:lnTo>
                  <a:pt x="1622" y="140"/>
                </a:lnTo>
                <a:lnTo>
                  <a:pt x="1616" y="145"/>
                </a:lnTo>
                <a:lnTo>
                  <a:pt x="1609" y="150"/>
                </a:lnTo>
                <a:lnTo>
                  <a:pt x="1602" y="155"/>
                </a:lnTo>
                <a:lnTo>
                  <a:pt x="1596" y="161"/>
                </a:lnTo>
                <a:lnTo>
                  <a:pt x="1589" y="166"/>
                </a:lnTo>
                <a:lnTo>
                  <a:pt x="1583" y="171"/>
                </a:lnTo>
                <a:lnTo>
                  <a:pt x="1577" y="176"/>
                </a:lnTo>
                <a:lnTo>
                  <a:pt x="1572" y="181"/>
                </a:lnTo>
                <a:lnTo>
                  <a:pt x="1566" y="186"/>
                </a:lnTo>
                <a:lnTo>
                  <a:pt x="1561" y="191"/>
                </a:lnTo>
                <a:lnTo>
                  <a:pt x="1561" y="191"/>
                </a:lnTo>
                <a:lnTo>
                  <a:pt x="1555" y="198"/>
                </a:lnTo>
                <a:lnTo>
                  <a:pt x="1549" y="204"/>
                </a:lnTo>
                <a:lnTo>
                  <a:pt x="1543" y="211"/>
                </a:lnTo>
                <a:lnTo>
                  <a:pt x="1537" y="218"/>
                </a:lnTo>
                <a:lnTo>
                  <a:pt x="1532" y="225"/>
                </a:lnTo>
                <a:lnTo>
                  <a:pt x="1527" y="231"/>
                </a:lnTo>
                <a:lnTo>
                  <a:pt x="1522" y="238"/>
                </a:lnTo>
                <a:lnTo>
                  <a:pt x="1518" y="244"/>
                </a:lnTo>
                <a:lnTo>
                  <a:pt x="1514" y="251"/>
                </a:lnTo>
                <a:lnTo>
                  <a:pt x="1510" y="257"/>
                </a:lnTo>
                <a:lnTo>
                  <a:pt x="1506" y="263"/>
                </a:lnTo>
                <a:lnTo>
                  <a:pt x="1503" y="268"/>
                </a:lnTo>
                <a:lnTo>
                  <a:pt x="1503" y="268"/>
                </a:lnTo>
                <a:lnTo>
                  <a:pt x="1499" y="276"/>
                </a:lnTo>
                <a:lnTo>
                  <a:pt x="1496" y="284"/>
                </a:lnTo>
                <a:lnTo>
                  <a:pt x="1495" y="292"/>
                </a:lnTo>
                <a:lnTo>
                  <a:pt x="1493" y="301"/>
                </a:lnTo>
                <a:lnTo>
                  <a:pt x="1492" y="308"/>
                </a:lnTo>
                <a:lnTo>
                  <a:pt x="1490" y="315"/>
                </a:lnTo>
                <a:lnTo>
                  <a:pt x="1488" y="321"/>
                </a:lnTo>
                <a:lnTo>
                  <a:pt x="1485" y="325"/>
                </a:lnTo>
                <a:lnTo>
                  <a:pt x="1481" y="328"/>
                </a:lnTo>
                <a:lnTo>
                  <a:pt x="1481" y="328"/>
                </a:lnTo>
                <a:lnTo>
                  <a:pt x="1476" y="329"/>
                </a:lnTo>
                <a:lnTo>
                  <a:pt x="1469" y="328"/>
                </a:lnTo>
                <a:lnTo>
                  <a:pt x="1462" y="326"/>
                </a:lnTo>
                <a:lnTo>
                  <a:pt x="1453" y="323"/>
                </a:lnTo>
                <a:lnTo>
                  <a:pt x="1445" y="320"/>
                </a:lnTo>
                <a:lnTo>
                  <a:pt x="1436" y="316"/>
                </a:lnTo>
                <a:lnTo>
                  <a:pt x="1428" y="313"/>
                </a:lnTo>
                <a:lnTo>
                  <a:pt x="1420" y="310"/>
                </a:lnTo>
                <a:lnTo>
                  <a:pt x="1413" y="309"/>
                </a:lnTo>
                <a:lnTo>
                  <a:pt x="1413" y="309"/>
                </a:lnTo>
                <a:lnTo>
                  <a:pt x="1408" y="309"/>
                </a:lnTo>
                <a:lnTo>
                  <a:pt x="1403" y="312"/>
                </a:lnTo>
                <a:lnTo>
                  <a:pt x="1398" y="316"/>
                </a:lnTo>
                <a:lnTo>
                  <a:pt x="1394" y="321"/>
                </a:lnTo>
                <a:lnTo>
                  <a:pt x="1389" y="326"/>
                </a:lnTo>
                <a:lnTo>
                  <a:pt x="1384" y="333"/>
                </a:lnTo>
                <a:lnTo>
                  <a:pt x="1379" y="339"/>
                </a:lnTo>
                <a:lnTo>
                  <a:pt x="1374" y="345"/>
                </a:lnTo>
                <a:lnTo>
                  <a:pt x="1369" y="350"/>
                </a:lnTo>
                <a:lnTo>
                  <a:pt x="1365" y="354"/>
                </a:lnTo>
                <a:lnTo>
                  <a:pt x="1360" y="357"/>
                </a:lnTo>
                <a:lnTo>
                  <a:pt x="1355" y="358"/>
                </a:lnTo>
                <a:lnTo>
                  <a:pt x="1351" y="356"/>
                </a:lnTo>
                <a:lnTo>
                  <a:pt x="1351" y="356"/>
                </a:lnTo>
                <a:lnTo>
                  <a:pt x="1346" y="353"/>
                </a:lnTo>
                <a:lnTo>
                  <a:pt x="1341" y="349"/>
                </a:lnTo>
                <a:lnTo>
                  <a:pt x="1336" y="344"/>
                </a:lnTo>
                <a:lnTo>
                  <a:pt x="1331" y="338"/>
                </a:lnTo>
                <a:lnTo>
                  <a:pt x="1326" y="331"/>
                </a:lnTo>
                <a:lnTo>
                  <a:pt x="1321" y="324"/>
                </a:lnTo>
                <a:lnTo>
                  <a:pt x="1316" y="317"/>
                </a:lnTo>
                <a:lnTo>
                  <a:pt x="1310" y="311"/>
                </a:lnTo>
                <a:lnTo>
                  <a:pt x="1305" y="304"/>
                </a:lnTo>
                <a:lnTo>
                  <a:pt x="1300" y="298"/>
                </a:lnTo>
                <a:lnTo>
                  <a:pt x="1295" y="293"/>
                </a:lnTo>
                <a:lnTo>
                  <a:pt x="1291" y="289"/>
                </a:lnTo>
                <a:lnTo>
                  <a:pt x="1291" y="289"/>
                </a:lnTo>
                <a:lnTo>
                  <a:pt x="1282" y="283"/>
                </a:lnTo>
                <a:lnTo>
                  <a:pt x="1273" y="279"/>
                </a:lnTo>
                <a:lnTo>
                  <a:pt x="1264" y="275"/>
                </a:lnTo>
                <a:lnTo>
                  <a:pt x="1256" y="272"/>
                </a:lnTo>
                <a:lnTo>
                  <a:pt x="1247" y="269"/>
                </a:lnTo>
                <a:lnTo>
                  <a:pt x="1239" y="268"/>
                </a:lnTo>
                <a:lnTo>
                  <a:pt x="1232" y="267"/>
                </a:lnTo>
                <a:lnTo>
                  <a:pt x="1232" y="267"/>
                </a:lnTo>
                <a:lnTo>
                  <a:pt x="1224" y="268"/>
                </a:lnTo>
                <a:lnTo>
                  <a:pt x="1217" y="270"/>
                </a:lnTo>
                <a:lnTo>
                  <a:pt x="1210" y="274"/>
                </a:lnTo>
                <a:lnTo>
                  <a:pt x="1203" y="276"/>
                </a:lnTo>
                <a:lnTo>
                  <a:pt x="1196" y="277"/>
                </a:lnTo>
                <a:lnTo>
                  <a:pt x="1189" y="274"/>
                </a:lnTo>
                <a:lnTo>
                  <a:pt x="1189" y="274"/>
                </a:lnTo>
                <a:lnTo>
                  <a:pt x="1185" y="271"/>
                </a:lnTo>
                <a:lnTo>
                  <a:pt x="1180" y="266"/>
                </a:lnTo>
                <a:lnTo>
                  <a:pt x="1176" y="261"/>
                </a:lnTo>
                <a:lnTo>
                  <a:pt x="1172" y="254"/>
                </a:lnTo>
                <a:lnTo>
                  <a:pt x="1167" y="247"/>
                </a:lnTo>
                <a:lnTo>
                  <a:pt x="1162" y="240"/>
                </a:lnTo>
                <a:lnTo>
                  <a:pt x="1157" y="233"/>
                </a:lnTo>
                <a:lnTo>
                  <a:pt x="1152" y="225"/>
                </a:lnTo>
                <a:lnTo>
                  <a:pt x="1147" y="218"/>
                </a:lnTo>
                <a:lnTo>
                  <a:pt x="1143" y="211"/>
                </a:lnTo>
                <a:lnTo>
                  <a:pt x="1138" y="205"/>
                </a:lnTo>
                <a:lnTo>
                  <a:pt x="1133" y="200"/>
                </a:lnTo>
                <a:lnTo>
                  <a:pt x="1133" y="200"/>
                </a:lnTo>
                <a:lnTo>
                  <a:pt x="1126" y="195"/>
                </a:lnTo>
                <a:lnTo>
                  <a:pt x="1120" y="189"/>
                </a:lnTo>
                <a:lnTo>
                  <a:pt x="1114" y="185"/>
                </a:lnTo>
                <a:lnTo>
                  <a:pt x="1107" y="180"/>
                </a:lnTo>
                <a:lnTo>
                  <a:pt x="1100" y="176"/>
                </a:lnTo>
                <a:lnTo>
                  <a:pt x="1093" y="173"/>
                </a:lnTo>
                <a:lnTo>
                  <a:pt x="1086" y="169"/>
                </a:lnTo>
                <a:lnTo>
                  <a:pt x="1077" y="166"/>
                </a:lnTo>
                <a:lnTo>
                  <a:pt x="1068" y="164"/>
                </a:lnTo>
                <a:lnTo>
                  <a:pt x="1068" y="164"/>
                </a:lnTo>
                <a:lnTo>
                  <a:pt x="1062" y="162"/>
                </a:lnTo>
                <a:lnTo>
                  <a:pt x="1055" y="160"/>
                </a:lnTo>
                <a:lnTo>
                  <a:pt x="1048" y="159"/>
                </a:lnTo>
                <a:lnTo>
                  <a:pt x="1040" y="157"/>
                </a:lnTo>
                <a:lnTo>
                  <a:pt x="1033" y="156"/>
                </a:lnTo>
                <a:lnTo>
                  <a:pt x="1025" y="154"/>
                </a:lnTo>
                <a:lnTo>
                  <a:pt x="1016" y="153"/>
                </a:lnTo>
                <a:lnTo>
                  <a:pt x="1008" y="152"/>
                </a:lnTo>
                <a:lnTo>
                  <a:pt x="1000" y="151"/>
                </a:lnTo>
                <a:lnTo>
                  <a:pt x="991" y="150"/>
                </a:lnTo>
                <a:lnTo>
                  <a:pt x="983" y="149"/>
                </a:lnTo>
                <a:lnTo>
                  <a:pt x="975" y="149"/>
                </a:lnTo>
                <a:lnTo>
                  <a:pt x="966" y="148"/>
                </a:lnTo>
                <a:lnTo>
                  <a:pt x="958" y="148"/>
                </a:lnTo>
                <a:lnTo>
                  <a:pt x="958" y="148"/>
                </a:lnTo>
                <a:lnTo>
                  <a:pt x="951" y="149"/>
                </a:lnTo>
                <a:lnTo>
                  <a:pt x="944" y="149"/>
                </a:lnTo>
                <a:lnTo>
                  <a:pt x="937" y="149"/>
                </a:lnTo>
                <a:lnTo>
                  <a:pt x="929" y="150"/>
                </a:lnTo>
                <a:lnTo>
                  <a:pt x="922" y="151"/>
                </a:lnTo>
                <a:lnTo>
                  <a:pt x="915" y="152"/>
                </a:lnTo>
                <a:lnTo>
                  <a:pt x="907" y="153"/>
                </a:lnTo>
                <a:lnTo>
                  <a:pt x="900" y="155"/>
                </a:lnTo>
                <a:lnTo>
                  <a:pt x="892" y="156"/>
                </a:lnTo>
                <a:lnTo>
                  <a:pt x="885" y="158"/>
                </a:lnTo>
                <a:lnTo>
                  <a:pt x="877" y="160"/>
                </a:lnTo>
                <a:lnTo>
                  <a:pt x="869" y="162"/>
                </a:lnTo>
                <a:lnTo>
                  <a:pt x="861" y="165"/>
                </a:lnTo>
                <a:lnTo>
                  <a:pt x="852" y="167"/>
                </a:lnTo>
                <a:lnTo>
                  <a:pt x="844" y="170"/>
                </a:lnTo>
                <a:lnTo>
                  <a:pt x="844" y="170"/>
                </a:lnTo>
                <a:lnTo>
                  <a:pt x="837" y="172"/>
                </a:lnTo>
                <a:lnTo>
                  <a:pt x="831" y="175"/>
                </a:lnTo>
                <a:lnTo>
                  <a:pt x="824" y="177"/>
                </a:lnTo>
                <a:lnTo>
                  <a:pt x="818" y="180"/>
                </a:lnTo>
                <a:lnTo>
                  <a:pt x="810" y="183"/>
                </a:lnTo>
                <a:lnTo>
                  <a:pt x="803" y="186"/>
                </a:lnTo>
                <a:lnTo>
                  <a:pt x="796" y="189"/>
                </a:lnTo>
                <a:lnTo>
                  <a:pt x="789" y="192"/>
                </a:lnTo>
                <a:lnTo>
                  <a:pt x="781" y="195"/>
                </a:lnTo>
                <a:lnTo>
                  <a:pt x="774" y="199"/>
                </a:lnTo>
                <a:lnTo>
                  <a:pt x="766" y="202"/>
                </a:lnTo>
                <a:lnTo>
                  <a:pt x="759" y="206"/>
                </a:lnTo>
                <a:lnTo>
                  <a:pt x="751" y="209"/>
                </a:lnTo>
                <a:lnTo>
                  <a:pt x="744" y="213"/>
                </a:lnTo>
                <a:lnTo>
                  <a:pt x="737" y="217"/>
                </a:lnTo>
                <a:lnTo>
                  <a:pt x="730" y="220"/>
                </a:lnTo>
                <a:lnTo>
                  <a:pt x="724" y="224"/>
                </a:lnTo>
                <a:lnTo>
                  <a:pt x="718" y="228"/>
                </a:lnTo>
                <a:lnTo>
                  <a:pt x="711" y="231"/>
                </a:lnTo>
                <a:lnTo>
                  <a:pt x="705" y="235"/>
                </a:lnTo>
                <a:lnTo>
                  <a:pt x="700" y="238"/>
                </a:lnTo>
                <a:lnTo>
                  <a:pt x="694" y="242"/>
                </a:lnTo>
                <a:lnTo>
                  <a:pt x="694" y="242"/>
                </a:lnTo>
                <a:lnTo>
                  <a:pt x="687" y="247"/>
                </a:lnTo>
                <a:lnTo>
                  <a:pt x="679" y="252"/>
                </a:lnTo>
                <a:lnTo>
                  <a:pt x="672" y="258"/>
                </a:lnTo>
                <a:lnTo>
                  <a:pt x="666" y="263"/>
                </a:lnTo>
                <a:lnTo>
                  <a:pt x="660" y="269"/>
                </a:lnTo>
                <a:lnTo>
                  <a:pt x="654" y="274"/>
                </a:lnTo>
                <a:lnTo>
                  <a:pt x="649" y="280"/>
                </a:lnTo>
                <a:lnTo>
                  <a:pt x="644" y="286"/>
                </a:lnTo>
                <a:lnTo>
                  <a:pt x="639" y="291"/>
                </a:lnTo>
                <a:lnTo>
                  <a:pt x="634" y="297"/>
                </a:lnTo>
                <a:lnTo>
                  <a:pt x="629" y="303"/>
                </a:lnTo>
                <a:lnTo>
                  <a:pt x="624" y="308"/>
                </a:lnTo>
                <a:lnTo>
                  <a:pt x="619" y="314"/>
                </a:lnTo>
                <a:lnTo>
                  <a:pt x="614" y="319"/>
                </a:lnTo>
                <a:lnTo>
                  <a:pt x="614" y="319"/>
                </a:lnTo>
                <a:lnTo>
                  <a:pt x="608" y="325"/>
                </a:lnTo>
                <a:lnTo>
                  <a:pt x="602" y="331"/>
                </a:lnTo>
                <a:lnTo>
                  <a:pt x="595" y="337"/>
                </a:lnTo>
                <a:lnTo>
                  <a:pt x="589" y="344"/>
                </a:lnTo>
                <a:lnTo>
                  <a:pt x="583" y="350"/>
                </a:lnTo>
                <a:lnTo>
                  <a:pt x="578" y="356"/>
                </a:lnTo>
                <a:lnTo>
                  <a:pt x="572" y="362"/>
                </a:lnTo>
                <a:lnTo>
                  <a:pt x="566" y="368"/>
                </a:lnTo>
                <a:lnTo>
                  <a:pt x="561" y="374"/>
                </a:lnTo>
                <a:lnTo>
                  <a:pt x="556" y="380"/>
                </a:lnTo>
                <a:lnTo>
                  <a:pt x="551" y="386"/>
                </a:lnTo>
                <a:lnTo>
                  <a:pt x="547" y="392"/>
                </a:lnTo>
                <a:lnTo>
                  <a:pt x="547" y="392"/>
                </a:lnTo>
                <a:lnTo>
                  <a:pt x="542" y="398"/>
                </a:lnTo>
                <a:lnTo>
                  <a:pt x="538" y="401"/>
                </a:lnTo>
                <a:lnTo>
                  <a:pt x="534" y="403"/>
                </a:lnTo>
                <a:lnTo>
                  <a:pt x="531" y="404"/>
                </a:lnTo>
                <a:lnTo>
                  <a:pt x="528" y="405"/>
                </a:lnTo>
                <a:lnTo>
                  <a:pt x="525" y="406"/>
                </a:lnTo>
                <a:lnTo>
                  <a:pt x="522" y="407"/>
                </a:lnTo>
                <a:lnTo>
                  <a:pt x="519" y="409"/>
                </a:lnTo>
                <a:lnTo>
                  <a:pt x="516" y="412"/>
                </a:lnTo>
                <a:lnTo>
                  <a:pt x="513" y="417"/>
                </a:lnTo>
                <a:lnTo>
                  <a:pt x="510" y="424"/>
                </a:lnTo>
                <a:lnTo>
                  <a:pt x="510" y="424"/>
                </a:lnTo>
                <a:lnTo>
                  <a:pt x="508" y="431"/>
                </a:lnTo>
                <a:lnTo>
                  <a:pt x="505" y="438"/>
                </a:lnTo>
                <a:lnTo>
                  <a:pt x="503" y="445"/>
                </a:lnTo>
                <a:lnTo>
                  <a:pt x="500" y="452"/>
                </a:lnTo>
                <a:lnTo>
                  <a:pt x="497" y="460"/>
                </a:lnTo>
                <a:lnTo>
                  <a:pt x="495" y="468"/>
                </a:lnTo>
                <a:lnTo>
                  <a:pt x="492" y="476"/>
                </a:lnTo>
                <a:lnTo>
                  <a:pt x="490" y="484"/>
                </a:lnTo>
                <a:lnTo>
                  <a:pt x="488" y="493"/>
                </a:lnTo>
                <a:lnTo>
                  <a:pt x="486" y="501"/>
                </a:lnTo>
                <a:lnTo>
                  <a:pt x="484" y="508"/>
                </a:lnTo>
                <a:lnTo>
                  <a:pt x="482" y="516"/>
                </a:lnTo>
                <a:lnTo>
                  <a:pt x="480" y="523"/>
                </a:lnTo>
                <a:lnTo>
                  <a:pt x="479" y="530"/>
                </a:lnTo>
                <a:lnTo>
                  <a:pt x="478" y="536"/>
                </a:lnTo>
                <a:lnTo>
                  <a:pt x="478" y="536"/>
                </a:lnTo>
                <a:lnTo>
                  <a:pt x="477" y="547"/>
                </a:lnTo>
                <a:lnTo>
                  <a:pt x="476" y="557"/>
                </a:lnTo>
                <a:lnTo>
                  <a:pt x="476" y="565"/>
                </a:lnTo>
                <a:lnTo>
                  <a:pt x="476" y="574"/>
                </a:lnTo>
                <a:lnTo>
                  <a:pt x="476" y="581"/>
                </a:lnTo>
                <a:lnTo>
                  <a:pt x="477" y="589"/>
                </a:lnTo>
                <a:lnTo>
                  <a:pt x="478" y="597"/>
                </a:lnTo>
                <a:lnTo>
                  <a:pt x="479" y="605"/>
                </a:lnTo>
                <a:lnTo>
                  <a:pt x="479" y="605"/>
                </a:lnTo>
                <a:lnTo>
                  <a:pt x="480" y="612"/>
                </a:lnTo>
                <a:lnTo>
                  <a:pt x="481" y="620"/>
                </a:lnTo>
                <a:lnTo>
                  <a:pt x="483" y="629"/>
                </a:lnTo>
                <a:lnTo>
                  <a:pt x="485" y="637"/>
                </a:lnTo>
                <a:lnTo>
                  <a:pt x="487" y="645"/>
                </a:lnTo>
                <a:lnTo>
                  <a:pt x="489" y="653"/>
                </a:lnTo>
                <a:lnTo>
                  <a:pt x="490" y="661"/>
                </a:lnTo>
                <a:lnTo>
                  <a:pt x="490" y="668"/>
                </a:lnTo>
                <a:lnTo>
                  <a:pt x="489" y="674"/>
                </a:lnTo>
                <a:lnTo>
                  <a:pt x="489" y="674"/>
                </a:lnTo>
                <a:lnTo>
                  <a:pt x="489" y="679"/>
                </a:lnTo>
                <a:lnTo>
                  <a:pt x="487" y="686"/>
                </a:lnTo>
                <a:lnTo>
                  <a:pt x="486" y="694"/>
                </a:lnTo>
                <a:lnTo>
                  <a:pt x="485" y="702"/>
                </a:lnTo>
                <a:lnTo>
                  <a:pt x="483" y="711"/>
                </a:lnTo>
                <a:lnTo>
                  <a:pt x="481" y="721"/>
                </a:lnTo>
                <a:lnTo>
                  <a:pt x="479" y="729"/>
                </a:lnTo>
                <a:lnTo>
                  <a:pt x="477" y="738"/>
                </a:lnTo>
                <a:lnTo>
                  <a:pt x="474" y="745"/>
                </a:lnTo>
                <a:lnTo>
                  <a:pt x="472" y="751"/>
                </a:lnTo>
                <a:lnTo>
                  <a:pt x="469" y="756"/>
                </a:lnTo>
                <a:lnTo>
                  <a:pt x="465" y="758"/>
                </a:lnTo>
                <a:lnTo>
                  <a:pt x="465" y="758"/>
                </a:lnTo>
                <a:lnTo>
                  <a:pt x="459" y="760"/>
                </a:lnTo>
                <a:lnTo>
                  <a:pt x="451" y="761"/>
                </a:lnTo>
                <a:lnTo>
                  <a:pt x="443" y="760"/>
                </a:lnTo>
                <a:lnTo>
                  <a:pt x="435" y="759"/>
                </a:lnTo>
                <a:lnTo>
                  <a:pt x="427" y="758"/>
                </a:lnTo>
                <a:lnTo>
                  <a:pt x="418" y="758"/>
                </a:lnTo>
                <a:lnTo>
                  <a:pt x="418" y="758"/>
                </a:lnTo>
                <a:lnTo>
                  <a:pt x="411" y="760"/>
                </a:lnTo>
                <a:lnTo>
                  <a:pt x="404" y="762"/>
                </a:lnTo>
                <a:lnTo>
                  <a:pt x="396" y="764"/>
                </a:lnTo>
                <a:lnTo>
                  <a:pt x="388" y="768"/>
                </a:lnTo>
                <a:lnTo>
                  <a:pt x="378" y="772"/>
                </a:lnTo>
                <a:lnTo>
                  <a:pt x="367" y="778"/>
                </a:lnTo>
                <a:lnTo>
                  <a:pt x="367" y="778"/>
                </a:lnTo>
                <a:lnTo>
                  <a:pt x="362" y="780"/>
                </a:lnTo>
                <a:lnTo>
                  <a:pt x="356" y="783"/>
                </a:lnTo>
                <a:lnTo>
                  <a:pt x="351" y="787"/>
                </a:lnTo>
                <a:lnTo>
                  <a:pt x="344" y="790"/>
                </a:lnTo>
                <a:lnTo>
                  <a:pt x="338" y="794"/>
                </a:lnTo>
                <a:lnTo>
                  <a:pt x="331" y="798"/>
                </a:lnTo>
                <a:lnTo>
                  <a:pt x="325" y="802"/>
                </a:lnTo>
                <a:lnTo>
                  <a:pt x="318" y="806"/>
                </a:lnTo>
                <a:lnTo>
                  <a:pt x="311" y="811"/>
                </a:lnTo>
                <a:lnTo>
                  <a:pt x="304" y="815"/>
                </a:lnTo>
                <a:lnTo>
                  <a:pt x="297" y="820"/>
                </a:lnTo>
                <a:lnTo>
                  <a:pt x="290" y="825"/>
                </a:lnTo>
                <a:lnTo>
                  <a:pt x="283" y="831"/>
                </a:lnTo>
                <a:lnTo>
                  <a:pt x="276" y="836"/>
                </a:lnTo>
                <a:lnTo>
                  <a:pt x="269" y="842"/>
                </a:lnTo>
                <a:lnTo>
                  <a:pt x="269" y="842"/>
                </a:lnTo>
                <a:lnTo>
                  <a:pt x="264" y="846"/>
                </a:lnTo>
                <a:lnTo>
                  <a:pt x="258" y="851"/>
                </a:lnTo>
                <a:lnTo>
                  <a:pt x="253" y="856"/>
                </a:lnTo>
                <a:lnTo>
                  <a:pt x="248" y="861"/>
                </a:lnTo>
                <a:lnTo>
                  <a:pt x="242" y="867"/>
                </a:lnTo>
                <a:lnTo>
                  <a:pt x="236" y="872"/>
                </a:lnTo>
                <a:lnTo>
                  <a:pt x="231" y="878"/>
                </a:lnTo>
                <a:lnTo>
                  <a:pt x="225" y="884"/>
                </a:lnTo>
                <a:lnTo>
                  <a:pt x="220" y="889"/>
                </a:lnTo>
                <a:lnTo>
                  <a:pt x="214" y="895"/>
                </a:lnTo>
                <a:lnTo>
                  <a:pt x="209" y="901"/>
                </a:lnTo>
                <a:lnTo>
                  <a:pt x="203" y="907"/>
                </a:lnTo>
                <a:lnTo>
                  <a:pt x="198" y="913"/>
                </a:lnTo>
                <a:lnTo>
                  <a:pt x="193" y="919"/>
                </a:lnTo>
                <a:lnTo>
                  <a:pt x="188" y="925"/>
                </a:lnTo>
                <a:lnTo>
                  <a:pt x="183" y="931"/>
                </a:lnTo>
                <a:lnTo>
                  <a:pt x="178" y="937"/>
                </a:lnTo>
                <a:lnTo>
                  <a:pt x="173" y="942"/>
                </a:lnTo>
                <a:lnTo>
                  <a:pt x="169" y="948"/>
                </a:lnTo>
                <a:lnTo>
                  <a:pt x="165" y="953"/>
                </a:lnTo>
                <a:lnTo>
                  <a:pt x="165" y="953"/>
                </a:lnTo>
                <a:lnTo>
                  <a:pt x="159" y="960"/>
                </a:lnTo>
                <a:lnTo>
                  <a:pt x="154" y="967"/>
                </a:lnTo>
                <a:lnTo>
                  <a:pt x="148" y="975"/>
                </a:lnTo>
                <a:lnTo>
                  <a:pt x="143" y="982"/>
                </a:lnTo>
                <a:lnTo>
                  <a:pt x="138" y="989"/>
                </a:lnTo>
                <a:lnTo>
                  <a:pt x="134" y="997"/>
                </a:lnTo>
                <a:lnTo>
                  <a:pt x="129" y="1004"/>
                </a:lnTo>
                <a:lnTo>
                  <a:pt x="125" y="1011"/>
                </a:lnTo>
                <a:lnTo>
                  <a:pt x="121" y="1018"/>
                </a:lnTo>
                <a:lnTo>
                  <a:pt x="117" y="1024"/>
                </a:lnTo>
                <a:lnTo>
                  <a:pt x="114" y="1030"/>
                </a:lnTo>
                <a:lnTo>
                  <a:pt x="110" y="1036"/>
                </a:lnTo>
                <a:lnTo>
                  <a:pt x="108" y="1042"/>
                </a:lnTo>
                <a:lnTo>
                  <a:pt x="105" y="1047"/>
                </a:lnTo>
                <a:lnTo>
                  <a:pt x="105" y="1047"/>
                </a:lnTo>
                <a:lnTo>
                  <a:pt x="100" y="1059"/>
                </a:lnTo>
                <a:lnTo>
                  <a:pt x="98" y="1067"/>
                </a:lnTo>
                <a:lnTo>
                  <a:pt x="98" y="1075"/>
                </a:lnTo>
                <a:lnTo>
                  <a:pt x="98" y="1082"/>
                </a:lnTo>
                <a:lnTo>
                  <a:pt x="99" y="1092"/>
                </a:lnTo>
                <a:lnTo>
                  <a:pt x="99" y="1092"/>
                </a:lnTo>
                <a:lnTo>
                  <a:pt x="99" y="1099"/>
                </a:lnTo>
                <a:lnTo>
                  <a:pt x="100" y="1107"/>
                </a:lnTo>
                <a:lnTo>
                  <a:pt x="100" y="1115"/>
                </a:lnTo>
                <a:lnTo>
                  <a:pt x="101" y="1124"/>
                </a:lnTo>
                <a:lnTo>
                  <a:pt x="102" y="1133"/>
                </a:lnTo>
                <a:lnTo>
                  <a:pt x="103" y="1142"/>
                </a:lnTo>
                <a:lnTo>
                  <a:pt x="103" y="1151"/>
                </a:lnTo>
                <a:lnTo>
                  <a:pt x="103" y="1159"/>
                </a:lnTo>
                <a:lnTo>
                  <a:pt x="103" y="1159"/>
                </a:lnTo>
                <a:lnTo>
                  <a:pt x="102" y="1162"/>
                </a:lnTo>
                <a:lnTo>
                  <a:pt x="100" y="1167"/>
                </a:lnTo>
                <a:lnTo>
                  <a:pt x="97" y="1172"/>
                </a:lnTo>
                <a:lnTo>
                  <a:pt x="93" y="1178"/>
                </a:lnTo>
                <a:lnTo>
                  <a:pt x="89" y="1184"/>
                </a:lnTo>
                <a:lnTo>
                  <a:pt x="84" y="1191"/>
                </a:lnTo>
                <a:lnTo>
                  <a:pt x="79" y="1199"/>
                </a:lnTo>
                <a:lnTo>
                  <a:pt x="73" y="1206"/>
                </a:lnTo>
                <a:lnTo>
                  <a:pt x="68" y="1214"/>
                </a:lnTo>
                <a:lnTo>
                  <a:pt x="62" y="1222"/>
                </a:lnTo>
                <a:lnTo>
                  <a:pt x="56" y="1230"/>
                </a:lnTo>
                <a:lnTo>
                  <a:pt x="50" y="1237"/>
                </a:lnTo>
                <a:lnTo>
                  <a:pt x="44" y="1245"/>
                </a:lnTo>
                <a:lnTo>
                  <a:pt x="39" y="1252"/>
                </a:lnTo>
                <a:lnTo>
                  <a:pt x="34" y="1259"/>
                </a:lnTo>
                <a:lnTo>
                  <a:pt x="30" y="1265"/>
                </a:lnTo>
                <a:lnTo>
                  <a:pt x="26" y="1271"/>
                </a:lnTo>
                <a:lnTo>
                  <a:pt x="23" y="1276"/>
                </a:lnTo>
                <a:lnTo>
                  <a:pt x="21" y="1280"/>
                </a:lnTo>
                <a:lnTo>
                  <a:pt x="20" y="1283"/>
                </a:lnTo>
                <a:lnTo>
                  <a:pt x="20" y="1283"/>
                </a:lnTo>
                <a:lnTo>
                  <a:pt x="19" y="1295"/>
                </a:lnTo>
                <a:lnTo>
                  <a:pt x="19" y="1305"/>
                </a:lnTo>
                <a:lnTo>
                  <a:pt x="19" y="1314"/>
                </a:lnTo>
                <a:lnTo>
                  <a:pt x="20" y="1323"/>
                </a:lnTo>
                <a:lnTo>
                  <a:pt x="20" y="1323"/>
                </a:lnTo>
                <a:lnTo>
                  <a:pt x="20" y="1323"/>
                </a:lnTo>
              </a:path>
            </a:pathLst>
          </a:custGeom>
          <a:gradFill rotWithShape="0">
            <a:gsLst>
              <a:gs pos="0">
                <a:srgbClr val="EDAE5B"/>
              </a:gs>
              <a:gs pos="50000">
                <a:srgbClr val="B7F7D7"/>
              </a:gs>
              <a:gs pos="100000">
                <a:srgbClr val="EDAE5B"/>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Freeform 9"/>
          <p:cNvSpPr>
            <a:spLocks/>
          </p:cNvSpPr>
          <p:nvPr/>
        </p:nvSpPr>
        <p:spPr bwMode="auto">
          <a:xfrm>
            <a:off x="3498850" y="6416675"/>
            <a:ext cx="4956175" cy="358775"/>
          </a:xfrm>
          <a:custGeom>
            <a:avLst/>
            <a:gdLst>
              <a:gd name="T0" fmla="*/ 463 w 3122"/>
              <a:gd name="T1" fmla="*/ 60 h 226"/>
              <a:gd name="T2" fmla="*/ 452 w 3122"/>
              <a:gd name="T3" fmla="*/ 103 h 226"/>
              <a:gd name="T4" fmla="*/ 397 w 3122"/>
              <a:gd name="T5" fmla="*/ 74 h 226"/>
              <a:gd name="T6" fmla="*/ 304 w 3122"/>
              <a:gd name="T7" fmla="*/ 106 h 226"/>
              <a:gd name="T8" fmla="*/ 213 w 3122"/>
              <a:gd name="T9" fmla="*/ 98 h 226"/>
              <a:gd name="T10" fmla="*/ 118 w 3122"/>
              <a:gd name="T11" fmla="*/ 128 h 226"/>
              <a:gd name="T12" fmla="*/ 0 w 3122"/>
              <a:gd name="T13" fmla="*/ 142 h 226"/>
              <a:gd name="T14" fmla="*/ 222 w 3122"/>
              <a:gd name="T15" fmla="*/ 177 h 226"/>
              <a:gd name="T16" fmla="*/ 371 w 3122"/>
              <a:gd name="T17" fmla="*/ 165 h 226"/>
              <a:gd name="T18" fmla="*/ 579 w 3122"/>
              <a:gd name="T19" fmla="*/ 175 h 226"/>
              <a:gd name="T20" fmla="*/ 594 w 3122"/>
              <a:gd name="T21" fmla="*/ 197 h 226"/>
              <a:gd name="T22" fmla="*/ 725 w 3122"/>
              <a:gd name="T23" fmla="*/ 212 h 226"/>
              <a:gd name="T24" fmla="*/ 954 w 3122"/>
              <a:gd name="T25" fmla="*/ 207 h 226"/>
              <a:gd name="T26" fmla="*/ 996 w 3122"/>
              <a:gd name="T27" fmla="*/ 223 h 226"/>
              <a:gd name="T28" fmla="*/ 1069 w 3122"/>
              <a:gd name="T29" fmla="*/ 225 h 226"/>
              <a:gd name="T30" fmla="*/ 1241 w 3122"/>
              <a:gd name="T31" fmla="*/ 216 h 226"/>
              <a:gd name="T32" fmla="*/ 1353 w 3122"/>
              <a:gd name="T33" fmla="*/ 209 h 226"/>
              <a:gd name="T34" fmla="*/ 1335 w 3122"/>
              <a:gd name="T35" fmla="*/ 191 h 226"/>
              <a:gd name="T36" fmla="*/ 1573 w 3122"/>
              <a:gd name="T37" fmla="*/ 195 h 226"/>
              <a:gd name="T38" fmla="*/ 1658 w 3122"/>
              <a:gd name="T39" fmla="*/ 205 h 226"/>
              <a:gd name="T40" fmla="*/ 1839 w 3122"/>
              <a:gd name="T41" fmla="*/ 205 h 226"/>
              <a:gd name="T42" fmla="*/ 1908 w 3122"/>
              <a:gd name="T43" fmla="*/ 156 h 226"/>
              <a:gd name="T44" fmla="*/ 1914 w 3122"/>
              <a:gd name="T45" fmla="*/ 134 h 226"/>
              <a:gd name="T46" fmla="*/ 2153 w 3122"/>
              <a:gd name="T47" fmla="*/ 142 h 226"/>
              <a:gd name="T48" fmla="*/ 2239 w 3122"/>
              <a:gd name="T49" fmla="*/ 142 h 226"/>
              <a:gd name="T50" fmla="*/ 2271 w 3122"/>
              <a:gd name="T51" fmla="*/ 128 h 226"/>
              <a:gd name="T52" fmla="*/ 2443 w 3122"/>
              <a:gd name="T53" fmla="*/ 117 h 226"/>
              <a:gd name="T54" fmla="*/ 2522 w 3122"/>
              <a:gd name="T55" fmla="*/ 102 h 226"/>
              <a:gd name="T56" fmla="*/ 2606 w 3122"/>
              <a:gd name="T57" fmla="*/ 85 h 226"/>
              <a:gd name="T58" fmla="*/ 2807 w 3122"/>
              <a:gd name="T59" fmla="*/ 45 h 226"/>
              <a:gd name="T60" fmla="*/ 2998 w 3122"/>
              <a:gd name="T61" fmla="*/ 34 h 226"/>
              <a:gd name="T62" fmla="*/ 2998 w 3122"/>
              <a:gd name="T63" fmla="*/ 23 h 226"/>
              <a:gd name="T64" fmla="*/ 2827 w 3122"/>
              <a:gd name="T65" fmla="*/ 7 h 226"/>
              <a:gd name="T66" fmla="*/ 2729 w 3122"/>
              <a:gd name="T67" fmla="*/ 3 h 226"/>
              <a:gd name="T68" fmla="*/ 2603 w 3122"/>
              <a:gd name="T69" fmla="*/ 3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2" h="226">
                <a:moveTo>
                  <a:pt x="543" y="59"/>
                </a:moveTo>
                <a:lnTo>
                  <a:pt x="463" y="60"/>
                </a:lnTo>
                <a:lnTo>
                  <a:pt x="481" y="98"/>
                </a:lnTo>
                <a:lnTo>
                  <a:pt x="452" y="103"/>
                </a:lnTo>
                <a:lnTo>
                  <a:pt x="426" y="60"/>
                </a:lnTo>
                <a:lnTo>
                  <a:pt x="397" y="74"/>
                </a:lnTo>
                <a:lnTo>
                  <a:pt x="343" y="105"/>
                </a:lnTo>
                <a:lnTo>
                  <a:pt x="304" y="106"/>
                </a:lnTo>
                <a:lnTo>
                  <a:pt x="251" y="98"/>
                </a:lnTo>
                <a:lnTo>
                  <a:pt x="213" y="98"/>
                </a:lnTo>
                <a:lnTo>
                  <a:pt x="160" y="106"/>
                </a:lnTo>
                <a:lnTo>
                  <a:pt x="118" y="128"/>
                </a:lnTo>
                <a:lnTo>
                  <a:pt x="48" y="133"/>
                </a:lnTo>
                <a:lnTo>
                  <a:pt x="0" y="142"/>
                </a:lnTo>
                <a:lnTo>
                  <a:pt x="127" y="137"/>
                </a:lnTo>
                <a:lnTo>
                  <a:pt x="222" y="177"/>
                </a:lnTo>
                <a:lnTo>
                  <a:pt x="302" y="166"/>
                </a:lnTo>
                <a:lnTo>
                  <a:pt x="371" y="165"/>
                </a:lnTo>
                <a:lnTo>
                  <a:pt x="491" y="182"/>
                </a:lnTo>
                <a:lnTo>
                  <a:pt x="579" y="175"/>
                </a:lnTo>
                <a:lnTo>
                  <a:pt x="556" y="191"/>
                </a:lnTo>
                <a:lnTo>
                  <a:pt x="594" y="197"/>
                </a:lnTo>
                <a:lnTo>
                  <a:pt x="668" y="208"/>
                </a:lnTo>
                <a:lnTo>
                  <a:pt x="725" y="212"/>
                </a:lnTo>
                <a:lnTo>
                  <a:pt x="829" y="209"/>
                </a:lnTo>
                <a:lnTo>
                  <a:pt x="954" y="207"/>
                </a:lnTo>
                <a:lnTo>
                  <a:pt x="1016" y="200"/>
                </a:lnTo>
                <a:lnTo>
                  <a:pt x="996" y="223"/>
                </a:lnTo>
                <a:lnTo>
                  <a:pt x="1013" y="220"/>
                </a:lnTo>
                <a:lnTo>
                  <a:pt x="1069" y="225"/>
                </a:lnTo>
                <a:lnTo>
                  <a:pt x="1161" y="225"/>
                </a:lnTo>
                <a:lnTo>
                  <a:pt x="1241" y="216"/>
                </a:lnTo>
                <a:lnTo>
                  <a:pt x="1316" y="216"/>
                </a:lnTo>
                <a:lnTo>
                  <a:pt x="1353" y="209"/>
                </a:lnTo>
                <a:lnTo>
                  <a:pt x="1280" y="195"/>
                </a:lnTo>
                <a:lnTo>
                  <a:pt x="1335" y="191"/>
                </a:lnTo>
                <a:lnTo>
                  <a:pt x="1429" y="191"/>
                </a:lnTo>
                <a:lnTo>
                  <a:pt x="1573" y="195"/>
                </a:lnTo>
                <a:lnTo>
                  <a:pt x="1546" y="208"/>
                </a:lnTo>
                <a:lnTo>
                  <a:pt x="1658" y="205"/>
                </a:lnTo>
                <a:lnTo>
                  <a:pt x="1803" y="207"/>
                </a:lnTo>
                <a:lnTo>
                  <a:pt x="1839" y="205"/>
                </a:lnTo>
                <a:lnTo>
                  <a:pt x="1872" y="158"/>
                </a:lnTo>
                <a:lnTo>
                  <a:pt x="1908" y="156"/>
                </a:lnTo>
                <a:lnTo>
                  <a:pt x="1976" y="154"/>
                </a:lnTo>
                <a:lnTo>
                  <a:pt x="1914" y="134"/>
                </a:lnTo>
                <a:lnTo>
                  <a:pt x="1960" y="138"/>
                </a:lnTo>
                <a:lnTo>
                  <a:pt x="2153" y="142"/>
                </a:lnTo>
                <a:lnTo>
                  <a:pt x="2194" y="142"/>
                </a:lnTo>
                <a:lnTo>
                  <a:pt x="2239" y="142"/>
                </a:lnTo>
                <a:lnTo>
                  <a:pt x="2187" y="126"/>
                </a:lnTo>
                <a:lnTo>
                  <a:pt x="2271" y="128"/>
                </a:lnTo>
                <a:lnTo>
                  <a:pt x="2372" y="123"/>
                </a:lnTo>
                <a:lnTo>
                  <a:pt x="2443" y="117"/>
                </a:lnTo>
                <a:lnTo>
                  <a:pt x="2495" y="104"/>
                </a:lnTo>
                <a:lnTo>
                  <a:pt x="2522" y="102"/>
                </a:lnTo>
                <a:lnTo>
                  <a:pt x="2551" y="99"/>
                </a:lnTo>
                <a:lnTo>
                  <a:pt x="2606" y="85"/>
                </a:lnTo>
                <a:lnTo>
                  <a:pt x="2711" y="45"/>
                </a:lnTo>
                <a:lnTo>
                  <a:pt x="2807" y="45"/>
                </a:lnTo>
                <a:lnTo>
                  <a:pt x="2927" y="32"/>
                </a:lnTo>
                <a:lnTo>
                  <a:pt x="2998" y="34"/>
                </a:lnTo>
                <a:lnTo>
                  <a:pt x="3121" y="27"/>
                </a:lnTo>
                <a:lnTo>
                  <a:pt x="2998" y="23"/>
                </a:lnTo>
                <a:lnTo>
                  <a:pt x="2872" y="18"/>
                </a:lnTo>
                <a:lnTo>
                  <a:pt x="2827" y="7"/>
                </a:lnTo>
                <a:lnTo>
                  <a:pt x="2760" y="7"/>
                </a:lnTo>
                <a:lnTo>
                  <a:pt x="2729" y="3"/>
                </a:lnTo>
                <a:lnTo>
                  <a:pt x="2678" y="0"/>
                </a:lnTo>
                <a:lnTo>
                  <a:pt x="2603" y="36"/>
                </a:lnTo>
                <a:lnTo>
                  <a:pt x="543" y="59"/>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Freeform 10"/>
          <p:cNvSpPr>
            <a:spLocks/>
          </p:cNvSpPr>
          <p:nvPr/>
        </p:nvSpPr>
        <p:spPr bwMode="auto">
          <a:xfrm>
            <a:off x="5540375" y="4645025"/>
            <a:ext cx="165100" cy="1049338"/>
          </a:xfrm>
          <a:custGeom>
            <a:avLst/>
            <a:gdLst>
              <a:gd name="T0" fmla="*/ 27 w 104"/>
              <a:gd name="T1" fmla="*/ 607 h 661"/>
              <a:gd name="T2" fmla="*/ 27 w 104"/>
              <a:gd name="T3" fmla="*/ 107 h 661"/>
              <a:gd name="T4" fmla="*/ 22 w 104"/>
              <a:gd name="T5" fmla="*/ 104 h 661"/>
              <a:gd name="T6" fmla="*/ 18 w 104"/>
              <a:gd name="T7" fmla="*/ 95 h 661"/>
              <a:gd name="T8" fmla="*/ 22 w 104"/>
              <a:gd name="T9" fmla="*/ 86 h 661"/>
              <a:gd name="T10" fmla="*/ 26 w 104"/>
              <a:gd name="T11" fmla="*/ 84 h 661"/>
              <a:gd name="T12" fmla="*/ 20 w 104"/>
              <a:gd name="T13" fmla="*/ 75 h 661"/>
              <a:gd name="T14" fmla="*/ 19 w 104"/>
              <a:gd name="T15" fmla="*/ 68 h 661"/>
              <a:gd name="T16" fmla="*/ 21 w 104"/>
              <a:gd name="T17" fmla="*/ 60 h 661"/>
              <a:gd name="T18" fmla="*/ 27 w 104"/>
              <a:gd name="T19" fmla="*/ 55 h 661"/>
              <a:gd name="T20" fmla="*/ 23 w 104"/>
              <a:gd name="T21" fmla="*/ 35 h 661"/>
              <a:gd name="T22" fmla="*/ 15 w 104"/>
              <a:gd name="T23" fmla="*/ 18 h 661"/>
              <a:gd name="T24" fmla="*/ 0 w 104"/>
              <a:gd name="T25" fmla="*/ 4 h 661"/>
              <a:gd name="T26" fmla="*/ 12 w 104"/>
              <a:gd name="T27" fmla="*/ 6 h 661"/>
              <a:gd name="T28" fmla="*/ 25 w 104"/>
              <a:gd name="T29" fmla="*/ 13 h 661"/>
              <a:gd name="T30" fmla="*/ 37 w 104"/>
              <a:gd name="T31" fmla="*/ 25 h 661"/>
              <a:gd name="T32" fmla="*/ 45 w 104"/>
              <a:gd name="T33" fmla="*/ 16 h 661"/>
              <a:gd name="T34" fmla="*/ 51 w 104"/>
              <a:gd name="T35" fmla="*/ 0 h 661"/>
              <a:gd name="T36" fmla="*/ 60 w 104"/>
              <a:gd name="T37" fmla="*/ 15 h 661"/>
              <a:gd name="T38" fmla="*/ 65 w 104"/>
              <a:gd name="T39" fmla="*/ 24 h 661"/>
              <a:gd name="T40" fmla="*/ 75 w 104"/>
              <a:gd name="T41" fmla="*/ 16 h 661"/>
              <a:gd name="T42" fmla="*/ 84 w 104"/>
              <a:gd name="T43" fmla="*/ 9 h 661"/>
              <a:gd name="T44" fmla="*/ 103 w 104"/>
              <a:gd name="T45" fmla="*/ 2 h 661"/>
              <a:gd name="T46" fmla="*/ 94 w 104"/>
              <a:gd name="T47" fmla="*/ 11 h 661"/>
              <a:gd name="T48" fmla="*/ 82 w 104"/>
              <a:gd name="T49" fmla="*/ 28 h 661"/>
              <a:gd name="T50" fmla="*/ 77 w 104"/>
              <a:gd name="T51" fmla="*/ 38 h 661"/>
              <a:gd name="T52" fmla="*/ 75 w 104"/>
              <a:gd name="T53" fmla="*/ 55 h 661"/>
              <a:gd name="T54" fmla="*/ 80 w 104"/>
              <a:gd name="T55" fmla="*/ 61 h 661"/>
              <a:gd name="T56" fmla="*/ 82 w 104"/>
              <a:gd name="T57" fmla="*/ 69 h 661"/>
              <a:gd name="T58" fmla="*/ 81 w 104"/>
              <a:gd name="T59" fmla="*/ 77 h 661"/>
              <a:gd name="T60" fmla="*/ 74 w 104"/>
              <a:gd name="T61" fmla="*/ 84 h 661"/>
              <a:gd name="T62" fmla="*/ 80 w 104"/>
              <a:gd name="T63" fmla="*/ 90 h 661"/>
              <a:gd name="T64" fmla="*/ 80 w 104"/>
              <a:gd name="T65" fmla="*/ 97 h 661"/>
              <a:gd name="T66" fmla="*/ 78 w 104"/>
              <a:gd name="T67" fmla="*/ 104 h 661"/>
              <a:gd name="T68" fmla="*/ 73 w 104"/>
              <a:gd name="T69" fmla="*/ 107 h 661"/>
              <a:gd name="T70" fmla="*/ 73 w 104"/>
              <a:gd name="T71" fmla="*/ 660 h 661"/>
              <a:gd name="T72" fmla="*/ 27 w 104"/>
              <a:gd name="T73" fmla="*/ 60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661">
                <a:moveTo>
                  <a:pt x="27" y="607"/>
                </a:moveTo>
                <a:lnTo>
                  <a:pt x="27" y="107"/>
                </a:lnTo>
                <a:lnTo>
                  <a:pt x="22" y="104"/>
                </a:lnTo>
                <a:lnTo>
                  <a:pt x="18" y="95"/>
                </a:lnTo>
                <a:lnTo>
                  <a:pt x="22" y="86"/>
                </a:lnTo>
                <a:lnTo>
                  <a:pt x="26" y="84"/>
                </a:lnTo>
                <a:lnTo>
                  <a:pt x="20" y="75"/>
                </a:lnTo>
                <a:lnTo>
                  <a:pt x="19" y="68"/>
                </a:lnTo>
                <a:lnTo>
                  <a:pt x="21" y="60"/>
                </a:lnTo>
                <a:lnTo>
                  <a:pt x="27" y="55"/>
                </a:lnTo>
                <a:lnTo>
                  <a:pt x="23" y="35"/>
                </a:lnTo>
                <a:lnTo>
                  <a:pt x="15" y="18"/>
                </a:lnTo>
                <a:lnTo>
                  <a:pt x="0" y="4"/>
                </a:lnTo>
                <a:lnTo>
                  <a:pt x="12" y="6"/>
                </a:lnTo>
                <a:lnTo>
                  <a:pt x="25" y="13"/>
                </a:lnTo>
                <a:lnTo>
                  <a:pt x="37" y="25"/>
                </a:lnTo>
                <a:lnTo>
                  <a:pt x="45" y="16"/>
                </a:lnTo>
                <a:lnTo>
                  <a:pt x="51" y="0"/>
                </a:lnTo>
                <a:lnTo>
                  <a:pt x="60" y="15"/>
                </a:lnTo>
                <a:lnTo>
                  <a:pt x="65" y="24"/>
                </a:lnTo>
                <a:lnTo>
                  <a:pt x="75" y="16"/>
                </a:lnTo>
                <a:lnTo>
                  <a:pt x="84" y="9"/>
                </a:lnTo>
                <a:lnTo>
                  <a:pt x="103" y="2"/>
                </a:lnTo>
                <a:lnTo>
                  <a:pt x="94" y="11"/>
                </a:lnTo>
                <a:lnTo>
                  <a:pt x="82" y="28"/>
                </a:lnTo>
                <a:lnTo>
                  <a:pt x="77" y="38"/>
                </a:lnTo>
                <a:lnTo>
                  <a:pt x="75" y="55"/>
                </a:lnTo>
                <a:lnTo>
                  <a:pt x="80" y="61"/>
                </a:lnTo>
                <a:lnTo>
                  <a:pt x="82" y="69"/>
                </a:lnTo>
                <a:lnTo>
                  <a:pt x="81" y="77"/>
                </a:lnTo>
                <a:lnTo>
                  <a:pt x="74" y="84"/>
                </a:lnTo>
                <a:lnTo>
                  <a:pt x="80" y="90"/>
                </a:lnTo>
                <a:lnTo>
                  <a:pt x="80" y="97"/>
                </a:lnTo>
                <a:lnTo>
                  <a:pt x="78" y="104"/>
                </a:lnTo>
                <a:lnTo>
                  <a:pt x="73" y="107"/>
                </a:lnTo>
                <a:lnTo>
                  <a:pt x="73" y="660"/>
                </a:lnTo>
                <a:lnTo>
                  <a:pt x="27" y="607"/>
                </a:lnTo>
              </a:path>
            </a:pathLst>
          </a:custGeom>
          <a:gradFill rotWithShape="0">
            <a:gsLst>
              <a:gs pos="0">
                <a:srgbClr val="E9A04D"/>
              </a:gs>
              <a:gs pos="50000">
                <a:srgbClr val="A0F4CC"/>
              </a:gs>
              <a:gs pos="100000">
                <a:srgbClr val="E9A04D"/>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Freeform 11"/>
          <p:cNvSpPr>
            <a:spLocks/>
          </p:cNvSpPr>
          <p:nvPr/>
        </p:nvSpPr>
        <p:spPr bwMode="auto">
          <a:xfrm>
            <a:off x="7675563" y="5246688"/>
            <a:ext cx="60325" cy="508000"/>
          </a:xfrm>
          <a:custGeom>
            <a:avLst/>
            <a:gdLst>
              <a:gd name="T0" fmla="*/ 15 w 38"/>
              <a:gd name="T1" fmla="*/ 303 h 320"/>
              <a:gd name="T2" fmla="*/ 0 w 38"/>
              <a:gd name="T3" fmla="*/ 16 h 320"/>
              <a:gd name="T4" fmla="*/ 1 w 38"/>
              <a:gd name="T5" fmla="*/ 5 h 320"/>
              <a:gd name="T6" fmla="*/ 6 w 38"/>
              <a:gd name="T7" fmla="*/ 0 h 320"/>
              <a:gd name="T8" fmla="*/ 11 w 38"/>
              <a:gd name="T9" fmla="*/ 2 h 320"/>
              <a:gd name="T10" fmla="*/ 15 w 38"/>
              <a:gd name="T11" fmla="*/ 8 h 320"/>
              <a:gd name="T12" fmla="*/ 37 w 38"/>
              <a:gd name="T13" fmla="*/ 319 h 320"/>
              <a:gd name="T14" fmla="*/ 15 w 38"/>
              <a:gd name="T15" fmla="*/ 303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20">
                <a:moveTo>
                  <a:pt x="15" y="303"/>
                </a:moveTo>
                <a:lnTo>
                  <a:pt x="0" y="16"/>
                </a:lnTo>
                <a:lnTo>
                  <a:pt x="1" y="5"/>
                </a:lnTo>
                <a:lnTo>
                  <a:pt x="6" y="0"/>
                </a:lnTo>
                <a:lnTo>
                  <a:pt x="11" y="2"/>
                </a:lnTo>
                <a:lnTo>
                  <a:pt x="15" y="8"/>
                </a:lnTo>
                <a:lnTo>
                  <a:pt x="37" y="319"/>
                </a:lnTo>
                <a:lnTo>
                  <a:pt x="15" y="303"/>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 name="Freeform 12"/>
          <p:cNvSpPr>
            <a:spLocks/>
          </p:cNvSpPr>
          <p:nvPr/>
        </p:nvSpPr>
        <p:spPr bwMode="auto">
          <a:xfrm>
            <a:off x="6629400" y="5268913"/>
            <a:ext cx="1047750" cy="136525"/>
          </a:xfrm>
          <a:custGeom>
            <a:avLst/>
            <a:gdLst>
              <a:gd name="T0" fmla="*/ 659 w 660"/>
              <a:gd name="T1" fmla="*/ 0 h 86"/>
              <a:gd name="T2" fmla="*/ 0 w 660"/>
              <a:gd name="T3" fmla="*/ 85 h 86"/>
              <a:gd name="T4" fmla="*/ 659 w 660"/>
              <a:gd name="T5" fmla="*/ 17 h 86"/>
            </a:gdLst>
            <a:ahLst/>
            <a:cxnLst>
              <a:cxn ang="0">
                <a:pos x="T0" y="T1"/>
              </a:cxn>
              <a:cxn ang="0">
                <a:pos x="T2" y="T3"/>
              </a:cxn>
              <a:cxn ang="0">
                <a:pos x="T4" y="T5"/>
              </a:cxn>
            </a:cxnLst>
            <a:rect l="0" t="0" r="r" b="b"/>
            <a:pathLst>
              <a:path w="660" h="86">
                <a:moveTo>
                  <a:pt x="659" y="0"/>
                </a:moveTo>
                <a:lnTo>
                  <a:pt x="0" y="85"/>
                </a:lnTo>
                <a:lnTo>
                  <a:pt x="659" y="17"/>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Freeform 13"/>
          <p:cNvSpPr>
            <a:spLocks/>
          </p:cNvSpPr>
          <p:nvPr/>
        </p:nvSpPr>
        <p:spPr bwMode="auto">
          <a:xfrm>
            <a:off x="7578725" y="5203825"/>
            <a:ext cx="49213" cy="523875"/>
          </a:xfrm>
          <a:custGeom>
            <a:avLst/>
            <a:gdLst>
              <a:gd name="T0" fmla="*/ 30 w 31"/>
              <a:gd name="T1" fmla="*/ 323 h 330"/>
              <a:gd name="T2" fmla="*/ 14 w 31"/>
              <a:gd name="T3" fmla="*/ 22 h 330"/>
              <a:gd name="T4" fmla="*/ 13 w 31"/>
              <a:gd name="T5" fmla="*/ 8 h 330"/>
              <a:gd name="T6" fmla="*/ 8 w 31"/>
              <a:gd name="T7" fmla="*/ 0 h 330"/>
              <a:gd name="T8" fmla="*/ 2 w 31"/>
              <a:gd name="T9" fmla="*/ 9 h 330"/>
              <a:gd name="T10" fmla="*/ 0 w 31"/>
              <a:gd name="T11" fmla="*/ 23 h 330"/>
              <a:gd name="T12" fmla="*/ 2 w 31"/>
              <a:gd name="T13" fmla="*/ 329 h 330"/>
              <a:gd name="T14" fmla="*/ 30 w 31"/>
              <a:gd name="T15" fmla="*/ 3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30">
                <a:moveTo>
                  <a:pt x="30" y="323"/>
                </a:moveTo>
                <a:lnTo>
                  <a:pt x="14" y="22"/>
                </a:lnTo>
                <a:lnTo>
                  <a:pt x="13" y="8"/>
                </a:lnTo>
                <a:lnTo>
                  <a:pt x="8" y="0"/>
                </a:lnTo>
                <a:lnTo>
                  <a:pt x="2" y="9"/>
                </a:lnTo>
                <a:lnTo>
                  <a:pt x="0" y="23"/>
                </a:lnTo>
                <a:lnTo>
                  <a:pt x="2" y="329"/>
                </a:lnTo>
                <a:lnTo>
                  <a:pt x="30" y="323"/>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Freeform 14"/>
          <p:cNvSpPr>
            <a:spLocks/>
          </p:cNvSpPr>
          <p:nvPr/>
        </p:nvSpPr>
        <p:spPr bwMode="auto">
          <a:xfrm>
            <a:off x="6556375" y="5235575"/>
            <a:ext cx="1025525" cy="169863"/>
          </a:xfrm>
          <a:custGeom>
            <a:avLst/>
            <a:gdLst>
              <a:gd name="T0" fmla="*/ 644 w 646"/>
              <a:gd name="T1" fmla="*/ 0 h 107"/>
              <a:gd name="T2" fmla="*/ 0 w 646"/>
              <a:gd name="T3" fmla="*/ 106 h 107"/>
              <a:gd name="T4" fmla="*/ 645 w 646"/>
              <a:gd name="T5" fmla="*/ 17 h 107"/>
            </a:gdLst>
            <a:ahLst/>
            <a:cxnLst>
              <a:cxn ang="0">
                <a:pos x="T0" y="T1"/>
              </a:cxn>
              <a:cxn ang="0">
                <a:pos x="T2" y="T3"/>
              </a:cxn>
              <a:cxn ang="0">
                <a:pos x="T4" y="T5"/>
              </a:cxn>
            </a:cxnLst>
            <a:rect l="0" t="0" r="r" b="b"/>
            <a:pathLst>
              <a:path w="646" h="107">
                <a:moveTo>
                  <a:pt x="644" y="0"/>
                </a:moveTo>
                <a:lnTo>
                  <a:pt x="0" y="106"/>
                </a:lnTo>
                <a:lnTo>
                  <a:pt x="645" y="17"/>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Freeform 15"/>
          <p:cNvSpPr>
            <a:spLocks/>
          </p:cNvSpPr>
          <p:nvPr/>
        </p:nvSpPr>
        <p:spPr bwMode="auto">
          <a:xfrm>
            <a:off x="7615238" y="6135688"/>
            <a:ext cx="150812" cy="298450"/>
          </a:xfrm>
          <a:custGeom>
            <a:avLst/>
            <a:gdLst>
              <a:gd name="T0" fmla="*/ 88 w 95"/>
              <a:gd name="T1" fmla="*/ 3 h 188"/>
              <a:gd name="T2" fmla="*/ 94 w 95"/>
              <a:gd name="T3" fmla="*/ 155 h 188"/>
              <a:gd name="T4" fmla="*/ 15 w 95"/>
              <a:gd name="T5" fmla="*/ 187 h 188"/>
              <a:gd name="T6" fmla="*/ 0 w 95"/>
              <a:gd name="T7" fmla="*/ 0 h 188"/>
              <a:gd name="T8" fmla="*/ 88 w 95"/>
              <a:gd name="T9" fmla="*/ 3 h 188"/>
            </a:gdLst>
            <a:ahLst/>
            <a:cxnLst>
              <a:cxn ang="0">
                <a:pos x="T0" y="T1"/>
              </a:cxn>
              <a:cxn ang="0">
                <a:pos x="T2" y="T3"/>
              </a:cxn>
              <a:cxn ang="0">
                <a:pos x="T4" y="T5"/>
              </a:cxn>
              <a:cxn ang="0">
                <a:pos x="T6" y="T7"/>
              </a:cxn>
              <a:cxn ang="0">
                <a:pos x="T8" y="T9"/>
              </a:cxn>
            </a:cxnLst>
            <a:rect l="0" t="0" r="r" b="b"/>
            <a:pathLst>
              <a:path w="95" h="188">
                <a:moveTo>
                  <a:pt x="88" y="3"/>
                </a:moveTo>
                <a:lnTo>
                  <a:pt x="94" y="155"/>
                </a:lnTo>
                <a:lnTo>
                  <a:pt x="15" y="187"/>
                </a:lnTo>
                <a:lnTo>
                  <a:pt x="0" y="0"/>
                </a:lnTo>
                <a:lnTo>
                  <a:pt x="88" y="3"/>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 name="Freeform 16"/>
          <p:cNvSpPr>
            <a:spLocks/>
          </p:cNvSpPr>
          <p:nvPr/>
        </p:nvSpPr>
        <p:spPr bwMode="auto">
          <a:xfrm>
            <a:off x="7507288" y="5672138"/>
            <a:ext cx="266700" cy="779462"/>
          </a:xfrm>
          <a:custGeom>
            <a:avLst/>
            <a:gdLst>
              <a:gd name="T0" fmla="*/ 37 w 168"/>
              <a:gd name="T1" fmla="*/ 5 h 491"/>
              <a:gd name="T2" fmla="*/ 151 w 168"/>
              <a:gd name="T3" fmla="*/ 0 h 491"/>
              <a:gd name="T4" fmla="*/ 167 w 168"/>
              <a:gd name="T5" fmla="*/ 308 h 491"/>
              <a:gd name="T6" fmla="*/ 106 w 168"/>
              <a:gd name="T7" fmla="*/ 323 h 491"/>
              <a:gd name="T8" fmla="*/ 113 w 168"/>
              <a:gd name="T9" fmla="*/ 467 h 491"/>
              <a:gd name="T10" fmla="*/ 68 w 168"/>
              <a:gd name="T11" fmla="*/ 490 h 491"/>
              <a:gd name="T12" fmla="*/ 0 w 168"/>
              <a:gd name="T13" fmla="*/ 96 h 491"/>
              <a:gd name="T14" fmla="*/ 37 w 168"/>
              <a:gd name="T15" fmla="*/ 5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491">
                <a:moveTo>
                  <a:pt x="37" y="5"/>
                </a:moveTo>
                <a:lnTo>
                  <a:pt x="151" y="0"/>
                </a:lnTo>
                <a:lnTo>
                  <a:pt x="167" y="308"/>
                </a:lnTo>
                <a:lnTo>
                  <a:pt x="106" y="323"/>
                </a:lnTo>
                <a:lnTo>
                  <a:pt x="113" y="467"/>
                </a:lnTo>
                <a:lnTo>
                  <a:pt x="68" y="490"/>
                </a:lnTo>
                <a:lnTo>
                  <a:pt x="0" y="96"/>
                </a:lnTo>
                <a:lnTo>
                  <a:pt x="37" y="5"/>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 name="Freeform 17"/>
          <p:cNvSpPr>
            <a:spLocks/>
          </p:cNvSpPr>
          <p:nvPr/>
        </p:nvSpPr>
        <p:spPr bwMode="auto">
          <a:xfrm>
            <a:off x="7710488" y="6188075"/>
            <a:ext cx="38100" cy="214313"/>
          </a:xfrm>
          <a:custGeom>
            <a:avLst/>
            <a:gdLst>
              <a:gd name="T0" fmla="*/ 23 w 24"/>
              <a:gd name="T1" fmla="*/ 128 h 135"/>
              <a:gd name="T2" fmla="*/ 15 w 24"/>
              <a:gd name="T3" fmla="*/ 0 h 135"/>
              <a:gd name="T4" fmla="*/ 0 w 24"/>
              <a:gd name="T5" fmla="*/ 3 h 135"/>
              <a:gd name="T6" fmla="*/ 7 w 24"/>
              <a:gd name="T7" fmla="*/ 134 h 135"/>
              <a:gd name="T8" fmla="*/ 23 w 24"/>
              <a:gd name="T9" fmla="*/ 128 h 135"/>
            </a:gdLst>
            <a:ahLst/>
            <a:cxnLst>
              <a:cxn ang="0">
                <a:pos x="T0" y="T1"/>
              </a:cxn>
              <a:cxn ang="0">
                <a:pos x="T2" y="T3"/>
              </a:cxn>
              <a:cxn ang="0">
                <a:pos x="T4" y="T5"/>
              </a:cxn>
              <a:cxn ang="0">
                <a:pos x="T6" y="T7"/>
              </a:cxn>
              <a:cxn ang="0">
                <a:pos x="T8" y="T9"/>
              </a:cxn>
            </a:cxnLst>
            <a:rect l="0" t="0" r="r" b="b"/>
            <a:pathLst>
              <a:path w="24" h="135">
                <a:moveTo>
                  <a:pt x="23" y="128"/>
                </a:moveTo>
                <a:lnTo>
                  <a:pt x="15" y="0"/>
                </a:lnTo>
                <a:lnTo>
                  <a:pt x="0" y="3"/>
                </a:lnTo>
                <a:lnTo>
                  <a:pt x="7" y="134"/>
                </a:lnTo>
                <a:lnTo>
                  <a:pt x="23" y="128"/>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8"/>
          <p:cNvSpPr>
            <a:spLocks/>
          </p:cNvSpPr>
          <p:nvPr/>
        </p:nvSpPr>
        <p:spPr bwMode="auto">
          <a:xfrm>
            <a:off x="7615238" y="5932488"/>
            <a:ext cx="146050" cy="12700"/>
          </a:xfrm>
          <a:custGeom>
            <a:avLst/>
            <a:gdLst>
              <a:gd name="T0" fmla="*/ 0 w 92"/>
              <a:gd name="T1" fmla="*/ 7 h 8"/>
              <a:gd name="T2" fmla="*/ 91 w 92"/>
              <a:gd name="T3" fmla="*/ 0 h 8"/>
            </a:gdLst>
            <a:ahLst/>
            <a:cxnLst>
              <a:cxn ang="0">
                <a:pos x="T0" y="T1"/>
              </a:cxn>
              <a:cxn ang="0">
                <a:pos x="T2" y="T3"/>
              </a:cxn>
            </a:cxnLst>
            <a:rect l="0" t="0" r="r" b="b"/>
            <a:pathLst>
              <a:path w="92" h="8">
                <a:moveTo>
                  <a:pt x="0" y="7"/>
                </a:moveTo>
                <a:lnTo>
                  <a:pt x="91" y="0"/>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9"/>
          <p:cNvSpPr>
            <a:spLocks/>
          </p:cNvSpPr>
          <p:nvPr/>
        </p:nvSpPr>
        <p:spPr bwMode="auto">
          <a:xfrm>
            <a:off x="7697788" y="5743575"/>
            <a:ext cx="36512" cy="111125"/>
          </a:xfrm>
          <a:custGeom>
            <a:avLst/>
            <a:gdLst>
              <a:gd name="T0" fmla="*/ 22 w 23"/>
              <a:gd name="T1" fmla="*/ 68 h 70"/>
              <a:gd name="T2" fmla="*/ 18 w 23"/>
              <a:gd name="T3" fmla="*/ 0 h 70"/>
              <a:gd name="T4" fmla="*/ 0 w 23"/>
              <a:gd name="T5" fmla="*/ 1 h 70"/>
              <a:gd name="T6" fmla="*/ 6 w 23"/>
              <a:gd name="T7" fmla="*/ 69 h 70"/>
              <a:gd name="T8" fmla="*/ 22 w 23"/>
              <a:gd name="T9" fmla="*/ 68 h 70"/>
            </a:gdLst>
            <a:ahLst/>
            <a:cxnLst>
              <a:cxn ang="0">
                <a:pos x="T0" y="T1"/>
              </a:cxn>
              <a:cxn ang="0">
                <a:pos x="T2" y="T3"/>
              </a:cxn>
              <a:cxn ang="0">
                <a:pos x="T4" y="T5"/>
              </a:cxn>
              <a:cxn ang="0">
                <a:pos x="T6" y="T7"/>
              </a:cxn>
              <a:cxn ang="0">
                <a:pos x="T8" y="T9"/>
              </a:cxn>
            </a:cxnLst>
            <a:rect l="0" t="0" r="r" b="b"/>
            <a:pathLst>
              <a:path w="23" h="70">
                <a:moveTo>
                  <a:pt x="22" y="68"/>
                </a:moveTo>
                <a:lnTo>
                  <a:pt x="18" y="0"/>
                </a:lnTo>
                <a:lnTo>
                  <a:pt x="0" y="1"/>
                </a:lnTo>
                <a:lnTo>
                  <a:pt x="6" y="69"/>
                </a:lnTo>
                <a:lnTo>
                  <a:pt x="22" y="68"/>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20"/>
          <p:cNvSpPr>
            <a:spLocks/>
          </p:cNvSpPr>
          <p:nvPr/>
        </p:nvSpPr>
        <p:spPr bwMode="auto">
          <a:xfrm>
            <a:off x="7651750" y="5746750"/>
            <a:ext cx="36513" cy="112713"/>
          </a:xfrm>
          <a:custGeom>
            <a:avLst/>
            <a:gdLst>
              <a:gd name="T0" fmla="*/ 22 w 23"/>
              <a:gd name="T1" fmla="*/ 68 h 71"/>
              <a:gd name="T2" fmla="*/ 16 w 23"/>
              <a:gd name="T3" fmla="*/ 0 h 71"/>
              <a:gd name="T4" fmla="*/ 0 w 23"/>
              <a:gd name="T5" fmla="*/ 0 h 71"/>
              <a:gd name="T6" fmla="*/ 6 w 23"/>
              <a:gd name="T7" fmla="*/ 70 h 71"/>
              <a:gd name="T8" fmla="*/ 22 w 23"/>
              <a:gd name="T9" fmla="*/ 68 h 71"/>
            </a:gdLst>
            <a:ahLst/>
            <a:cxnLst>
              <a:cxn ang="0">
                <a:pos x="T0" y="T1"/>
              </a:cxn>
              <a:cxn ang="0">
                <a:pos x="T2" y="T3"/>
              </a:cxn>
              <a:cxn ang="0">
                <a:pos x="T4" y="T5"/>
              </a:cxn>
              <a:cxn ang="0">
                <a:pos x="T6" y="T7"/>
              </a:cxn>
              <a:cxn ang="0">
                <a:pos x="T8" y="T9"/>
              </a:cxn>
            </a:cxnLst>
            <a:rect l="0" t="0" r="r" b="b"/>
            <a:pathLst>
              <a:path w="23" h="71">
                <a:moveTo>
                  <a:pt x="22" y="68"/>
                </a:moveTo>
                <a:lnTo>
                  <a:pt x="16" y="0"/>
                </a:lnTo>
                <a:lnTo>
                  <a:pt x="0" y="0"/>
                </a:lnTo>
                <a:lnTo>
                  <a:pt x="6" y="70"/>
                </a:lnTo>
                <a:lnTo>
                  <a:pt x="22" y="68"/>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Freeform 21"/>
          <p:cNvSpPr>
            <a:spLocks/>
          </p:cNvSpPr>
          <p:nvPr/>
        </p:nvSpPr>
        <p:spPr bwMode="auto">
          <a:xfrm>
            <a:off x="7158038" y="5033963"/>
            <a:ext cx="25400" cy="334962"/>
          </a:xfrm>
          <a:custGeom>
            <a:avLst/>
            <a:gdLst>
              <a:gd name="T0" fmla="*/ 0 w 16"/>
              <a:gd name="T1" fmla="*/ 210 h 211"/>
              <a:gd name="T2" fmla="*/ 0 w 16"/>
              <a:gd name="T3" fmla="*/ 6 h 211"/>
              <a:gd name="T4" fmla="*/ 1 w 16"/>
              <a:gd name="T5" fmla="*/ 0 h 211"/>
              <a:gd name="T6" fmla="*/ 5 w 16"/>
              <a:gd name="T7" fmla="*/ 0 h 211"/>
              <a:gd name="T8" fmla="*/ 8 w 16"/>
              <a:gd name="T9" fmla="*/ 6 h 211"/>
              <a:gd name="T10" fmla="*/ 15 w 16"/>
              <a:gd name="T11" fmla="*/ 210 h 211"/>
              <a:gd name="T12" fmla="*/ 0 w 16"/>
              <a:gd name="T13" fmla="*/ 210 h 211"/>
            </a:gdLst>
            <a:ahLst/>
            <a:cxnLst>
              <a:cxn ang="0">
                <a:pos x="T0" y="T1"/>
              </a:cxn>
              <a:cxn ang="0">
                <a:pos x="T2" y="T3"/>
              </a:cxn>
              <a:cxn ang="0">
                <a:pos x="T4" y="T5"/>
              </a:cxn>
              <a:cxn ang="0">
                <a:pos x="T6" y="T7"/>
              </a:cxn>
              <a:cxn ang="0">
                <a:pos x="T8" y="T9"/>
              </a:cxn>
              <a:cxn ang="0">
                <a:pos x="T10" y="T11"/>
              </a:cxn>
              <a:cxn ang="0">
                <a:pos x="T12" y="T13"/>
              </a:cxn>
            </a:cxnLst>
            <a:rect l="0" t="0" r="r" b="b"/>
            <a:pathLst>
              <a:path w="16" h="211">
                <a:moveTo>
                  <a:pt x="0" y="210"/>
                </a:moveTo>
                <a:lnTo>
                  <a:pt x="0" y="6"/>
                </a:lnTo>
                <a:lnTo>
                  <a:pt x="1" y="0"/>
                </a:lnTo>
                <a:lnTo>
                  <a:pt x="5" y="0"/>
                </a:lnTo>
                <a:lnTo>
                  <a:pt x="8" y="6"/>
                </a:lnTo>
                <a:lnTo>
                  <a:pt x="15" y="210"/>
                </a:lnTo>
                <a:lnTo>
                  <a:pt x="0" y="21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22"/>
          <p:cNvSpPr>
            <a:spLocks/>
          </p:cNvSpPr>
          <p:nvPr/>
        </p:nvSpPr>
        <p:spPr bwMode="auto">
          <a:xfrm>
            <a:off x="6967538" y="5057775"/>
            <a:ext cx="192087" cy="249238"/>
          </a:xfrm>
          <a:custGeom>
            <a:avLst/>
            <a:gdLst>
              <a:gd name="T0" fmla="*/ 120 w 121"/>
              <a:gd name="T1" fmla="*/ 0 h 157"/>
              <a:gd name="T2" fmla="*/ 111 w 121"/>
              <a:gd name="T3" fmla="*/ 2 h 157"/>
              <a:gd name="T4" fmla="*/ 96 w 121"/>
              <a:gd name="T5" fmla="*/ 8 h 157"/>
              <a:gd name="T6" fmla="*/ 85 w 121"/>
              <a:gd name="T7" fmla="*/ 20 h 157"/>
              <a:gd name="T8" fmla="*/ 74 w 121"/>
              <a:gd name="T9" fmla="*/ 29 h 157"/>
              <a:gd name="T10" fmla="*/ 59 w 121"/>
              <a:gd name="T11" fmla="*/ 33 h 157"/>
              <a:gd name="T12" fmla="*/ 42 w 121"/>
              <a:gd name="T13" fmla="*/ 35 h 157"/>
              <a:gd name="T14" fmla="*/ 27 w 121"/>
              <a:gd name="T15" fmla="*/ 45 h 157"/>
              <a:gd name="T16" fmla="*/ 19 w 121"/>
              <a:gd name="T17" fmla="*/ 58 h 157"/>
              <a:gd name="T18" fmla="*/ 16 w 121"/>
              <a:gd name="T19" fmla="*/ 67 h 157"/>
              <a:gd name="T20" fmla="*/ 11 w 121"/>
              <a:gd name="T21" fmla="*/ 76 h 157"/>
              <a:gd name="T22" fmla="*/ 6 w 121"/>
              <a:gd name="T23" fmla="*/ 82 h 157"/>
              <a:gd name="T24" fmla="*/ 0 w 121"/>
              <a:gd name="T25" fmla="*/ 88 h 157"/>
              <a:gd name="T26" fmla="*/ 14 w 121"/>
              <a:gd name="T27" fmla="*/ 91 h 157"/>
              <a:gd name="T28" fmla="*/ 26 w 121"/>
              <a:gd name="T29" fmla="*/ 105 h 157"/>
              <a:gd name="T30" fmla="*/ 50 w 121"/>
              <a:gd name="T31" fmla="*/ 156 h 157"/>
              <a:gd name="T32" fmla="*/ 55 w 121"/>
              <a:gd name="T33" fmla="*/ 141 h 157"/>
              <a:gd name="T34" fmla="*/ 62 w 121"/>
              <a:gd name="T35" fmla="*/ 126 h 157"/>
              <a:gd name="T36" fmla="*/ 73 w 121"/>
              <a:gd name="T37" fmla="*/ 114 h 157"/>
              <a:gd name="T38" fmla="*/ 88 w 121"/>
              <a:gd name="T39" fmla="*/ 107 h 157"/>
              <a:gd name="T40" fmla="*/ 97 w 121"/>
              <a:gd name="T41" fmla="*/ 102 h 157"/>
              <a:gd name="T42" fmla="*/ 101 w 121"/>
              <a:gd name="T43" fmla="*/ 96 h 157"/>
              <a:gd name="T44" fmla="*/ 104 w 121"/>
              <a:gd name="T45" fmla="*/ 86 h 157"/>
              <a:gd name="T46" fmla="*/ 106 w 121"/>
              <a:gd name="T47" fmla="*/ 80 h 157"/>
              <a:gd name="T48" fmla="*/ 113 w 121"/>
              <a:gd name="T49" fmla="*/ 75 h 157"/>
              <a:gd name="T50" fmla="*/ 120 w 121"/>
              <a:gd name="T51" fmla="*/ 73 h 157"/>
              <a:gd name="T52" fmla="*/ 120 w 121"/>
              <a:gd name="T5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157">
                <a:moveTo>
                  <a:pt x="120" y="0"/>
                </a:moveTo>
                <a:lnTo>
                  <a:pt x="111" y="2"/>
                </a:lnTo>
                <a:lnTo>
                  <a:pt x="96" y="8"/>
                </a:lnTo>
                <a:lnTo>
                  <a:pt x="85" y="20"/>
                </a:lnTo>
                <a:lnTo>
                  <a:pt x="74" y="29"/>
                </a:lnTo>
                <a:lnTo>
                  <a:pt x="59" y="33"/>
                </a:lnTo>
                <a:lnTo>
                  <a:pt x="42" y="35"/>
                </a:lnTo>
                <a:lnTo>
                  <a:pt x="27" y="45"/>
                </a:lnTo>
                <a:lnTo>
                  <a:pt x="19" y="58"/>
                </a:lnTo>
                <a:lnTo>
                  <a:pt x="16" y="67"/>
                </a:lnTo>
                <a:lnTo>
                  <a:pt x="11" y="76"/>
                </a:lnTo>
                <a:lnTo>
                  <a:pt x="6" y="82"/>
                </a:lnTo>
                <a:lnTo>
                  <a:pt x="0" y="88"/>
                </a:lnTo>
                <a:lnTo>
                  <a:pt x="14" y="91"/>
                </a:lnTo>
                <a:lnTo>
                  <a:pt x="26" y="105"/>
                </a:lnTo>
                <a:lnTo>
                  <a:pt x="50" y="156"/>
                </a:lnTo>
                <a:lnTo>
                  <a:pt x="55" y="141"/>
                </a:lnTo>
                <a:lnTo>
                  <a:pt x="62" y="126"/>
                </a:lnTo>
                <a:lnTo>
                  <a:pt x="73" y="114"/>
                </a:lnTo>
                <a:lnTo>
                  <a:pt x="88" y="107"/>
                </a:lnTo>
                <a:lnTo>
                  <a:pt x="97" y="102"/>
                </a:lnTo>
                <a:lnTo>
                  <a:pt x="101" y="96"/>
                </a:lnTo>
                <a:lnTo>
                  <a:pt x="104" y="86"/>
                </a:lnTo>
                <a:lnTo>
                  <a:pt x="106" y="80"/>
                </a:lnTo>
                <a:lnTo>
                  <a:pt x="113" y="75"/>
                </a:lnTo>
                <a:lnTo>
                  <a:pt x="120" y="73"/>
                </a:lnTo>
                <a:lnTo>
                  <a:pt x="120"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Freeform 23"/>
          <p:cNvSpPr>
            <a:spLocks/>
          </p:cNvSpPr>
          <p:nvPr/>
        </p:nvSpPr>
        <p:spPr bwMode="auto">
          <a:xfrm>
            <a:off x="7080250" y="5057775"/>
            <a:ext cx="77788" cy="96838"/>
          </a:xfrm>
          <a:custGeom>
            <a:avLst/>
            <a:gdLst>
              <a:gd name="T0" fmla="*/ 0 w 49"/>
              <a:gd name="T1" fmla="*/ 30 h 61"/>
              <a:gd name="T2" fmla="*/ 3 w 49"/>
              <a:gd name="T3" fmla="*/ 36 h 61"/>
              <a:gd name="T4" fmla="*/ 4 w 49"/>
              <a:gd name="T5" fmla="*/ 42 h 61"/>
              <a:gd name="T6" fmla="*/ 5 w 49"/>
              <a:gd name="T7" fmla="*/ 52 h 61"/>
              <a:gd name="T8" fmla="*/ 7 w 49"/>
              <a:gd name="T9" fmla="*/ 60 h 61"/>
              <a:gd name="T10" fmla="*/ 11 w 49"/>
              <a:gd name="T11" fmla="*/ 58 h 61"/>
              <a:gd name="T12" fmla="*/ 16 w 49"/>
              <a:gd name="T13" fmla="*/ 55 h 61"/>
              <a:gd name="T14" fmla="*/ 20 w 49"/>
              <a:gd name="T15" fmla="*/ 47 h 61"/>
              <a:gd name="T16" fmla="*/ 26 w 49"/>
              <a:gd name="T17" fmla="*/ 41 h 61"/>
              <a:gd name="T18" fmla="*/ 34 w 49"/>
              <a:gd name="T19" fmla="*/ 37 h 61"/>
              <a:gd name="T20" fmla="*/ 48 w 49"/>
              <a:gd name="T21" fmla="*/ 35 h 61"/>
              <a:gd name="T22" fmla="*/ 48 w 49"/>
              <a:gd name="T23" fmla="*/ 0 h 61"/>
              <a:gd name="T24" fmla="*/ 33 w 49"/>
              <a:gd name="T25" fmla="*/ 4 h 61"/>
              <a:gd name="T26" fmla="*/ 22 w 49"/>
              <a:gd name="T27" fmla="*/ 12 h 61"/>
              <a:gd name="T28" fmla="*/ 6 w 49"/>
              <a:gd name="T29" fmla="*/ 26 h 61"/>
              <a:gd name="T30" fmla="*/ 1 w 49"/>
              <a:gd name="T31" fmla="*/ 30 h 61"/>
              <a:gd name="T32" fmla="*/ 0 w 49"/>
              <a:gd name="T3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1">
                <a:moveTo>
                  <a:pt x="0" y="30"/>
                </a:moveTo>
                <a:lnTo>
                  <a:pt x="3" y="36"/>
                </a:lnTo>
                <a:lnTo>
                  <a:pt x="4" y="42"/>
                </a:lnTo>
                <a:lnTo>
                  <a:pt x="5" y="52"/>
                </a:lnTo>
                <a:lnTo>
                  <a:pt x="7" y="60"/>
                </a:lnTo>
                <a:lnTo>
                  <a:pt x="11" y="58"/>
                </a:lnTo>
                <a:lnTo>
                  <a:pt x="16" y="55"/>
                </a:lnTo>
                <a:lnTo>
                  <a:pt x="20" y="47"/>
                </a:lnTo>
                <a:lnTo>
                  <a:pt x="26" y="41"/>
                </a:lnTo>
                <a:lnTo>
                  <a:pt x="34" y="37"/>
                </a:lnTo>
                <a:lnTo>
                  <a:pt x="48" y="35"/>
                </a:lnTo>
                <a:lnTo>
                  <a:pt x="48" y="0"/>
                </a:lnTo>
                <a:lnTo>
                  <a:pt x="33" y="4"/>
                </a:lnTo>
                <a:lnTo>
                  <a:pt x="22" y="12"/>
                </a:lnTo>
                <a:lnTo>
                  <a:pt x="6" y="26"/>
                </a:lnTo>
                <a:lnTo>
                  <a:pt x="1" y="30"/>
                </a:lnTo>
                <a:lnTo>
                  <a:pt x="0" y="30"/>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Freeform 24"/>
          <p:cNvSpPr>
            <a:spLocks/>
          </p:cNvSpPr>
          <p:nvPr/>
        </p:nvSpPr>
        <p:spPr bwMode="auto">
          <a:xfrm>
            <a:off x="6989763" y="5121275"/>
            <a:ext cx="98425" cy="92075"/>
          </a:xfrm>
          <a:custGeom>
            <a:avLst/>
            <a:gdLst>
              <a:gd name="T0" fmla="*/ 61 w 62"/>
              <a:gd name="T1" fmla="*/ 0 h 58"/>
              <a:gd name="T2" fmla="*/ 57 w 62"/>
              <a:gd name="T3" fmla="*/ 1 h 58"/>
              <a:gd name="T4" fmla="*/ 48 w 62"/>
              <a:gd name="T5" fmla="*/ 2 h 58"/>
              <a:gd name="T6" fmla="*/ 36 w 62"/>
              <a:gd name="T7" fmla="*/ 5 h 58"/>
              <a:gd name="T8" fmla="*/ 26 w 62"/>
              <a:gd name="T9" fmla="*/ 9 h 58"/>
              <a:gd name="T10" fmla="*/ 21 w 62"/>
              <a:gd name="T11" fmla="*/ 16 h 58"/>
              <a:gd name="T12" fmla="*/ 15 w 62"/>
              <a:gd name="T13" fmla="*/ 29 h 58"/>
              <a:gd name="T14" fmla="*/ 13 w 62"/>
              <a:gd name="T15" fmla="*/ 35 h 58"/>
              <a:gd name="T16" fmla="*/ 10 w 62"/>
              <a:gd name="T17" fmla="*/ 40 h 58"/>
              <a:gd name="T18" fmla="*/ 5 w 62"/>
              <a:gd name="T19" fmla="*/ 46 h 58"/>
              <a:gd name="T20" fmla="*/ 0 w 62"/>
              <a:gd name="T21" fmla="*/ 50 h 58"/>
              <a:gd name="T22" fmla="*/ 6 w 62"/>
              <a:gd name="T23" fmla="*/ 57 h 58"/>
              <a:gd name="T24" fmla="*/ 13 w 62"/>
              <a:gd name="T25" fmla="*/ 51 h 58"/>
              <a:gd name="T26" fmla="*/ 18 w 62"/>
              <a:gd name="T27" fmla="*/ 43 h 58"/>
              <a:gd name="T28" fmla="*/ 22 w 62"/>
              <a:gd name="T29" fmla="*/ 31 h 58"/>
              <a:gd name="T30" fmla="*/ 27 w 62"/>
              <a:gd name="T31" fmla="*/ 22 h 58"/>
              <a:gd name="T32" fmla="*/ 34 w 62"/>
              <a:gd name="T33" fmla="*/ 14 h 58"/>
              <a:gd name="T34" fmla="*/ 43 w 62"/>
              <a:gd name="T35" fmla="*/ 10 h 58"/>
              <a:gd name="T36" fmla="*/ 54 w 62"/>
              <a:gd name="T37" fmla="*/ 7 h 58"/>
              <a:gd name="T38" fmla="*/ 61 w 62"/>
              <a:gd name="T39" fmla="*/ 7 h 58"/>
              <a:gd name="T40" fmla="*/ 61 w 62"/>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8">
                <a:moveTo>
                  <a:pt x="61" y="0"/>
                </a:moveTo>
                <a:lnTo>
                  <a:pt x="57" y="1"/>
                </a:lnTo>
                <a:lnTo>
                  <a:pt x="48" y="2"/>
                </a:lnTo>
                <a:lnTo>
                  <a:pt x="36" y="5"/>
                </a:lnTo>
                <a:lnTo>
                  <a:pt x="26" y="9"/>
                </a:lnTo>
                <a:lnTo>
                  <a:pt x="21" y="16"/>
                </a:lnTo>
                <a:lnTo>
                  <a:pt x="15" y="29"/>
                </a:lnTo>
                <a:lnTo>
                  <a:pt x="13" y="35"/>
                </a:lnTo>
                <a:lnTo>
                  <a:pt x="10" y="40"/>
                </a:lnTo>
                <a:lnTo>
                  <a:pt x="5" y="46"/>
                </a:lnTo>
                <a:lnTo>
                  <a:pt x="0" y="50"/>
                </a:lnTo>
                <a:lnTo>
                  <a:pt x="6" y="57"/>
                </a:lnTo>
                <a:lnTo>
                  <a:pt x="13" y="51"/>
                </a:lnTo>
                <a:lnTo>
                  <a:pt x="18" y="43"/>
                </a:lnTo>
                <a:lnTo>
                  <a:pt x="22" y="31"/>
                </a:lnTo>
                <a:lnTo>
                  <a:pt x="27" y="22"/>
                </a:lnTo>
                <a:lnTo>
                  <a:pt x="34" y="14"/>
                </a:lnTo>
                <a:lnTo>
                  <a:pt x="43" y="10"/>
                </a:lnTo>
                <a:lnTo>
                  <a:pt x="54" y="7"/>
                </a:lnTo>
                <a:lnTo>
                  <a:pt x="61" y="7"/>
                </a:lnTo>
                <a:lnTo>
                  <a:pt x="61" y="0"/>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Freeform 25"/>
          <p:cNvSpPr>
            <a:spLocks/>
          </p:cNvSpPr>
          <p:nvPr/>
        </p:nvSpPr>
        <p:spPr bwMode="auto">
          <a:xfrm>
            <a:off x="7010400" y="5143500"/>
            <a:ext cx="84138" cy="98425"/>
          </a:xfrm>
          <a:custGeom>
            <a:avLst/>
            <a:gdLst>
              <a:gd name="T0" fmla="*/ 52 w 53"/>
              <a:gd name="T1" fmla="*/ 5 h 62"/>
              <a:gd name="T2" fmla="*/ 44 w 53"/>
              <a:gd name="T3" fmla="*/ 7 h 62"/>
              <a:gd name="T4" fmla="*/ 33 w 53"/>
              <a:gd name="T5" fmla="*/ 12 h 62"/>
              <a:gd name="T6" fmla="*/ 26 w 53"/>
              <a:gd name="T7" fmla="*/ 17 h 62"/>
              <a:gd name="T8" fmla="*/ 21 w 53"/>
              <a:gd name="T9" fmla="*/ 25 h 62"/>
              <a:gd name="T10" fmla="*/ 17 w 53"/>
              <a:gd name="T11" fmla="*/ 40 h 62"/>
              <a:gd name="T12" fmla="*/ 13 w 53"/>
              <a:gd name="T13" fmla="*/ 50 h 62"/>
              <a:gd name="T14" fmla="*/ 9 w 53"/>
              <a:gd name="T15" fmla="*/ 58 h 62"/>
              <a:gd name="T16" fmla="*/ 5 w 53"/>
              <a:gd name="T17" fmla="*/ 61 h 62"/>
              <a:gd name="T18" fmla="*/ 0 w 53"/>
              <a:gd name="T19" fmla="*/ 50 h 62"/>
              <a:gd name="T20" fmla="*/ 5 w 53"/>
              <a:gd name="T21" fmla="*/ 46 h 62"/>
              <a:gd name="T22" fmla="*/ 11 w 53"/>
              <a:gd name="T23" fmla="*/ 39 h 62"/>
              <a:gd name="T24" fmla="*/ 16 w 53"/>
              <a:gd name="T25" fmla="*/ 28 h 62"/>
              <a:gd name="T26" fmla="*/ 18 w 53"/>
              <a:gd name="T27" fmla="*/ 19 h 62"/>
              <a:gd name="T28" fmla="*/ 23 w 53"/>
              <a:gd name="T29" fmla="*/ 12 h 62"/>
              <a:gd name="T30" fmla="*/ 30 w 53"/>
              <a:gd name="T31" fmla="*/ 6 h 62"/>
              <a:gd name="T32" fmla="*/ 36 w 53"/>
              <a:gd name="T33" fmla="*/ 2 h 62"/>
              <a:gd name="T34" fmla="*/ 45 w 53"/>
              <a:gd name="T35" fmla="*/ 0 h 62"/>
              <a:gd name="T36" fmla="*/ 51 w 53"/>
              <a:gd name="T37" fmla="*/ 0 h 62"/>
              <a:gd name="T38" fmla="*/ 52 w 53"/>
              <a:gd name="T39"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62">
                <a:moveTo>
                  <a:pt x="52" y="5"/>
                </a:moveTo>
                <a:lnTo>
                  <a:pt x="44" y="7"/>
                </a:lnTo>
                <a:lnTo>
                  <a:pt x="33" y="12"/>
                </a:lnTo>
                <a:lnTo>
                  <a:pt x="26" y="17"/>
                </a:lnTo>
                <a:lnTo>
                  <a:pt x="21" y="25"/>
                </a:lnTo>
                <a:lnTo>
                  <a:pt x="17" y="40"/>
                </a:lnTo>
                <a:lnTo>
                  <a:pt x="13" y="50"/>
                </a:lnTo>
                <a:lnTo>
                  <a:pt x="9" y="58"/>
                </a:lnTo>
                <a:lnTo>
                  <a:pt x="5" y="61"/>
                </a:lnTo>
                <a:lnTo>
                  <a:pt x="0" y="50"/>
                </a:lnTo>
                <a:lnTo>
                  <a:pt x="5" y="46"/>
                </a:lnTo>
                <a:lnTo>
                  <a:pt x="11" y="39"/>
                </a:lnTo>
                <a:lnTo>
                  <a:pt x="16" y="28"/>
                </a:lnTo>
                <a:lnTo>
                  <a:pt x="18" y="19"/>
                </a:lnTo>
                <a:lnTo>
                  <a:pt x="23" y="12"/>
                </a:lnTo>
                <a:lnTo>
                  <a:pt x="30" y="6"/>
                </a:lnTo>
                <a:lnTo>
                  <a:pt x="36" y="2"/>
                </a:lnTo>
                <a:lnTo>
                  <a:pt x="45" y="0"/>
                </a:lnTo>
                <a:lnTo>
                  <a:pt x="51" y="0"/>
                </a:lnTo>
                <a:lnTo>
                  <a:pt x="52" y="5"/>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26"/>
          <p:cNvSpPr>
            <a:spLocks/>
          </p:cNvSpPr>
          <p:nvPr/>
        </p:nvSpPr>
        <p:spPr bwMode="auto">
          <a:xfrm>
            <a:off x="7021513" y="5126038"/>
            <a:ext cx="136525" cy="134937"/>
          </a:xfrm>
          <a:custGeom>
            <a:avLst/>
            <a:gdLst>
              <a:gd name="T0" fmla="*/ 85 w 86"/>
              <a:gd name="T1" fmla="*/ 0 h 85"/>
              <a:gd name="T2" fmla="*/ 78 w 86"/>
              <a:gd name="T3" fmla="*/ 0 h 85"/>
              <a:gd name="T4" fmla="*/ 71 w 86"/>
              <a:gd name="T5" fmla="*/ 2 h 85"/>
              <a:gd name="T6" fmla="*/ 64 w 86"/>
              <a:gd name="T7" fmla="*/ 7 h 85"/>
              <a:gd name="T8" fmla="*/ 59 w 86"/>
              <a:gd name="T9" fmla="*/ 14 h 85"/>
              <a:gd name="T10" fmla="*/ 54 w 86"/>
              <a:gd name="T11" fmla="*/ 23 h 85"/>
              <a:gd name="T12" fmla="*/ 50 w 86"/>
              <a:gd name="T13" fmla="*/ 28 h 85"/>
              <a:gd name="T14" fmla="*/ 44 w 86"/>
              <a:gd name="T15" fmla="*/ 31 h 85"/>
              <a:gd name="T16" fmla="*/ 32 w 86"/>
              <a:gd name="T17" fmla="*/ 35 h 85"/>
              <a:gd name="T18" fmla="*/ 24 w 86"/>
              <a:gd name="T19" fmla="*/ 38 h 85"/>
              <a:gd name="T20" fmla="*/ 18 w 86"/>
              <a:gd name="T21" fmla="*/ 44 h 85"/>
              <a:gd name="T22" fmla="*/ 13 w 86"/>
              <a:gd name="T23" fmla="*/ 56 h 85"/>
              <a:gd name="T24" fmla="*/ 11 w 86"/>
              <a:gd name="T25" fmla="*/ 63 h 85"/>
              <a:gd name="T26" fmla="*/ 9 w 86"/>
              <a:gd name="T27" fmla="*/ 68 h 85"/>
              <a:gd name="T28" fmla="*/ 5 w 86"/>
              <a:gd name="T29" fmla="*/ 74 h 85"/>
              <a:gd name="T30" fmla="*/ 0 w 86"/>
              <a:gd name="T31" fmla="*/ 78 h 85"/>
              <a:gd name="T32" fmla="*/ 3 w 86"/>
              <a:gd name="T33" fmla="*/ 84 h 85"/>
              <a:gd name="T34" fmla="*/ 10 w 86"/>
              <a:gd name="T35" fmla="*/ 77 h 85"/>
              <a:gd name="T36" fmla="*/ 16 w 86"/>
              <a:gd name="T37" fmla="*/ 66 h 85"/>
              <a:gd name="T38" fmla="*/ 20 w 86"/>
              <a:gd name="T39" fmla="*/ 54 h 85"/>
              <a:gd name="T40" fmla="*/ 24 w 86"/>
              <a:gd name="T41" fmla="*/ 45 h 85"/>
              <a:gd name="T42" fmla="*/ 28 w 86"/>
              <a:gd name="T43" fmla="*/ 40 h 85"/>
              <a:gd name="T44" fmla="*/ 37 w 86"/>
              <a:gd name="T45" fmla="*/ 35 h 85"/>
              <a:gd name="T46" fmla="*/ 51 w 86"/>
              <a:gd name="T47" fmla="*/ 32 h 85"/>
              <a:gd name="T48" fmla="*/ 55 w 86"/>
              <a:gd name="T49" fmla="*/ 29 h 85"/>
              <a:gd name="T50" fmla="*/ 61 w 86"/>
              <a:gd name="T51" fmla="*/ 23 h 85"/>
              <a:gd name="T52" fmla="*/ 64 w 86"/>
              <a:gd name="T53" fmla="*/ 18 h 85"/>
              <a:gd name="T54" fmla="*/ 67 w 86"/>
              <a:gd name="T55" fmla="*/ 14 h 85"/>
              <a:gd name="T56" fmla="*/ 72 w 86"/>
              <a:gd name="T57" fmla="*/ 11 h 85"/>
              <a:gd name="T58" fmla="*/ 77 w 86"/>
              <a:gd name="T59" fmla="*/ 8 h 85"/>
              <a:gd name="T60" fmla="*/ 81 w 86"/>
              <a:gd name="T61" fmla="*/ 6 h 85"/>
              <a:gd name="T62" fmla="*/ 85 w 86"/>
              <a:gd name="T63" fmla="*/ 6 h 85"/>
              <a:gd name="T64" fmla="*/ 85 w 86"/>
              <a:gd name="T6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85">
                <a:moveTo>
                  <a:pt x="85" y="0"/>
                </a:moveTo>
                <a:lnTo>
                  <a:pt x="78" y="0"/>
                </a:lnTo>
                <a:lnTo>
                  <a:pt x="71" y="2"/>
                </a:lnTo>
                <a:lnTo>
                  <a:pt x="64" y="7"/>
                </a:lnTo>
                <a:lnTo>
                  <a:pt x="59" y="14"/>
                </a:lnTo>
                <a:lnTo>
                  <a:pt x="54" y="23"/>
                </a:lnTo>
                <a:lnTo>
                  <a:pt x="50" y="28"/>
                </a:lnTo>
                <a:lnTo>
                  <a:pt x="44" y="31"/>
                </a:lnTo>
                <a:lnTo>
                  <a:pt x="32" y="35"/>
                </a:lnTo>
                <a:lnTo>
                  <a:pt x="24" y="38"/>
                </a:lnTo>
                <a:lnTo>
                  <a:pt x="18" y="44"/>
                </a:lnTo>
                <a:lnTo>
                  <a:pt x="13" y="56"/>
                </a:lnTo>
                <a:lnTo>
                  <a:pt x="11" y="63"/>
                </a:lnTo>
                <a:lnTo>
                  <a:pt x="9" y="68"/>
                </a:lnTo>
                <a:lnTo>
                  <a:pt x="5" y="74"/>
                </a:lnTo>
                <a:lnTo>
                  <a:pt x="0" y="78"/>
                </a:lnTo>
                <a:lnTo>
                  <a:pt x="3" y="84"/>
                </a:lnTo>
                <a:lnTo>
                  <a:pt x="10" y="77"/>
                </a:lnTo>
                <a:lnTo>
                  <a:pt x="16" y="66"/>
                </a:lnTo>
                <a:lnTo>
                  <a:pt x="20" y="54"/>
                </a:lnTo>
                <a:lnTo>
                  <a:pt x="24" y="45"/>
                </a:lnTo>
                <a:lnTo>
                  <a:pt x="28" y="40"/>
                </a:lnTo>
                <a:lnTo>
                  <a:pt x="37" y="35"/>
                </a:lnTo>
                <a:lnTo>
                  <a:pt x="51" y="32"/>
                </a:lnTo>
                <a:lnTo>
                  <a:pt x="55" y="29"/>
                </a:lnTo>
                <a:lnTo>
                  <a:pt x="61" y="23"/>
                </a:lnTo>
                <a:lnTo>
                  <a:pt x="64" y="18"/>
                </a:lnTo>
                <a:lnTo>
                  <a:pt x="67" y="14"/>
                </a:lnTo>
                <a:lnTo>
                  <a:pt x="72" y="11"/>
                </a:lnTo>
                <a:lnTo>
                  <a:pt x="77" y="8"/>
                </a:lnTo>
                <a:lnTo>
                  <a:pt x="81" y="6"/>
                </a:lnTo>
                <a:lnTo>
                  <a:pt x="85" y="6"/>
                </a:lnTo>
                <a:lnTo>
                  <a:pt x="85" y="0"/>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27"/>
          <p:cNvSpPr>
            <a:spLocks/>
          </p:cNvSpPr>
          <p:nvPr/>
        </p:nvSpPr>
        <p:spPr bwMode="auto">
          <a:xfrm>
            <a:off x="7031038" y="5149850"/>
            <a:ext cx="127000" cy="138113"/>
          </a:xfrm>
          <a:custGeom>
            <a:avLst/>
            <a:gdLst>
              <a:gd name="T0" fmla="*/ 79 w 80"/>
              <a:gd name="T1" fmla="*/ 0 h 87"/>
              <a:gd name="T2" fmla="*/ 74 w 80"/>
              <a:gd name="T3" fmla="*/ 0 h 87"/>
              <a:gd name="T4" fmla="*/ 68 w 80"/>
              <a:gd name="T5" fmla="*/ 3 h 87"/>
              <a:gd name="T6" fmla="*/ 60 w 80"/>
              <a:gd name="T7" fmla="*/ 8 h 87"/>
              <a:gd name="T8" fmla="*/ 55 w 80"/>
              <a:gd name="T9" fmla="*/ 16 h 87"/>
              <a:gd name="T10" fmla="*/ 52 w 80"/>
              <a:gd name="T11" fmla="*/ 21 h 87"/>
              <a:gd name="T12" fmla="*/ 49 w 80"/>
              <a:gd name="T13" fmla="*/ 25 h 87"/>
              <a:gd name="T14" fmla="*/ 44 w 80"/>
              <a:gd name="T15" fmla="*/ 29 h 87"/>
              <a:gd name="T16" fmla="*/ 38 w 80"/>
              <a:gd name="T17" fmla="*/ 32 h 87"/>
              <a:gd name="T18" fmla="*/ 28 w 80"/>
              <a:gd name="T19" fmla="*/ 36 h 87"/>
              <a:gd name="T20" fmla="*/ 22 w 80"/>
              <a:gd name="T21" fmla="*/ 41 h 87"/>
              <a:gd name="T22" fmla="*/ 17 w 80"/>
              <a:gd name="T23" fmla="*/ 52 h 87"/>
              <a:gd name="T24" fmla="*/ 11 w 80"/>
              <a:gd name="T25" fmla="*/ 61 h 87"/>
              <a:gd name="T26" fmla="*/ 5 w 80"/>
              <a:gd name="T27" fmla="*/ 71 h 87"/>
              <a:gd name="T28" fmla="*/ 0 w 80"/>
              <a:gd name="T29" fmla="*/ 76 h 87"/>
              <a:gd name="T30" fmla="*/ 6 w 80"/>
              <a:gd name="T31" fmla="*/ 86 h 87"/>
              <a:gd name="T32" fmla="*/ 11 w 80"/>
              <a:gd name="T33" fmla="*/ 72 h 87"/>
              <a:gd name="T34" fmla="*/ 19 w 80"/>
              <a:gd name="T35" fmla="*/ 57 h 87"/>
              <a:gd name="T36" fmla="*/ 27 w 80"/>
              <a:gd name="T37" fmla="*/ 48 h 87"/>
              <a:gd name="T38" fmla="*/ 34 w 80"/>
              <a:gd name="T39" fmla="*/ 43 h 87"/>
              <a:gd name="T40" fmla="*/ 41 w 80"/>
              <a:gd name="T41" fmla="*/ 39 h 87"/>
              <a:gd name="T42" fmla="*/ 46 w 80"/>
              <a:gd name="T43" fmla="*/ 36 h 87"/>
              <a:gd name="T44" fmla="*/ 51 w 80"/>
              <a:gd name="T45" fmla="*/ 34 h 87"/>
              <a:gd name="T46" fmla="*/ 55 w 80"/>
              <a:gd name="T47" fmla="*/ 30 h 87"/>
              <a:gd name="T48" fmla="*/ 59 w 80"/>
              <a:gd name="T49" fmla="*/ 20 h 87"/>
              <a:gd name="T50" fmla="*/ 61 w 80"/>
              <a:gd name="T51" fmla="*/ 15 h 87"/>
              <a:gd name="T52" fmla="*/ 66 w 80"/>
              <a:gd name="T53" fmla="*/ 10 h 87"/>
              <a:gd name="T54" fmla="*/ 73 w 80"/>
              <a:gd name="T55" fmla="*/ 8 h 87"/>
              <a:gd name="T56" fmla="*/ 79 w 80"/>
              <a:gd name="T57" fmla="*/ 8 h 87"/>
              <a:gd name="T58" fmla="*/ 79 w 80"/>
              <a:gd name="T5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87">
                <a:moveTo>
                  <a:pt x="79" y="0"/>
                </a:moveTo>
                <a:lnTo>
                  <a:pt x="74" y="0"/>
                </a:lnTo>
                <a:lnTo>
                  <a:pt x="68" y="3"/>
                </a:lnTo>
                <a:lnTo>
                  <a:pt x="60" y="8"/>
                </a:lnTo>
                <a:lnTo>
                  <a:pt x="55" y="16"/>
                </a:lnTo>
                <a:lnTo>
                  <a:pt x="52" y="21"/>
                </a:lnTo>
                <a:lnTo>
                  <a:pt x="49" y="25"/>
                </a:lnTo>
                <a:lnTo>
                  <a:pt x="44" y="29"/>
                </a:lnTo>
                <a:lnTo>
                  <a:pt x="38" y="32"/>
                </a:lnTo>
                <a:lnTo>
                  <a:pt x="28" y="36"/>
                </a:lnTo>
                <a:lnTo>
                  <a:pt x="22" y="41"/>
                </a:lnTo>
                <a:lnTo>
                  <a:pt x="17" y="52"/>
                </a:lnTo>
                <a:lnTo>
                  <a:pt x="11" y="61"/>
                </a:lnTo>
                <a:lnTo>
                  <a:pt x="5" y="71"/>
                </a:lnTo>
                <a:lnTo>
                  <a:pt x="0" y="76"/>
                </a:lnTo>
                <a:lnTo>
                  <a:pt x="6" y="86"/>
                </a:lnTo>
                <a:lnTo>
                  <a:pt x="11" y="72"/>
                </a:lnTo>
                <a:lnTo>
                  <a:pt x="19" y="57"/>
                </a:lnTo>
                <a:lnTo>
                  <a:pt x="27" y="48"/>
                </a:lnTo>
                <a:lnTo>
                  <a:pt x="34" y="43"/>
                </a:lnTo>
                <a:lnTo>
                  <a:pt x="41" y="39"/>
                </a:lnTo>
                <a:lnTo>
                  <a:pt x="46" y="36"/>
                </a:lnTo>
                <a:lnTo>
                  <a:pt x="51" y="34"/>
                </a:lnTo>
                <a:lnTo>
                  <a:pt x="55" y="30"/>
                </a:lnTo>
                <a:lnTo>
                  <a:pt x="59" y="20"/>
                </a:lnTo>
                <a:lnTo>
                  <a:pt x="61" y="15"/>
                </a:lnTo>
                <a:lnTo>
                  <a:pt x="66" y="10"/>
                </a:lnTo>
                <a:lnTo>
                  <a:pt x="73" y="8"/>
                </a:lnTo>
                <a:lnTo>
                  <a:pt x="79" y="8"/>
                </a:lnTo>
                <a:lnTo>
                  <a:pt x="79" y="0"/>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28"/>
          <p:cNvSpPr>
            <a:spLocks/>
          </p:cNvSpPr>
          <p:nvPr/>
        </p:nvSpPr>
        <p:spPr bwMode="auto">
          <a:xfrm>
            <a:off x="6784975" y="5319713"/>
            <a:ext cx="796925" cy="614362"/>
          </a:xfrm>
          <a:custGeom>
            <a:avLst/>
            <a:gdLst>
              <a:gd name="T0" fmla="*/ 23 w 502"/>
              <a:gd name="T1" fmla="*/ 22 h 387"/>
              <a:gd name="T2" fmla="*/ 439 w 502"/>
              <a:gd name="T3" fmla="*/ 0 h 387"/>
              <a:gd name="T4" fmla="*/ 501 w 502"/>
              <a:gd name="T5" fmla="*/ 296 h 387"/>
              <a:gd name="T6" fmla="*/ 160 w 502"/>
              <a:gd name="T7" fmla="*/ 386 h 387"/>
              <a:gd name="T8" fmla="*/ 0 w 502"/>
              <a:gd name="T9" fmla="*/ 235 h 387"/>
              <a:gd name="T10" fmla="*/ 23 w 502"/>
              <a:gd name="T11" fmla="*/ 22 h 387"/>
            </a:gdLst>
            <a:ahLst/>
            <a:cxnLst>
              <a:cxn ang="0">
                <a:pos x="T0" y="T1"/>
              </a:cxn>
              <a:cxn ang="0">
                <a:pos x="T2" y="T3"/>
              </a:cxn>
              <a:cxn ang="0">
                <a:pos x="T4" y="T5"/>
              </a:cxn>
              <a:cxn ang="0">
                <a:pos x="T6" y="T7"/>
              </a:cxn>
              <a:cxn ang="0">
                <a:pos x="T8" y="T9"/>
              </a:cxn>
              <a:cxn ang="0">
                <a:pos x="T10" y="T11"/>
              </a:cxn>
            </a:cxnLst>
            <a:rect l="0" t="0" r="r" b="b"/>
            <a:pathLst>
              <a:path w="502" h="387">
                <a:moveTo>
                  <a:pt x="23" y="22"/>
                </a:moveTo>
                <a:lnTo>
                  <a:pt x="439" y="0"/>
                </a:lnTo>
                <a:lnTo>
                  <a:pt x="501" y="296"/>
                </a:lnTo>
                <a:lnTo>
                  <a:pt x="160" y="386"/>
                </a:lnTo>
                <a:lnTo>
                  <a:pt x="0" y="235"/>
                </a:lnTo>
                <a:lnTo>
                  <a:pt x="23" y="22"/>
                </a:lnTo>
              </a:path>
            </a:pathLst>
          </a:custGeom>
          <a:gradFill rotWithShape="0">
            <a:gsLst>
              <a:gs pos="0">
                <a:srgbClr val="E9A04D"/>
              </a:gs>
              <a:gs pos="50000">
                <a:srgbClr val="A0F4CC"/>
              </a:gs>
              <a:gs pos="100000">
                <a:srgbClr val="E9A04D"/>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9"/>
          <p:cNvSpPr>
            <a:spLocks/>
          </p:cNvSpPr>
          <p:nvPr/>
        </p:nvSpPr>
        <p:spPr bwMode="auto">
          <a:xfrm>
            <a:off x="7242175" y="5222875"/>
            <a:ext cx="57150" cy="519113"/>
          </a:xfrm>
          <a:custGeom>
            <a:avLst/>
            <a:gdLst>
              <a:gd name="T0" fmla="*/ 8 w 36"/>
              <a:gd name="T1" fmla="*/ 326 h 327"/>
              <a:gd name="T2" fmla="*/ 0 w 36"/>
              <a:gd name="T3" fmla="*/ 8 h 327"/>
              <a:gd name="T4" fmla="*/ 3 w 36"/>
              <a:gd name="T5" fmla="*/ 0 h 327"/>
              <a:gd name="T6" fmla="*/ 11 w 36"/>
              <a:gd name="T7" fmla="*/ 0 h 327"/>
              <a:gd name="T8" fmla="*/ 15 w 36"/>
              <a:gd name="T9" fmla="*/ 7 h 327"/>
              <a:gd name="T10" fmla="*/ 35 w 36"/>
              <a:gd name="T11" fmla="*/ 326 h 327"/>
              <a:gd name="T12" fmla="*/ 8 w 36"/>
              <a:gd name="T13" fmla="*/ 326 h 327"/>
            </a:gdLst>
            <a:ahLst/>
            <a:cxnLst>
              <a:cxn ang="0">
                <a:pos x="T0" y="T1"/>
              </a:cxn>
              <a:cxn ang="0">
                <a:pos x="T2" y="T3"/>
              </a:cxn>
              <a:cxn ang="0">
                <a:pos x="T4" y="T5"/>
              </a:cxn>
              <a:cxn ang="0">
                <a:pos x="T6" y="T7"/>
              </a:cxn>
              <a:cxn ang="0">
                <a:pos x="T8" y="T9"/>
              </a:cxn>
              <a:cxn ang="0">
                <a:pos x="T10" y="T11"/>
              </a:cxn>
              <a:cxn ang="0">
                <a:pos x="T12" y="T13"/>
              </a:cxn>
            </a:cxnLst>
            <a:rect l="0" t="0" r="r" b="b"/>
            <a:pathLst>
              <a:path w="36" h="327">
                <a:moveTo>
                  <a:pt x="8" y="326"/>
                </a:moveTo>
                <a:lnTo>
                  <a:pt x="0" y="8"/>
                </a:lnTo>
                <a:lnTo>
                  <a:pt x="3" y="0"/>
                </a:lnTo>
                <a:lnTo>
                  <a:pt x="11" y="0"/>
                </a:lnTo>
                <a:lnTo>
                  <a:pt x="15" y="7"/>
                </a:lnTo>
                <a:lnTo>
                  <a:pt x="35" y="326"/>
                </a:lnTo>
                <a:lnTo>
                  <a:pt x="8" y="326"/>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30"/>
          <p:cNvSpPr>
            <a:spLocks/>
          </p:cNvSpPr>
          <p:nvPr/>
        </p:nvSpPr>
        <p:spPr bwMode="auto">
          <a:xfrm>
            <a:off x="6450013" y="5248275"/>
            <a:ext cx="793750" cy="107950"/>
          </a:xfrm>
          <a:custGeom>
            <a:avLst/>
            <a:gdLst>
              <a:gd name="T0" fmla="*/ 499 w 500"/>
              <a:gd name="T1" fmla="*/ 0 h 68"/>
              <a:gd name="T2" fmla="*/ 0 w 500"/>
              <a:gd name="T3" fmla="*/ 67 h 68"/>
            </a:gdLst>
            <a:ahLst/>
            <a:cxnLst>
              <a:cxn ang="0">
                <a:pos x="T0" y="T1"/>
              </a:cxn>
              <a:cxn ang="0">
                <a:pos x="T2" y="T3"/>
              </a:cxn>
            </a:cxnLst>
            <a:rect l="0" t="0" r="r" b="b"/>
            <a:pathLst>
              <a:path w="500" h="68">
                <a:moveTo>
                  <a:pt x="499" y="0"/>
                </a:moveTo>
                <a:lnTo>
                  <a:pt x="0" y="67"/>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31"/>
          <p:cNvSpPr>
            <a:spLocks/>
          </p:cNvSpPr>
          <p:nvPr/>
        </p:nvSpPr>
        <p:spPr bwMode="auto">
          <a:xfrm>
            <a:off x="7050088" y="5143500"/>
            <a:ext cx="41275" cy="630238"/>
          </a:xfrm>
          <a:custGeom>
            <a:avLst/>
            <a:gdLst>
              <a:gd name="T0" fmla="*/ 0 w 26"/>
              <a:gd name="T1" fmla="*/ 393 h 397"/>
              <a:gd name="T2" fmla="*/ 0 w 26"/>
              <a:gd name="T3" fmla="*/ 12 h 397"/>
              <a:gd name="T4" fmla="*/ 5 w 26"/>
              <a:gd name="T5" fmla="*/ 0 h 397"/>
              <a:gd name="T6" fmla="*/ 12 w 26"/>
              <a:gd name="T7" fmla="*/ 2 h 397"/>
              <a:gd name="T8" fmla="*/ 15 w 26"/>
              <a:gd name="T9" fmla="*/ 12 h 397"/>
              <a:gd name="T10" fmla="*/ 25 w 26"/>
              <a:gd name="T11" fmla="*/ 396 h 397"/>
              <a:gd name="T12" fmla="*/ 0 w 26"/>
              <a:gd name="T13" fmla="*/ 393 h 397"/>
            </a:gdLst>
            <a:ahLst/>
            <a:cxnLst>
              <a:cxn ang="0">
                <a:pos x="T0" y="T1"/>
              </a:cxn>
              <a:cxn ang="0">
                <a:pos x="T2" y="T3"/>
              </a:cxn>
              <a:cxn ang="0">
                <a:pos x="T4" y="T5"/>
              </a:cxn>
              <a:cxn ang="0">
                <a:pos x="T6" y="T7"/>
              </a:cxn>
              <a:cxn ang="0">
                <a:pos x="T8" y="T9"/>
              </a:cxn>
              <a:cxn ang="0">
                <a:pos x="T10" y="T11"/>
              </a:cxn>
              <a:cxn ang="0">
                <a:pos x="T12" y="T13"/>
              </a:cxn>
            </a:cxnLst>
            <a:rect l="0" t="0" r="r" b="b"/>
            <a:pathLst>
              <a:path w="26" h="397">
                <a:moveTo>
                  <a:pt x="0" y="393"/>
                </a:moveTo>
                <a:lnTo>
                  <a:pt x="0" y="12"/>
                </a:lnTo>
                <a:lnTo>
                  <a:pt x="5" y="0"/>
                </a:lnTo>
                <a:lnTo>
                  <a:pt x="12" y="2"/>
                </a:lnTo>
                <a:lnTo>
                  <a:pt x="15" y="12"/>
                </a:lnTo>
                <a:lnTo>
                  <a:pt x="25" y="396"/>
                </a:lnTo>
                <a:lnTo>
                  <a:pt x="0" y="393"/>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Freeform 32"/>
          <p:cNvSpPr>
            <a:spLocks/>
          </p:cNvSpPr>
          <p:nvPr/>
        </p:nvSpPr>
        <p:spPr bwMode="auto">
          <a:xfrm>
            <a:off x="6161088" y="5200650"/>
            <a:ext cx="890587" cy="96838"/>
          </a:xfrm>
          <a:custGeom>
            <a:avLst/>
            <a:gdLst>
              <a:gd name="T0" fmla="*/ 0 w 561"/>
              <a:gd name="T1" fmla="*/ 60 h 61"/>
              <a:gd name="T2" fmla="*/ 560 w 561"/>
              <a:gd name="T3" fmla="*/ 0 h 61"/>
            </a:gdLst>
            <a:ahLst/>
            <a:cxnLst>
              <a:cxn ang="0">
                <a:pos x="T0" y="T1"/>
              </a:cxn>
              <a:cxn ang="0">
                <a:pos x="T2" y="T3"/>
              </a:cxn>
            </a:cxnLst>
            <a:rect l="0" t="0" r="r" b="b"/>
            <a:pathLst>
              <a:path w="561" h="61">
                <a:moveTo>
                  <a:pt x="0" y="60"/>
                </a:moveTo>
                <a:lnTo>
                  <a:pt x="560" y="0"/>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7" name="Freeform 33"/>
          <p:cNvSpPr>
            <a:spLocks/>
          </p:cNvSpPr>
          <p:nvPr/>
        </p:nvSpPr>
        <p:spPr bwMode="auto">
          <a:xfrm>
            <a:off x="6148388" y="5162550"/>
            <a:ext cx="903287" cy="122238"/>
          </a:xfrm>
          <a:custGeom>
            <a:avLst/>
            <a:gdLst>
              <a:gd name="T0" fmla="*/ 0 w 569"/>
              <a:gd name="T1" fmla="*/ 76 h 77"/>
              <a:gd name="T2" fmla="*/ 568 w 569"/>
              <a:gd name="T3" fmla="*/ 0 h 77"/>
            </a:gdLst>
            <a:ahLst/>
            <a:cxnLst>
              <a:cxn ang="0">
                <a:pos x="T0" y="T1"/>
              </a:cxn>
              <a:cxn ang="0">
                <a:pos x="T2" y="T3"/>
              </a:cxn>
            </a:cxnLst>
            <a:rect l="0" t="0" r="r" b="b"/>
            <a:pathLst>
              <a:path w="569" h="77">
                <a:moveTo>
                  <a:pt x="0" y="76"/>
                </a:moveTo>
                <a:lnTo>
                  <a:pt x="568" y="0"/>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8" name="Freeform 34"/>
          <p:cNvSpPr>
            <a:spLocks/>
          </p:cNvSpPr>
          <p:nvPr/>
        </p:nvSpPr>
        <p:spPr bwMode="auto">
          <a:xfrm>
            <a:off x="6005513" y="3984625"/>
            <a:ext cx="492125" cy="1433513"/>
          </a:xfrm>
          <a:custGeom>
            <a:avLst/>
            <a:gdLst>
              <a:gd name="T0" fmla="*/ 22 w 310"/>
              <a:gd name="T1" fmla="*/ 0 h 903"/>
              <a:gd name="T2" fmla="*/ 309 w 310"/>
              <a:gd name="T3" fmla="*/ 902 h 903"/>
              <a:gd name="T4" fmla="*/ 0 w 310"/>
              <a:gd name="T5" fmla="*/ 236 h 903"/>
            </a:gdLst>
            <a:ahLst/>
            <a:cxnLst>
              <a:cxn ang="0">
                <a:pos x="T0" y="T1"/>
              </a:cxn>
              <a:cxn ang="0">
                <a:pos x="T2" y="T3"/>
              </a:cxn>
              <a:cxn ang="0">
                <a:pos x="T4" y="T5"/>
              </a:cxn>
            </a:cxnLst>
            <a:rect l="0" t="0" r="r" b="b"/>
            <a:pathLst>
              <a:path w="310" h="903">
                <a:moveTo>
                  <a:pt x="22" y="0"/>
                </a:moveTo>
                <a:lnTo>
                  <a:pt x="309" y="902"/>
                </a:lnTo>
                <a:lnTo>
                  <a:pt x="0" y="236"/>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9" name="Freeform 35"/>
          <p:cNvSpPr>
            <a:spLocks/>
          </p:cNvSpPr>
          <p:nvPr/>
        </p:nvSpPr>
        <p:spPr bwMode="auto">
          <a:xfrm>
            <a:off x="4540250" y="4081463"/>
            <a:ext cx="504825" cy="1408112"/>
          </a:xfrm>
          <a:custGeom>
            <a:avLst/>
            <a:gdLst>
              <a:gd name="T0" fmla="*/ 0 w 318"/>
              <a:gd name="T1" fmla="*/ 886 h 887"/>
              <a:gd name="T2" fmla="*/ 317 w 318"/>
              <a:gd name="T3" fmla="*/ 0 h 887"/>
            </a:gdLst>
            <a:ahLst/>
            <a:cxnLst>
              <a:cxn ang="0">
                <a:pos x="T0" y="T1"/>
              </a:cxn>
              <a:cxn ang="0">
                <a:pos x="T2" y="T3"/>
              </a:cxn>
            </a:cxnLst>
            <a:rect l="0" t="0" r="r" b="b"/>
            <a:pathLst>
              <a:path w="318" h="887">
                <a:moveTo>
                  <a:pt x="0" y="886"/>
                </a:moveTo>
                <a:lnTo>
                  <a:pt x="317" y="0"/>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0" name="Freeform 36"/>
          <p:cNvSpPr>
            <a:spLocks/>
          </p:cNvSpPr>
          <p:nvPr/>
        </p:nvSpPr>
        <p:spPr bwMode="auto">
          <a:xfrm>
            <a:off x="4887913" y="3973513"/>
            <a:ext cx="1046162" cy="1516062"/>
          </a:xfrm>
          <a:custGeom>
            <a:avLst/>
            <a:gdLst>
              <a:gd name="T0" fmla="*/ 658 w 659"/>
              <a:gd name="T1" fmla="*/ 0 h 955"/>
              <a:gd name="T2" fmla="*/ 0 w 659"/>
              <a:gd name="T3" fmla="*/ 954 h 955"/>
            </a:gdLst>
            <a:ahLst/>
            <a:cxnLst>
              <a:cxn ang="0">
                <a:pos x="T0" y="T1"/>
              </a:cxn>
              <a:cxn ang="0">
                <a:pos x="T2" y="T3"/>
              </a:cxn>
            </a:cxnLst>
            <a:rect l="0" t="0" r="r" b="b"/>
            <a:pathLst>
              <a:path w="659" h="955">
                <a:moveTo>
                  <a:pt x="658" y="0"/>
                </a:moveTo>
                <a:lnTo>
                  <a:pt x="0" y="954"/>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1" name="Freeform 37"/>
          <p:cNvSpPr>
            <a:spLocks/>
          </p:cNvSpPr>
          <p:nvPr/>
        </p:nvSpPr>
        <p:spPr bwMode="auto">
          <a:xfrm>
            <a:off x="5149850" y="3962400"/>
            <a:ext cx="723900" cy="1058863"/>
          </a:xfrm>
          <a:custGeom>
            <a:avLst/>
            <a:gdLst>
              <a:gd name="T0" fmla="*/ 0 w 456"/>
              <a:gd name="T1" fmla="*/ 0 h 667"/>
              <a:gd name="T2" fmla="*/ 455 w 456"/>
              <a:gd name="T3" fmla="*/ 666 h 667"/>
            </a:gdLst>
            <a:ahLst/>
            <a:cxnLst>
              <a:cxn ang="0">
                <a:pos x="T0" y="T1"/>
              </a:cxn>
              <a:cxn ang="0">
                <a:pos x="T2" y="T3"/>
              </a:cxn>
            </a:cxnLst>
            <a:rect l="0" t="0" r="r" b="b"/>
            <a:pathLst>
              <a:path w="456" h="667">
                <a:moveTo>
                  <a:pt x="0" y="0"/>
                </a:moveTo>
                <a:lnTo>
                  <a:pt x="455" y="666"/>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2" name="Freeform 38"/>
          <p:cNvSpPr>
            <a:spLocks/>
          </p:cNvSpPr>
          <p:nvPr/>
        </p:nvSpPr>
        <p:spPr bwMode="auto">
          <a:xfrm>
            <a:off x="6005513" y="4948238"/>
            <a:ext cx="193675" cy="204787"/>
          </a:xfrm>
          <a:custGeom>
            <a:avLst/>
            <a:gdLst>
              <a:gd name="T0" fmla="*/ 30 w 122"/>
              <a:gd name="T1" fmla="*/ 0 h 129"/>
              <a:gd name="T2" fmla="*/ 121 w 122"/>
              <a:gd name="T3" fmla="*/ 29 h 129"/>
              <a:gd name="T4" fmla="*/ 121 w 122"/>
              <a:gd name="T5" fmla="*/ 128 h 129"/>
              <a:gd name="T6" fmla="*/ 0 w 122"/>
              <a:gd name="T7" fmla="*/ 90 h 129"/>
              <a:gd name="T8" fmla="*/ 30 w 122"/>
              <a:gd name="T9" fmla="*/ 0 h 129"/>
            </a:gdLst>
            <a:ahLst/>
            <a:cxnLst>
              <a:cxn ang="0">
                <a:pos x="T0" y="T1"/>
              </a:cxn>
              <a:cxn ang="0">
                <a:pos x="T2" y="T3"/>
              </a:cxn>
              <a:cxn ang="0">
                <a:pos x="T4" y="T5"/>
              </a:cxn>
              <a:cxn ang="0">
                <a:pos x="T6" y="T7"/>
              </a:cxn>
              <a:cxn ang="0">
                <a:pos x="T8" y="T9"/>
              </a:cxn>
            </a:cxnLst>
            <a:rect l="0" t="0" r="r" b="b"/>
            <a:pathLst>
              <a:path w="122" h="129">
                <a:moveTo>
                  <a:pt x="30" y="0"/>
                </a:moveTo>
                <a:lnTo>
                  <a:pt x="121" y="29"/>
                </a:lnTo>
                <a:lnTo>
                  <a:pt x="121" y="128"/>
                </a:lnTo>
                <a:lnTo>
                  <a:pt x="0" y="90"/>
                </a:lnTo>
                <a:lnTo>
                  <a:pt x="30" y="0"/>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3" name="Freeform 39"/>
          <p:cNvSpPr>
            <a:spLocks/>
          </p:cNvSpPr>
          <p:nvPr/>
        </p:nvSpPr>
        <p:spPr bwMode="auto">
          <a:xfrm>
            <a:off x="5740400" y="4935538"/>
            <a:ext cx="182563" cy="157162"/>
          </a:xfrm>
          <a:custGeom>
            <a:avLst/>
            <a:gdLst>
              <a:gd name="T0" fmla="*/ 114 w 115"/>
              <a:gd name="T1" fmla="*/ 0 h 99"/>
              <a:gd name="T2" fmla="*/ 0 w 115"/>
              <a:gd name="T3" fmla="*/ 8 h 99"/>
              <a:gd name="T4" fmla="*/ 0 w 115"/>
              <a:gd name="T5" fmla="*/ 98 h 99"/>
              <a:gd name="T6" fmla="*/ 114 w 115"/>
              <a:gd name="T7" fmla="*/ 98 h 99"/>
              <a:gd name="T8" fmla="*/ 114 w 115"/>
              <a:gd name="T9" fmla="*/ 0 h 99"/>
            </a:gdLst>
            <a:ahLst/>
            <a:cxnLst>
              <a:cxn ang="0">
                <a:pos x="T0" y="T1"/>
              </a:cxn>
              <a:cxn ang="0">
                <a:pos x="T2" y="T3"/>
              </a:cxn>
              <a:cxn ang="0">
                <a:pos x="T4" y="T5"/>
              </a:cxn>
              <a:cxn ang="0">
                <a:pos x="T6" y="T7"/>
              </a:cxn>
              <a:cxn ang="0">
                <a:pos x="T8" y="T9"/>
              </a:cxn>
            </a:cxnLst>
            <a:rect l="0" t="0" r="r" b="b"/>
            <a:pathLst>
              <a:path w="115" h="99">
                <a:moveTo>
                  <a:pt x="114" y="0"/>
                </a:moveTo>
                <a:lnTo>
                  <a:pt x="0" y="8"/>
                </a:lnTo>
                <a:lnTo>
                  <a:pt x="0" y="98"/>
                </a:lnTo>
                <a:lnTo>
                  <a:pt x="114" y="98"/>
                </a:lnTo>
                <a:lnTo>
                  <a:pt x="114" y="0"/>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4" name="Freeform 40"/>
          <p:cNvSpPr>
            <a:spLocks/>
          </p:cNvSpPr>
          <p:nvPr/>
        </p:nvSpPr>
        <p:spPr bwMode="auto">
          <a:xfrm>
            <a:off x="5751513" y="4972050"/>
            <a:ext cx="171450" cy="120650"/>
          </a:xfrm>
          <a:custGeom>
            <a:avLst/>
            <a:gdLst>
              <a:gd name="T0" fmla="*/ 0 w 108"/>
              <a:gd name="T1" fmla="*/ 75 h 76"/>
              <a:gd name="T2" fmla="*/ 0 w 108"/>
              <a:gd name="T3" fmla="*/ 0 h 76"/>
              <a:gd name="T4" fmla="*/ 16 w 108"/>
              <a:gd name="T5" fmla="*/ 0 h 76"/>
              <a:gd name="T6" fmla="*/ 16 w 108"/>
              <a:gd name="T7" fmla="*/ 53 h 76"/>
              <a:gd name="T8" fmla="*/ 31 w 108"/>
              <a:gd name="T9" fmla="*/ 53 h 76"/>
              <a:gd name="T10" fmla="*/ 31 w 108"/>
              <a:gd name="T11" fmla="*/ 23 h 76"/>
              <a:gd name="T12" fmla="*/ 38 w 108"/>
              <a:gd name="T13" fmla="*/ 23 h 76"/>
              <a:gd name="T14" fmla="*/ 38 w 108"/>
              <a:gd name="T15" fmla="*/ 0 h 76"/>
              <a:gd name="T16" fmla="*/ 54 w 108"/>
              <a:gd name="T17" fmla="*/ 0 h 76"/>
              <a:gd name="T18" fmla="*/ 54 w 108"/>
              <a:gd name="T19" fmla="*/ 37 h 76"/>
              <a:gd name="T20" fmla="*/ 69 w 108"/>
              <a:gd name="T21" fmla="*/ 37 h 76"/>
              <a:gd name="T22" fmla="*/ 76 w 108"/>
              <a:gd name="T23" fmla="*/ 37 h 76"/>
              <a:gd name="T24" fmla="*/ 76 w 108"/>
              <a:gd name="T25" fmla="*/ 30 h 76"/>
              <a:gd name="T26" fmla="*/ 107 w 108"/>
              <a:gd name="T27" fmla="*/ 30 h 76"/>
              <a:gd name="T28" fmla="*/ 107 w 108"/>
              <a:gd name="T29" fmla="*/ 67 h 76"/>
              <a:gd name="T30" fmla="*/ 54 w 108"/>
              <a:gd name="T31" fmla="*/ 67 h 76"/>
              <a:gd name="T32" fmla="*/ 0 w 108"/>
              <a:gd name="T33"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76">
                <a:moveTo>
                  <a:pt x="0" y="75"/>
                </a:moveTo>
                <a:lnTo>
                  <a:pt x="0" y="0"/>
                </a:lnTo>
                <a:lnTo>
                  <a:pt x="16" y="0"/>
                </a:lnTo>
                <a:lnTo>
                  <a:pt x="16" y="53"/>
                </a:lnTo>
                <a:lnTo>
                  <a:pt x="31" y="53"/>
                </a:lnTo>
                <a:lnTo>
                  <a:pt x="31" y="23"/>
                </a:lnTo>
                <a:lnTo>
                  <a:pt x="38" y="23"/>
                </a:lnTo>
                <a:lnTo>
                  <a:pt x="38" y="0"/>
                </a:lnTo>
                <a:lnTo>
                  <a:pt x="54" y="0"/>
                </a:lnTo>
                <a:lnTo>
                  <a:pt x="54" y="37"/>
                </a:lnTo>
                <a:lnTo>
                  <a:pt x="69" y="37"/>
                </a:lnTo>
                <a:lnTo>
                  <a:pt x="76" y="37"/>
                </a:lnTo>
                <a:lnTo>
                  <a:pt x="76" y="30"/>
                </a:lnTo>
                <a:lnTo>
                  <a:pt x="107" y="30"/>
                </a:lnTo>
                <a:lnTo>
                  <a:pt x="107" y="67"/>
                </a:lnTo>
                <a:lnTo>
                  <a:pt x="54" y="67"/>
                </a:lnTo>
                <a:lnTo>
                  <a:pt x="0" y="75"/>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5" name="Freeform 41"/>
          <p:cNvSpPr>
            <a:spLocks/>
          </p:cNvSpPr>
          <p:nvPr/>
        </p:nvSpPr>
        <p:spPr bwMode="auto">
          <a:xfrm>
            <a:off x="5729288" y="4892675"/>
            <a:ext cx="495300" cy="139700"/>
          </a:xfrm>
          <a:custGeom>
            <a:avLst/>
            <a:gdLst>
              <a:gd name="T0" fmla="*/ 311 w 312"/>
              <a:gd name="T1" fmla="*/ 87 h 88"/>
              <a:gd name="T2" fmla="*/ 188 w 312"/>
              <a:gd name="T3" fmla="*/ 42 h 88"/>
              <a:gd name="T4" fmla="*/ 0 w 312"/>
              <a:gd name="T5" fmla="*/ 50 h 88"/>
              <a:gd name="T6" fmla="*/ 0 w 312"/>
              <a:gd name="T7" fmla="*/ 9 h 88"/>
              <a:gd name="T8" fmla="*/ 192 w 312"/>
              <a:gd name="T9" fmla="*/ 0 h 88"/>
              <a:gd name="T10" fmla="*/ 311 w 312"/>
              <a:gd name="T11" fmla="*/ 50 h 88"/>
              <a:gd name="T12" fmla="*/ 311 w 312"/>
              <a:gd name="T13" fmla="*/ 87 h 88"/>
            </a:gdLst>
            <a:ahLst/>
            <a:cxnLst>
              <a:cxn ang="0">
                <a:pos x="T0" y="T1"/>
              </a:cxn>
              <a:cxn ang="0">
                <a:pos x="T2" y="T3"/>
              </a:cxn>
              <a:cxn ang="0">
                <a:pos x="T4" y="T5"/>
              </a:cxn>
              <a:cxn ang="0">
                <a:pos x="T6" y="T7"/>
              </a:cxn>
              <a:cxn ang="0">
                <a:pos x="T8" y="T9"/>
              </a:cxn>
              <a:cxn ang="0">
                <a:pos x="T10" y="T11"/>
              </a:cxn>
              <a:cxn ang="0">
                <a:pos x="T12" y="T13"/>
              </a:cxn>
            </a:cxnLst>
            <a:rect l="0" t="0" r="r" b="b"/>
            <a:pathLst>
              <a:path w="312" h="88">
                <a:moveTo>
                  <a:pt x="311" y="87"/>
                </a:moveTo>
                <a:lnTo>
                  <a:pt x="188" y="42"/>
                </a:lnTo>
                <a:lnTo>
                  <a:pt x="0" y="50"/>
                </a:lnTo>
                <a:lnTo>
                  <a:pt x="0" y="9"/>
                </a:lnTo>
                <a:lnTo>
                  <a:pt x="192" y="0"/>
                </a:lnTo>
                <a:lnTo>
                  <a:pt x="311" y="50"/>
                </a:lnTo>
                <a:lnTo>
                  <a:pt x="311" y="87"/>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 name="Freeform 42"/>
          <p:cNvSpPr>
            <a:spLocks/>
          </p:cNvSpPr>
          <p:nvPr/>
        </p:nvSpPr>
        <p:spPr bwMode="auto">
          <a:xfrm>
            <a:off x="5729288" y="5067300"/>
            <a:ext cx="493712" cy="266700"/>
          </a:xfrm>
          <a:custGeom>
            <a:avLst/>
            <a:gdLst>
              <a:gd name="T0" fmla="*/ 0 w 311"/>
              <a:gd name="T1" fmla="*/ 91 h 168"/>
              <a:gd name="T2" fmla="*/ 0 w 311"/>
              <a:gd name="T3" fmla="*/ 0 h 168"/>
              <a:gd name="T4" fmla="*/ 188 w 311"/>
              <a:gd name="T5" fmla="*/ 0 h 168"/>
              <a:gd name="T6" fmla="*/ 310 w 311"/>
              <a:gd name="T7" fmla="*/ 38 h 168"/>
              <a:gd name="T8" fmla="*/ 310 w 311"/>
              <a:gd name="T9" fmla="*/ 167 h 168"/>
              <a:gd name="T10" fmla="*/ 135 w 311"/>
              <a:gd name="T11" fmla="*/ 167 h 168"/>
              <a:gd name="T12" fmla="*/ 0 w 311"/>
              <a:gd name="T13" fmla="*/ 91 h 168"/>
            </a:gdLst>
            <a:ahLst/>
            <a:cxnLst>
              <a:cxn ang="0">
                <a:pos x="T0" y="T1"/>
              </a:cxn>
              <a:cxn ang="0">
                <a:pos x="T2" y="T3"/>
              </a:cxn>
              <a:cxn ang="0">
                <a:pos x="T4" y="T5"/>
              </a:cxn>
              <a:cxn ang="0">
                <a:pos x="T6" y="T7"/>
              </a:cxn>
              <a:cxn ang="0">
                <a:pos x="T8" y="T9"/>
              </a:cxn>
              <a:cxn ang="0">
                <a:pos x="T10" y="T11"/>
              </a:cxn>
              <a:cxn ang="0">
                <a:pos x="T12" y="T13"/>
              </a:cxn>
            </a:cxnLst>
            <a:rect l="0" t="0" r="r" b="b"/>
            <a:pathLst>
              <a:path w="311" h="168">
                <a:moveTo>
                  <a:pt x="0" y="91"/>
                </a:moveTo>
                <a:lnTo>
                  <a:pt x="0" y="0"/>
                </a:lnTo>
                <a:lnTo>
                  <a:pt x="188" y="0"/>
                </a:lnTo>
                <a:lnTo>
                  <a:pt x="310" y="38"/>
                </a:lnTo>
                <a:lnTo>
                  <a:pt x="310" y="167"/>
                </a:lnTo>
                <a:lnTo>
                  <a:pt x="135" y="167"/>
                </a:lnTo>
                <a:lnTo>
                  <a:pt x="0" y="91"/>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7" name="Freeform 43"/>
          <p:cNvSpPr>
            <a:spLocks/>
          </p:cNvSpPr>
          <p:nvPr/>
        </p:nvSpPr>
        <p:spPr bwMode="auto">
          <a:xfrm>
            <a:off x="5729288" y="5116513"/>
            <a:ext cx="444500" cy="96837"/>
          </a:xfrm>
          <a:custGeom>
            <a:avLst/>
            <a:gdLst>
              <a:gd name="T0" fmla="*/ 0 w 280"/>
              <a:gd name="T1" fmla="*/ 0 h 61"/>
              <a:gd name="T2" fmla="*/ 188 w 280"/>
              <a:gd name="T3" fmla="*/ 0 h 61"/>
              <a:gd name="T4" fmla="*/ 279 w 280"/>
              <a:gd name="T5" fmla="*/ 29 h 61"/>
              <a:gd name="T6" fmla="*/ 279 w 280"/>
              <a:gd name="T7" fmla="*/ 60 h 61"/>
              <a:gd name="T8" fmla="*/ 257 w 280"/>
              <a:gd name="T9" fmla="*/ 60 h 61"/>
              <a:gd name="T10" fmla="*/ 159 w 280"/>
              <a:gd name="T11" fmla="*/ 29 h 61"/>
              <a:gd name="T12" fmla="*/ 0 w 280"/>
              <a:gd name="T13" fmla="*/ 29 h 61"/>
              <a:gd name="T14" fmla="*/ 0 w 280"/>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61">
                <a:moveTo>
                  <a:pt x="0" y="0"/>
                </a:moveTo>
                <a:lnTo>
                  <a:pt x="188" y="0"/>
                </a:lnTo>
                <a:lnTo>
                  <a:pt x="279" y="29"/>
                </a:lnTo>
                <a:lnTo>
                  <a:pt x="279" y="60"/>
                </a:lnTo>
                <a:lnTo>
                  <a:pt x="257" y="60"/>
                </a:lnTo>
                <a:lnTo>
                  <a:pt x="159" y="29"/>
                </a:lnTo>
                <a:lnTo>
                  <a:pt x="0" y="29"/>
                </a:lnTo>
                <a:lnTo>
                  <a:pt x="0" y="0"/>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8" name="Freeform 44"/>
          <p:cNvSpPr>
            <a:spLocks/>
          </p:cNvSpPr>
          <p:nvPr/>
        </p:nvSpPr>
        <p:spPr bwMode="auto">
          <a:xfrm>
            <a:off x="6170613" y="5207000"/>
            <a:ext cx="1587" cy="128588"/>
          </a:xfrm>
          <a:custGeom>
            <a:avLst/>
            <a:gdLst>
              <a:gd name="T0" fmla="*/ 0 w 1"/>
              <a:gd name="T1" fmla="*/ 0 h 81"/>
              <a:gd name="T2" fmla="*/ 0 w 1"/>
              <a:gd name="T3" fmla="*/ 80 h 81"/>
            </a:gdLst>
            <a:ahLst/>
            <a:cxnLst>
              <a:cxn ang="0">
                <a:pos x="T0" y="T1"/>
              </a:cxn>
              <a:cxn ang="0">
                <a:pos x="T2" y="T3"/>
              </a:cxn>
            </a:cxnLst>
            <a:rect l="0" t="0" r="r" b="b"/>
            <a:pathLst>
              <a:path w="1" h="81">
                <a:moveTo>
                  <a:pt x="0" y="0"/>
                </a:moveTo>
                <a:lnTo>
                  <a:pt x="0" y="80"/>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9" name="Freeform 45"/>
          <p:cNvSpPr>
            <a:spLocks/>
          </p:cNvSpPr>
          <p:nvPr/>
        </p:nvSpPr>
        <p:spPr bwMode="auto">
          <a:xfrm>
            <a:off x="6137275" y="5211763"/>
            <a:ext cx="1588" cy="96837"/>
          </a:xfrm>
          <a:custGeom>
            <a:avLst/>
            <a:gdLst>
              <a:gd name="T0" fmla="*/ 0 w 1"/>
              <a:gd name="T1" fmla="*/ 0 h 61"/>
              <a:gd name="T2" fmla="*/ 0 w 1"/>
              <a:gd name="T3" fmla="*/ 60 h 61"/>
            </a:gdLst>
            <a:ahLst/>
            <a:cxnLst>
              <a:cxn ang="0">
                <a:pos x="T0" y="T1"/>
              </a:cxn>
              <a:cxn ang="0">
                <a:pos x="T2" y="T3"/>
              </a:cxn>
            </a:cxnLst>
            <a:rect l="0" t="0" r="r" b="b"/>
            <a:pathLst>
              <a:path w="1" h="61">
                <a:moveTo>
                  <a:pt x="0" y="0"/>
                </a:moveTo>
                <a:lnTo>
                  <a:pt x="0" y="60"/>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0" name="Freeform 46"/>
          <p:cNvSpPr>
            <a:spLocks/>
          </p:cNvSpPr>
          <p:nvPr/>
        </p:nvSpPr>
        <p:spPr bwMode="auto">
          <a:xfrm>
            <a:off x="5127625" y="3889375"/>
            <a:ext cx="817563" cy="157163"/>
          </a:xfrm>
          <a:custGeom>
            <a:avLst/>
            <a:gdLst>
              <a:gd name="T0" fmla="*/ 8 w 515"/>
              <a:gd name="T1" fmla="*/ 53 h 99"/>
              <a:gd name="T2" fmla="*/ 250 w 515"/>
              <a:gd name="T3" fmla="*/ 0 h 99"/>
              <a:gd name="T4" fmla="*/ 514 w 515"/>
              <a:gd name="T5" fmla="*/ 31 h 99"/>
              <a:gd name="T6" fmla="*/ 257 w 515"/>
              <a:gd name="T7" fmla="*/ 98 h 99"/>
              <a:gd name="T8" fmla="*/ 0 w 515"/>
              <a:gd name="T9" fmla="*/ 52 h 99"/>
            </a:gdLst>
            <a:ahLst/>
            <a:cxnLst>
              <a:cxn ang="0">
                <a:pos x="T0" y="T1"/>
              </a:cxn>
              <a:cxn ang="0">
                <a:pos x="T2" y="T3"/>
              </a:cxn>
              <a:cxn ang="0">
                <a:pos x="T4" y="T5"/>
              </a:cxn>
              <a:cxn ang="0">
                <a:pos x="T6" y="T7"/>
              </a:cxn>
              <a:cxn ang="0">
                <a:pos x="T8" y="T9"/>
              </a:cxn>
            </a:cxnLst>
            <a:rect l="0" t="0" r="r" b="b"/>
            <a:pathLst>
              <a:path w="515" h="99">
                <a:moveTo>
                  <a:pt x="8" y="53"/>
                </a:moveTo>
                <a:lnTo>
                  <a:pt x="250" y="0"/>
                </a:lnTo>
                <a:lnTo>
                  <a:pt x="514" y="31"/>
                </a:lnTo>
                <a:lnTo>
                  <a:pt x="257" y="98"/>
                </a:lnTo>
                <a:lnTo>
                  <a:pt x="0" y="52"/>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1" name="Freeform 47"/>
          <p:cNvSpPr>
            <a:spLocks/>
          </p:cNvSpPr>
          <p:nvPr/>
        </p:nvSpPr>
        <p:spPr bwMode="auto">
          <a:xfrm>
            <a:off x="5148263" y="3938588"/>
            <a:ext cx="793750" cy="39687"/>
          </a:xfrm>
          <a:custGeom>
            <a:avLst/>
            <a:gdLst>
              <a:gd name="T0" fmla="*/ 0 w 500"/>
              <a:gd name="T1" fmla="*/ 24 h 25"/>
              <a:gd name="T2" fmla="*/ 499 w 500"/>
              <a:gd name="T3" fmla="*/ 0 h 25"/>
            </a:gdLst>
            <a:ahLst/>
            <a:cxnLst>
              <a:cxn ang="0">
                <a:pos x="T0" y="T1"/>
              </a:cxn>
              <a:cxn ang="0">
                <a:pos x="T2" y="T3"/>
              </a:cxn>
            </a:cxnLst>
            <a:rect l="0" t="0" r="r" b="b"/>
            <a:pathLst>
              <a:path w="500" h="25">
                <a:moveTo>
                  <a:pt x="0" y="24"/>
                </a:moveTo>
                <a:lnTo>
                  <a:pt x="499" y="0"/>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2" name="Freeform 48"/>
          <p:cNvSpPr>
            <a:spLocks/>
          </p:cNvSpPr>
          <p:nvPr/>
        </p:nvSpPr>
        <p:spPr bwMode="auto">
          <a:xfrm>
            <a:off x="5124450" y="4214813"/>
            <a:ext cx="819150" cy="155575"/>
          </a:xfrm>
          <a:custGeom>
            <a:avLst/>
            <a:gdLst>
              <a:gd name="T0" fmla="*/ 9 w 516"/>
              <a:gd name="T1" fmla="*/ 57 h 98"/>
              <a:gd name="T2" fmla="*/ 251 w 516"/>
              <a:gd name="T3" fmla="*/ 0 h 98"/>
              <a:gd name="T4" fmla="*/ 515 w 516"/>
              <a:gd name="T5" fmla="*/ 26 h 98"/>
              <a:gd name="T6" fmla="*/ 259 w 516"/>
              <a:gd name="T7" fmla="*/ 97 h 98"/>
              <a:gd name="T8" fmla="*/ 0 w 516"/>
              <a:gd name="T9" fmla="*/ 61 h 98"/>
            </a:gdLst>
            <a:ahLst/>
            <a:cxnLst>
              <a:cxn ang="0">
                <a:pos x="T0" y="T1"/>
              </a:cxn>
              <a:cxn ang="0">
                <a:pos x="T2" y="T3"/>
              </a:cxn>
              <a:cxn ang="0">
                <a:pos x="T4" y="T5"/>
              </a:cxn>
              <a:cxn ang="0">
                <a:pos x="T6" y="T7"/>
              </a:cxn>
              <a:cxn ang="0">
                <a:pos x="T8" y="T9"/>
              </a:cxn>
            </a:cxnLst>
            <a:rect l="0" t="0" r="r" b="b"/>
            <a:pathLst>
              <a:path w="516" h="98">
                <a:moveTo>
                  <a:pt x="9" y="57"/>
                </a:moveTo>
                <a:lnTo>
                  <a:pt x="251" y="0"/>
                </a:lnTo>
                <a:lnTo>
                  <a:pt x="515" y="26"/>
                </a:lnTo>
                <a:lnTo>
                  <a:pt x="259" y="97"/>
                </a:lnTo>
                <a:lnTo>
                  <a:pt x="0" y="61"/>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3" name="Freeform 49"/>
          <p:cNvSpPr>
            <a:spLocks/>
          </p:cNvSpPr>
          <p:nvPr/>
        </p:nvSpPr>
        <p:spPr bwMode="auto">
          <a:xfrm>
            <a:off x="5146675" y="4254500"/>
            <a:ext cx="793750" cy="53975"/>
          </a:xfrm>
          <a:custGeom>
            <a:avLst/>
            <a:gdLst>
              <a:gd name="T0" fmla="*/ 0 w 500"/>
              <a:gd name="T1" fmla="*/ 33 h 34"/>
              <a:gd name="T2" fmla="*/ 499 w 500"/>
              <a:gd name="T3" fmla="*/ 0 h 34"/>
            </a:gdLst>
            <a:ahLst/>
            <a:cxnLst>
              <a:cxn ang="0">
                <a:pos x="T0" y="T1"/>
              </a:cxn>
              <a:cxn ang="0">
                <a:pos x="T2" y="T3"/>
              </a:cxn>
            </a:cxnLst>
            <a:rect l="0" t="0" r="r" b="b"/>
            <a:pathLst>
              <a:path w="500" h="34">
                <a:moveTo>
                  <a:pt x="0" y="33"/>
                </a:moveTo>
                <a:lnTo>
                  <a:pt x="499" y="0"/>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 name="Freeform 50"/>
          <p:cNvSpPr>
            <a:spLocks/>
          </p:cNvSpPr>
          <p:nvPr/>
        </p:nvSpPr>
        <p:spPr bwMode="auto">
          <a:xfrm>
            <a:off x="5124450" y="4538663"/>
            <a:ext cx="820738" cy="157162"/>
          </a:xfrm>
          <a:custGeom>
            <a:avLst/>
            <a:gdLst>
              <a:gd name="T0" fmla="*/ 9 w 517"/>
              <a:gd name="T1" fmla="*/ 48 h 99"/>
              <a:gd name="T2" fmla="*/ 252 w 517"/>
              <a:gd name="T3" fmla="*/ 0 h 99"/>
              <a:gd name="T4" fmla="*/ 516 w 517"/>
              <a:gd name="T5" fmla="*/ 35 h 99"/>
              <a:gd name="T6" fmla="*/ 258 w 517"/>
              <a:gd name="T7" fmla="*/ 98 h 99"/>
              <a:gd name="T8" fmla="*/ 0 w 517"/>
              <a:gd name="T9" fmla="*/ 53 h 99"/>
            </a:gdLst>
            <a:ahLst/>
            <a:cxnLst>
              <a:cxn ang="0">
                <a:pos x="T0" y="T1"/>
              </a:cxn>
              <a:cxn ang="0">
                <a:pos x="T2" y="T3"/>
              </a:cxn>
              <a:cxn ang="0">
                <a:pos x="T4" y="T5"/>
              </a:cxn>
              <a:cxn ang="0">
                <a:pos x="T6" y="T7"/>
              </a:cxn>
              <a:cxn ang="0">
                <a:pos x="T8" y="T9"/>
              </a:cxn>
            </a:cxnLst>
            <a:rect l="0" t="0" r="r" b="b"/>
            <a:pathLst>
              <a:path w="517" h="99">
                <a:moveTo>
                  <a:pt x="9" y="48"/>
                </a:moveTo>
                <a:lnTo>
                  <a:pt x="252" y="0"/>
                </a:lnTo>
                <a:lnTo>
                  <a:pt x="516" y="35"/>
                </a:lnTo>
                <a:lnTo>
                  <a:pt x="258" y="98"/>
                </a:lnTo>
                <a:lnTo>
                  <a:pt x="0" y="53"/>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5" name="Freeform 51"/>
          <p:cNvSpPr>
            <a:spLocks/>
          </p:cNvSpPr>
          <p:nvPr/>
        </p:nvSpPr>
        <p:spPr bwMode="auto">
          <a:xfrm>
            <a:off x="5146675" y="4592638"/>
            <a:ext cx="795338" cy="26987"/>
          </a:xfrm>
          <a:custGeom>
            <a:avLst/>
            <a:gdLst>
              <a:gd name="T0" fmla="*/ 0 w 501"/>
              <a:gd name="T1" fmla="*/ 16 h 17"/>
              <a:gd name="T2" fmla="*/ 500 w 501"/>
              <a:gd name="T3" fmla="*/ 0 h 17"/>
            </a:gdLst>
            <a:ahLst/>
            <a:cxnLst>
              <a:cxn ang="0">
                <a:pos x="T0" y="T1"/>
              </a:cxn>
              <a:cxn ang="0">
                <a:pos x="T2" y="T3"/>
              </a:cxn>
            </a:cxnLst>
            <a:rect l="0" t="0" r="r" b="b"/>
            <a:pathLst>
              <a:path w="501" h="17">
                <a:moveTo>
                  <a:pt x="0" y="16"/>
                </a:moveTo>
                <a:lnTo>
                  <a:pt x="500" y="0"/>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 name="Freeform 52"/>
          <p:cNvSpPr>
            <a:spLocks/>
          </p:cNvSpPr>
          <p:nvPr/>
        </p:nvSpPr>
        <p:spPr bwMode="auto">
          <a:xfrm>
            <a:off x="6821488" y="4935538"/>
            <a:ext cx="171450" cy="806450"/>
          </a:xfrm>
          <a:custGeom>
            <a:avLst/>
            <a:gdLst>
              <a:gd name="T0" fmla="*/ 76 w 108"/>
              <a:gd name="T1" fmla="*/ 507 h 508"/>
              <a:gd name="T2" fmla="*/ 0 w 108"/>
              <a:gd name="T3" fmla="*/ 0 h 508"/>
              <a:gd name="T4" fmla="*/ 107 w 108"/>
              <a:gd name="T5" fmla="*/ 386 h 508"/>
            </a:gdLst>
            <a:ahLst/>
            <a:cxnLst>
              <a:cxn ang="0">
                <a:pos x="T0" y="T1"/>
              </a:cxn>
              <a:cxn ang="0">
                <a:pos x="T2" y="T3"/>
              </a:cxn>
              <a:cxn ang="0">
                <a:pos x="T4" y="T5"/>
              </a:cxn>
            </a:cxnLst>
            <a:rect l="0" t="0" r="r" b="b"/>
            <a:pathLst>
              <a:path w="108" h="508">
                <a:moveTo>
                  <a:pt x="76" y="507"/>
                </a:moveTo>
                <a:lnTo>
                  <a:pt x="0" y="0"/>
                </a:lnTo>
                <a:lnTo>
                  <a:pt x="107" y="386"/>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 name="Freeform 53"/>
          <p:cNvSpPr>
            <a:spLocks/>
          </p:cNvSpPr>
          <p:nvPr/>
        </p:nvSpPr>
        <p:spPr bwMode="auto">
          <a:xfrm>
            <a:off x="4841875" y="3281363"/>
            <a:ext cx="501650" cy="2378075"/>
          </a:xfrm>
          <a:custGeom>
            <a:avLst/>
            <a:gdLst>
              <a:gd name="T0" fmla="*/ 96 w 316"/>
              <a:gd name="T1" fmla="*/ 421 h 1498"/>
              <a:gd name="T2" fmla="*/ 83 w 316"/>
              <a:gd name="T3" fmla="*/ 400 h 1498"/>
              <a:gd name="T4" fmla="*/ 72 w 316"/>
              <a:gd name="T5" fmla="*/ 376 h 1498"/>
              <a:gd name="T6" fmla="*/ 65 w 316"/>
              <a:gd name="T7" fmla="*/ 356 h 1498"/>
              <a:gd name="T8" fmla="*/ 71 w 316"/>
              <a:gd name="T9" fmla="*/ 331 h 1498"/>
              <a:gd name="T10" fmla="*/ 89 w 316"/>
              <a:gd name="T11" fmla="*/ 319 h 1498"/>
              <a:gd name="T12" fmla="*/ 86 w 316"/>
              <a:gd name="T13" fmla="*/ 296 h 1498"/>
              <a:gd name="T14" fmla="*/ 60 w 316"/>
              <a:gd name="T15" fmla="*/ 285 h 1498"/>
              <a:gd name="T16" fmla="*/ 51 w 316"/>
              <a:gd name="T17" fmla="*/ 264 h 1498"/>
              <a:gd name="T18" fmla="*/ 49 w 316"/>
              <a:gd name="T19" fmla="*/ 243 h 1498"/>
              <a:gd name="T20" fmla="*/ 57 w 316"/>
              <a:gd name="T21" fmla="*/ 227 h 1498"/>
              <a:gd name="T22" fmla="*/ 68 w 316"/>
              <a:gd name="T23" fmla="*/ 209 h 1498"/>
              <a:gd name="T24" fmla="*/ 80 w 316"/>
              <a:gd name="T25" fmla="*/ 189 h 1498"/>
              <a:gd name="T26" fmla="*/ 96 w 316"/>
              <a:gd name="T27" fmla="*/ 177 h 1498"/>
              <a:gd name="T28" fmla="*/ 102 w 316"/>
              <a:gd name="T29" fmla="*/ 151 h 1498"/>
              <a:gd name="T30" fmla="*/ 89 w 316"/>
              <a:gd name="T31" fmla="*/ 110 h 1498"/>
              <a:gd name="T32" fmla="*/ 74 w 316"/>
              <a:gd name="T33" fmla="*/ 83 h 1498"/>
              <a:gd name="T34" fmla="*/ 51 w 316"/>
              <a:gd name="T35" fmla="*/ 61 h 1498"/>
              <a:gd name="T36" fmla="*/ 29 w 316"/>
              <a:gd name="T37" fmla="*/ 46 h 1498"/>
              <a:gd name="T38" fmla="*/ 29 w 316"/>
              <a:gd name="T39" fmla="*/ 37 h 1498"/>
              <a:gd name="T40" fmla="*/ 64 w 316"/>
              <a:gd name="T41" fmla="*/ 42 h 1498"/>
              <a:gd name="T42" fmla="*/ 95 w 316"/>
              <a:gd name="T43" fmla="*/ 56 h 1498"/>
              <a:gd name="T44" fmla="*/ 126 w 316"/>
              <a:gd name="T45" fmla="*/ 85 h 1498"/>
              <a:gd name="T46" fmla="*/ 118 w 316"/>
              <a:gd name="T47" fmla="*/ 46 h 1498"/>
              <a:gd name="T48" fmla="*/ 99 w 316"/>
              <a:gd name="T49" fmla="*/ 0 h 1498"/>
              <a:gd name="T50" fmla="*/ 130 w 316"/>
              <a:gd name="T51" fmla="*/ 18 h 1498"/>
              <a:gd name="T52" fmla="*/ 147 w 316"/>
              <a:gd name="T53" fmla="*/ 42 h 1498"/>
              <a:gd name="T54" fmla="*/ 158 w 316"/>
              <a:gd name="T55" fmla="*/ 78 h 1498"/>
              <a:gd name="T56" fmla="*/ 173 w 316"/>
              <a:gd name="T57" fmla="*/ 34 h 1498"/>
              <a:gd name="T58" fmla="*/ 202 w 316"/>
              <a:gd name="T59" fmla="*/ 7 h 1498"/>
              <a:gd name="T60" fmla="*/ 207 w 316"/>
              <a:gd name="T61" fmla="*/ 20 h 1498"/>
              <a:gd name="T62" fmla="*/ 194 w 316"/>
              <a:gd name="T63" fmla="*/ 65 h 1498"/>
              <a:gd name="T64" fmla="*/ 208 w 316"/>
              <a:gd name="T65" fmla="*/ 67 h 1498"/>
              <a:gd name="T66" fmla="*/ 235 w 316"/>
              <a:gd name="T67" fmla="*/ 48 h 1498"/>
              <a:gd name="T68" fmla="*/ 277 w 316"/>
              <a:gd name="T69" fmla="*/ 37 h 1498"/>
              <a:gd name="T70" fmla="*/ 315 w 316"/>
              <a:gd name="T71" fmla="*/ 38 h 1498"/>
              <a:gd name="T72" fmla="*/ 270 w 316"/>
              <a:gd name="T73" fmla="*/ 57 h 1498"/>
              <a:gd name="T74" fmla="*/ 237 w 316"/>
              <a:gd name="T75" fmla="*/ 91 h 1498"/>
              <a:gd name="T76" fmla="*/ 215 w 316"/>
              <a:gd name="T77" fmla="*/ 151 h 1498"/>
              <a:gd name="T78" fmla="*/ 222 w 316"/>
              <a:gd name="T79" fmla="*/ 179 h 1498"/>
              <a:gd name="T80" fmla="*/ 235 w 316"/>
              <a:gd name="T81" fmla="*/ 189 h 1498"/>
              <a:gd name="T82" fmla="*/ 249 w 316"/>
              <a:gd name="T83" fmla="*/ 212 h 1498"/>
              <a:gd name="T84" fmla="*/ 259 w 316"/>
              <a:gd name="T85" fmla="*/ 227 h 1498"/>
              <a:gd name="T86" fmla="*/ 267 w 316"/>
              <a:gd name="T87" fmla="*/ 240 h 1498"/>
              <a:gd name="T88" fmla="*/ 266 w 316"/>
              <a:gd name="T89" fmla="*/ 260 h 1498"/>
              <a:gd name="T90" fmla="*/ 256 w 316"/>
              <a:gd name="T91" fmla="*/ 272 h 1498"/>
              <a:gd name="T92" fmla="*/ 239 w 316"/>
              <a:gd name="T93" fmla="*/ 290 h 1498"/>
              <a:gd name="T94" fmla="*/ 228 w 316"/>
              <a:gd name="T95" fmla="*/ 297 h 1498"/>
              <a:gd name="T96" fmla="*/ 226 w 316"/>
              <a:gd name="T97" fmla="*/ 319 h 1498"/>
              <a:gd name="T98" fmla="*/ 244 w 316"/>
              <a:gd name="T99" fmla="*/ 332 h 1498"/>
              <a:gd name="T100" fmla="*/ 250 w 316"/>
              <a:gd name="T101" fmla="*/ 356 h 1498"/>
              <a:gd name="T102" fmla="*/ 247 w 316"/>
              <a:gd name="T103" fmla="*/ 374 h 1498"/>
              <a:gd name="T104" fmla="*/ 236 w 316"/>
              <a:gd name="T105" fmla="*/ 382 h 1498"/>
              <a:gd name="T106" fmla="*/ 234 w 316"/>
              <a:gd name="T107" fmla="*/ 402 h 1498"/>
              <a:gd name="T108" fmla="*/ 224 w 316"/>
              <a:gd name="T109" fmla="*/ 418 h 1498"/>
              <a:gd name="T110" fmla="*/ 220 w 316"/>
              <a:gd name="T111" fmla="*/ 1497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6" h="1498">
                <a:moveTo>
                  <a:pt x="97" y="1413"/>
                </a:moveTo>
                <a:lnTo>
                  <a:pt x="96" y="421"/>
                </a:lnTo>
                <a:lnTo>
                  <a:pt x="89" y="414"/>
                </a:lnTo>
                <a:lnTo>
                  <a:pt x="83" y="400"/>
                </a:lnTo>
                <a:lnTo>
                  <a:pt x="82" y="384"/>
                </a:lnTo>
                <a:lnTo>
                  <a:pt x="72" y="376"/>
                </a:lnTo>
                <a:lnTo>
                  <a:pt x="67" y="368"/>
                </a:lnTo>
                <a:lnTo>
                  <a:pt x="65" y="356"/>
                </a:lnTo>
                <a:lnTo>
                  <a:pt x="67" y="343"/>
                </a:lnTo>
                <a:lnTo>
                  <a:pt x="71" y="331"/>
                </a:lnTo>
                <a:lnTo>
                  <a:pt x="79" y="323"/>
                </a:lnTo>
                <a:lnTo>
                  <a:pt x="89" y="319"/>
                </a:lnTo>
                <a:lnTo>
                  <a:pt x="89" y="303"/>
                </a:lnTo>
                <a:lnTo>
                  <a:pt x="86" y="296"/>
                </a:lnTo>
                <a:lnTo>
                  <a:pt x="81" y="291"/>
                </a:lnTo>
                <a:lnTo>
                  <a:pt x="60" y="285"/>
                </a:lnTo>
                <a:lnTo>
                  <a:pt x="60" y="271"/>
                </a:lnTo>
                <a:lnTo>
                  <a:pt x="51" y="264"/>
                </a:lnTo>
                <a:lnTo>
                  <a:pt x="49" y="253"/>
                </a:lnTo>
                <a:lnTo>
                  <a:pt x="49" y="243"/>
                </a:lnTo>
                <a:lnTo>
                  <a:pt x="51" y="234"/>
                </a:lnTo>
                <a:lnTo>
                  <a:pt x="57" y="227"/>
                </a:lnTo>
                <a:lnTo>
                  <a:pt x="67" y="221"/>
                </a:lnTo>
                <a:lnTo>
                  <a:pt x="68" y="209"/>
                </a:lnTo>
                <a:lnTo>
                  <a:pt x="73" y="198"/>
                </a:lnTo>
                <a:lnTo>
                  <a:pt x="80" y="189"/>
                </a:lnTo>
                <a:lnTo>
                  <a:pt x="87" y="182"/>
                </a:lnTo>
                <a:lnTo>
                  <a:pt x="96" y="177"/>
                </a:lnTo>
                <a:lnTo>
                  <a:pt x="102" y="175"/>
                </a:lnTo>
                <a:lnTo>
                  <a:pt x="102" y="151"/>
                </a:lnTo>
                <a:lnTo>
                  <a:pt x="96" y="129"/>
                </a:lnTo>
                <a:lnTo>
                  <a:pt x="89" y="110"/>
                </a:lnTo>
                <a:lnTo>
                  <a:pt x="82" y="95"/>
                </a:lnTo>
                <a:lnTo>
                  <a:pt x="74" y="83"/>
                </a:lnTo>
                <a:lnTo>
                  <a:pt x="64" y="70"/>
                </a:lnTo>
                <a:lnTo>
                  <a:pt x="51" y="61"/>
                </a:lnTo>
                <a:lnTo>
                  <a:pt x="42" y="54"/>
                </a:lnTo>
                <a:lnTo>
                  <a:pt x="29" y="46"/>
                </a:lnTo>
                <a:lnTo>
                  <a:pt x="0" y="37"/>
                </a:lnTo>
                <a:lnTo>
                  <a:pt x="29" y="37"/>
                </a:lnTo>
                <a:lnTo>
                  <a:pt x="51" y="39"/>
                </a:lnTo>
                <a:lnTo>
                  <a:pt x="64" y="42"/>
                </a:lnTo>
                <a:lnTo>
                  <a:pt x="85" y="50"/>
                </a:lnTo>
                <a:lnTo>
                  <a:pt x="95" y="56"/>
                </a:lnTo>
                <a:lnTo>
                  <a:pt x="108" y="65"/>
                </a:lnTo>
                <a:lnTo>
                  <a:pt x="126" y="85"/>
                </a:lnTo>
                <a:lnTo>
                  <a:pt x="123" y="65"/>
                </a:lnTo>
                <a:lnTo>
                  <a:pt x="118" y="46"/>
                </a:lnTo>
                <a:lnTo>
                  <a:pt x="108" y="19"/>
                </a:lnTo>
                <a:lnTo>
                  <a:pt x="99" y="0"/>
                </a:lnTo>
                <a:lnTo>
                  <a:pt x="116" y="7"/>
                </a:lnTo>
                <a:lnTo>
                  <a:pt x="130" y="18"/>
                </a:lnTo>
                <a:lnTo>
                  <a:pt x="139" y="28"/>
                </a:lnTo>
                <a:lnTo>
                  <a:pt x="147" y="42"/>
                </a:lnTo>
                <a:lnTo>
                  <a:pt x="154" y="59"/>
                </a:lnTo>
                <a:lnTo>
                  <a:pt x="158" y="78"/>
                </a:lnTo>
                <a:lnTo>
                  <a:pt x="164" y="53"/>
                </a:lnTo>
                <a:lnTo>
                  <a:pt x="173" y="34"/>
                </a:lnTo>
                <a:lnTo>
                  <a:pt x="185" y="19"/>
                </a:lnTo>
                <a:lnTo>
                  <a:pt x="202" y="7"/>
                </a:lnTo>
                <a:lnTo>
                  <a:pt x="215" y="2"/>
                </a:lnTo>
                <a:lnTo>
                  <a:pt x="207" y="20"/>
                </a:lnTo>
                <a:lnTo>
                  <a:pt x="202" y="37"/>
                </a:lnTo>
                <a:lnTo>
                  <a:pt x="194" y="65"/>
                </a:lnTo>
                <a:lnTo>
                  <a:pt x="192" y="84"/>
                </a:lnTo>
                <a:lnTo>
                  <a:pt x="208" y="67"/>
                </a:lnTo>
                <a:lnTo>
                  <a:pt x="222" y="57"/>
                </a:lnTo>
                <a:lnTo>
                  <a:pt x="235" y="48"/>
                </a:lnTo>
                <a:lnTo>
                  <a:pt x="256" y="41"/>
                </a:lnTo>
                <a:lnTo>
                  <a:pt x="277" y="37"/>
                </a:lnTo>
                <a:lnTo>
                  <a:pt x="301" y="36"/>
                </a:lnTo>
                <a:lnTo>
                  <a:pt x="315" y="38"/>
                </a:lnTo>
                <a:lnTo>
                  <a:pt x="293" y="45"/>
                </a:lnTo>
                <a:lnTo>
                  <a:pt x="270" y="57"/>
                </a:lnTo>
                <a:lnTo>
                  <a:pt x="252" y="72"/>
                </a:lnTo>
                <a:lnTo>
                  <a:pt x="237" y="91"/>
                </a:lnTo>
                <a:lnTo>
                  <a:pt x="222" y="124"/>
                </a:lnTo>
                <a:lnTo>
                  <a:pt x="215" y="151"/>
                </a:lnTo>
                <a:lnTo>
                  <a:pt x="214" y="175"/>
                </a:lnTo>
                <a:lnTo>
                  <a:pt x="222" y="179"/>
                </a:lnTo>
                <a:lnTo>
                  <a:pt x="229" y="183"/>
                </a:lnTo>
                <a:lnTo>
                  <a:pt x="235" y="189"/>
                </a:lnTo>
                <a:lnTo>
                  <a:pt x="242" y="196"/>
                </a:lnTo>
                <a:lnTo>
                  <a:pt x="249" y="212"/>
                </a:lnTo>
                <a:lnTo>
                  <a:pt x="250" y="223"/>
                </a:lnTo>
                <a:lnTo>
                  <a:pt x="259" y="227"/>
                </a:lnTo>
                <a:lnTo>
                  <a:pt x="263" y="232"/>
                </a:lnTo>
                <a:lnTo>
                  <a:pt x="267" y="240"/>
                </a:lnTo>
                <a:lnTo>
                  <a:pt x="268" y="251"/>
                </a:lnTo>
                <a:lnTo>
                  <a:pt x="266" y="260"/>
                </a:lnTo>
                <a:lnTo>
                  <a:pt x="262" y="266"/>
                </a:lnTo>
                <a:lnTo>
                  <a:pt x="256" y="272"/>
                </a:lnTo>
                <a:lnTo>
                  <a:pt x="256" y="285"/>
                </a:lnTo>
                <a:lnTo>
                  <a:pt x="239" y="290"/>
                </a:lnTo>
                <a:lnTo>
                  <a:pt x="233" y="293"/>
                </a:lnTo>
                <a:lnTo>
                  <a:pt x="228" y="297"/>
                </a:lnTo>
                <a:lnTo>
                  <a:pt x="226" y="302"/>
                </a:lnTo>
                <a:lnTo>
                  <a:pt x="226" y="319"/>
                </a:lnTo>
                <a:lnTo>
                  <a:pt x="236" y="323"/>
                </a:lnTo>
                <a:lnTo>
                  <a:pt x="244" y="332"/>
                </a:lnTo>
                <a:lnTo>
                  <a:pt x="249" y="341"/>
                </a:lnTo>
                <a:lnTo>
                  <a:pt x="250" y="356"/>
                </a:lnTo>
                <a:lnTo>
                  <a:pt x="250" y="369"/>
                </a:lnTo>
                <a:lnTo>
                  <a:pt x="247" y="374"/>
                </a:lnTo>
                <a:lnTo>
                  <a:pt x="242" y="380"/>
                </a:lnTo>
                <a:lnTo>
                  <a:pt x="236" y="382"/>
                </a:lnTo>
                <a:lnTo>
                  <a:pt x="235" y="393"/>
                </a:lnTo>
                <a:lnTo>
                  <a:pt x="234" y="402"/>
                </a:lnTo>
                <a:lnTo>
                  <a:pt x="230" y="412"/>
                </a:lnTo>
                <a:lnTo>
                  <a:pt x="224" y="418"/>
                </a:lnTo>
                <a:lnTo>
                  <a:pt x="220" y="421"/>
                </a:lnTo>
                <a:lnTo>
                  <a:pt x="220" y="1497"/>
                </a:lnTo>
                <a:lnTo>
                  <a:pt x="97" y="1413"/>
                </a:lnTo>
              </a:path>
            </a:pathLst>
          </a:custGeom>
          <a:gradFill rotWithShape="0">
            <a:gsLst>
              <a:gs pos="0">
                <a:srgbClr val="E9A04D"/>
              </a:gs>
              <a:gs pos="50000">
                <a:srgbClr val="8AF1C0"/>
              </a:gs>
              <a:gs pos="100000">
                <a:srgbClr val="E9A04D"/>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8" name="Freeform 54"/>
          <p:cNvSpPr>
            <a:spLocks/>
          </p:cNvSpPr>
          <p:nvPr/>
        </p:nvSpPr>
        <p:spPr bwMode="auto">
          <a:xfrm>
            <a:off x="5103813" y="3949700"/>
            <a:ext cx="38100" cy="1636713"/>
          </a:xfrm>
          <a:custGeom>
            <a:avLst/>
            <a:gdLst>
              <a:gd name="T0" fmla="*/ 23 w 24"/>
              <a:gd name="T1" fmla="*/ 1022 h 1031"/>
              <a:gd name="T2" fmla="*/ 23 w 24"/>
              <a:gd name="T3" fmla="*/ 0 h 1031"/>
              <a:gd name="T4" fmla="*/ 0 w 24"/>
              <a:gd name="T5" fmla="*/ 0 h 1031"/>
              <a:gd name="T6" fmla="*/ 0 w 24"/>
              <a:gd name="T7" fmla="*/ 1030 h 1031"/>
              <a:gd name="T8" fmla="*/ 23 w 24"/>
              <a:gd name="T9" fmla="*/ 1022 h 1031"/>
            </a:gdLst>
            <a:ahLst/>
            <a:cxnLst>
              <a:cxn ang="0">
                <a:pos x="T0" y="T1"/>
              </a:cxn>
              <a:cxn ang="0">
                <a:pos x="T2" y="T3"/>
              </a:cxn>
              <a:cxn ang="0">
                <a:pos x="T4" y="T5"/>
              </a:cxn>
              <a:cxn ang="0">
                <a:pos x="T6" y="T7"/>
              </a:cxn>
              <a:cxn ang="0">
                <a:pos x="T8" y="T9"/>
              </a:cxn>
            </a:cxnLst>
            <a:rect l="0" t="0" r="r" b="b"/>
            <a:pathLst>
              <a:path w="24" h="1031">
                <a:moveTo>
                  <a:pt x="23" y="1022"/>
                </a:moveTo>
                <a:lnTo>
                  <a:pt x="23" y="0"/>
                </a:lnTo>
                <a:lnTo>
                  <a:pt x="0" y="0"/>
                </a:lnTo>
                <a:lnTo>
                  <a:pt x="0" y="1030"/>
                </a:lnTo>
                <a:lnTo>
                  <a:pt x="23" y="1022"/>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 name="Freeform 55"/>
          <p:cNvSpPr>
            <a:spLocks/>
          </p:cNvSpPr>
          <p:nvPr/>
        </p:nvSpPr>
        <p:spPr bwMode="auto">
          <a:xfrm>
            <a:off x="5111750" y="3884613"/>
            <a:ext cx="49213" cy="61912"/>
          </a:xfrm>
          <a:custGeom>
            <a:avLst/>
            <a:gdLst>
              <a:gd name="T0" fmla="*/ 0 w 31"/>
              <a:gd name="T1" fmla="*/ 38 h 39"/>
              <a:gd name="T2" fmla="*/ 8 w 31"/>
              <a:gd name="T3" fmla="*/ 34 h 39"/>
              <a:gd name="T4" fmla="*/ 13 w 31"/>
              <a:gd name="T5" fmla="*/ 23 h 39"/>
              <a:gd name="T6" fmla="*/ 15 w 31"/>
              <a:gd name="T7" fmla="*/ 10 h 39"/>
              <a:gd name="T8" fmla="*/ 15 w 31"/>
              <a:gd name="T9" fmla="*/ 0 h 39"/>
              <a:gd name="T10" fmla="*/ 30 w 31"/>
              <a:gd name="T11" fmla="*/ 0 h 39"/>
              <a:gd name="T12" fmla="*/ 30 w 31"/>
              <a:gd name="T13" fmla="*/ 13 h 39"/>
              <a:gd name="T14" fmla="*/ 28 w 31"/>
              <a:gd name="T15" fmla="*/ 23 h 39"/>
              <a:gd name="T16" fmla="*/ 23 w 31"/>
              <a:gd name="T17" fmla="*/ 34 h 39"/>
              <a:gd name="T18" fmla="*/ 19 w 31"/>
              <a:gd name="T19" fmla="*/ 38 h 39"/>
              <a:gd name="T20" fmla="*/ 0 w 31"/>
              <a:gd name="T21"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9">
                <a:moveTo>
                  <a:pt x="0" y="38"/>
                </a:moveTo>
                <a:lnTo>
                  <a:pt x="8" y="34"/>
                </a:lnTo>
                <a:lnTo>
                  <a:pt x="13" y="23"/>
                </a:lnTo>
                <a:lnTo>
                  <a:pt x="15" y="10"/>
                </a:lnTo>
                <a:lnTo>
                  <a:pt x="15" y="0"/>
                </a:lnTo>
                <a:lnTo>
                  <a:pt x="30" y="0"/>
                </a:lnTo>
                <a:lnTo>
                  <a:pt x="30" y="13"/>
                </a:lnTo>
                <a:lnTo>
                  <a:pt x="28" y="23"/>
                </a:lnTo>
                <a:lnTo>
                  <a:pt x="23" y="34"/>
                </a:lnTo>
                <a:lnTo>
                  <a:pt x="19" y="38"/>
                </a:lnTo>
                <a:lnTo>
                  <a:pt x="0" y="38"/>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0" name="Freeform 56"/>
          <p:cNvSpPr>
            <a:spLocks/>
          </p:cNvSpPr>
          <p:nvPr/>
        </p:nvSpPr>
        <p:spPr bwMode="auto">
          <a:xfrm>
            <a:off x="5145088" y="3794125"/>
            <a:ext cx="42862" cy="82550"/>
          </a:xfrm>
          <a:custGeom>
            <a:avLst/>
            <a:gdLst>
              <a:gd name="T0" fmla="*/ 0 w 27"/>
              <a:gd name="T1" fmla="*/ 51 h 52"/>
              <a:gd name="T2" fmla="*/ 6 w 27"/>
              <a:gd name="T3" fmla="*/ 47 h 52"/>
              <a:gd name="T4" fmla="*/ 10 w 27"/>
              <a:gd name="T5" fmla="*/ 40 h 52"/>
              <a:gd name="T6" fmla="*/ 12 w 27"/>
              <a:gd name="T7" fmla="*/ 28 h 52"/>
              <a:gd name="T8" fmla="*/ 11 w 27"/>
              <a:gd name="T9" fmla="*/ 15 h 52"/>
              <a:gd name="T10" fmla="*/ 8 w 27"/>
              <a:gd name="T11" fmla="*/ 6 h 52"/>
              <a:gd name="T12" fmla="*/ 3 w 27"/>
              <a:gd name="T13" fmla="*/ 0 h 52"/>
              <a:gd name="T14" fmla="*/ 16 w 27"/>
              <a:gd name="T15" fmla="*/ 0 h 52"/>
              <a:gd name="T16" fmla="*/ 20 w 27"/>
              <a:gd name="T17" fmla="*/ 4 h 52"/>
              <a:gd name="T18" fmla="*/ 23 w 27"/>
              <a:gd name="T19" fmla="*/ 10 h 52"/>
              <a:gd name="T20" fmla="*/ 25 w 27"/>
              <a:gd name="T21" fmla="*/ 18 h 52"/>
              <a:gd name="T22" fmla="*/ 26 w 27"/>
              <a:gd name="T23" fmla="*/ 27 h 52"/>
              <a:gd name="T24" fmla="*/ 25 w 27"/>
              <a:gd name="T25" fmla="*/ 37 h 52"/>
              <a:gd name="T26" fmla="*/ 21 w 27"/>
              <a:gd name="T27" fmla="*/ 46 h 52"/>
              <a:gd name="T28" fmla="*/ 15 w 27"/>
              <a:gd name="T29" fmla="*/ 51 h 52"/>
              <a:gd name="T30" fmla="*/ 0 w 27"/>
              <a:gd name="T3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2">
                <a:moveTo>
                  <a:pt x="0" y="51"/>
                </a:moveTo>
                <a:lnTo>
                  <a:pt x="6" y="47"/>
                </a:lnTo>
                <a:lnTo>
                  <a:pt x="10" y="40"/>
                </a:lnTo>
                <a:lnTo>
                  <a:pt x="12" y="28"/>
                </a:lnTo>
                <a:lnTo>
                  <a:pt x="11" y="15"/>
                </a:lnTo>
                <a:lnTo>
                  <a:pt x="8" y="6"/>
                </a:lnTo>
                <a:lnTo>
                  <a:pt x="3" y="0"/>
                </a:lnTo>
                <a:lnTo>
                  <a:pt x="16" y="0"/>
                </a:lnTo>
                <a:lnTo>
                  <a:pt x="20" y="4"/>
                </a:lnTo>
                <a:lnTo>
                  <a:pt x="23" y="10"/>
                </a:lnTo>
                <a:lnTo>
                  <a:pt x="25" y="18"/>
                </a:lnTo>
                <a:lnTo>
                  <a:pt x="26" y="27"/>
                </a:lnTo>
                <a:lnTo>
                  <a:pt x="25" y="37"/>
                </a:lnTo>
                <a:lnTo>
                  <a:pt x="21" y="46"/>
                </a:lnTo>
                <a:lnTo>
                  <a:pt x="15" y="51"/>
                </a:lnTo>
                <a:lnTo>
                  <a:pt x="0" y="51"/>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1" name="Freeform 57"/>
          <p:cNvSpPr>
            <a:spLocks/>
          </p:cNvSpPr>
          <p:nvPr/>
        </p:nvSpPr>
        <p:spPr bwMode="auto">
          <a:xfrm>
            <a:off x="5148263" y="3740150"/>
            <a:ext cx="34925" cy="50800"/>
          </a:xfrm>
          <a:custGeom>
            <a:avLst/>
            <a:gdLst>
              <a:gd name="T0" fmla="*/ 0 w 22"/>
              <a:gd name="T1" fmla="*/ 31 h 32"/>
              <a:gd name="T2" fmla="*/ 0 w 22"/>
              <a:gd name="T3" fmla="*/ 8 h 32"/>
              <a:gd name="T4" fmla="*/ 2 w 22"/>
              <a:gd name="T5" fmla="*/ 2 h 32"/>
              <a:gd name="T6" fmla="*/ 6 w 22"/>
              <a:gd name="T7" fmla="*/ 0 h 32"/>
              <a:gd name="T8" fmla="*/ 21 w 22"/>
              <a:gd name="T9" fmla="*/ 0 h 32"/>
              <a:gd name="T10" fmla="*/ 14 w 22"/>
              <a:gd name="T11" fmla="*/ 5 h 32"/>
              <a:gd name="T12" fmla="*/ 13 w 22"/>
              <a:gd name="T13" fmla="*/ 11 h 32"/>
              <a:gd name="T14" fmla="*/ 13 w 22"/>
              <a:gd name="T15" fmla="*/ 17 h 32"/>
              <a:gd name="T16" fmla="*/ 13 w 22"/>
              <a:gd name="T17" fmla="*/ 31 h 32"/>
              <a:gd name="T18" fmla="*/ 0 w 22"/>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2">
                <a:moveTo>
                  <a:pt x="0" y="31"/>
                </a:moveTo>
                <a:lnTo>
                  <a:pt x="0" y="8"/>
                </a:lnTo>
                <a:lnTo>
                  <a:pt x="2" y="2"/>
                </a:lnTo>
                <a:lnTo>
                  <a:pt x="6" y="0"/>
                </a:lnTo>
                <a:lnTo>
                  <a:pt x="21" y="0"/>
                </a:lnTo>
                <a:lnTo>
                  <a:pt x="14" y="5"/>
                </a:lnTo>
                <a:lnTo>
                  <a:pt x="13" y="11"/>
                </a:lnTo>
                <a:lnTo>
                  <a:pt x="13" y="17"/>
                </a:lnTo>
                <a:lnTo>
                  <a:pt x="13" y="31"/>
                </a:lnTo>
                <a:lnTo>
                  <a:pt x="0" y="31"/>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 name="Freeform 58"/>
          <p:cNvSpPr>
            <a:spLocks/>
          </p:cNvSpPr>
          <p:nvPr/>
        </p:nvSpPr>
        <p:spPr bwMode="auto">
          <a:xfrm>
            <a:off x="5162550" y="3711575"/>
            <a:ext cx="20638" cy="25400"/>
          </a:xfrm>
          <a:custGeom>
            <a:avLst/>
            <a:gdLst>
              <a:gd name="T0" fmla="*/ 0 w 13"/>
              <a:gd name="T1" fmla="*/ 14 h 16"/>
              <a:gd name="T2" fmla="*/ 0 w 13"/>
              <a:gd name="T3" fmla="*/ 0 h 16"/>
              <a:gd name="T4" fmla="*/ 12 w 13"/>
              <a:gd name="T5" fmla="*/ 0 h 16"/>
              <a:gd name="T6" fmla="*/ 12 w 13"/>
              <a:gd name="T7" fmla="*/ 15 h 16"/>
              <a:gd name="T8" fmla="*/ 0 w 13"/>
              <a:gd name="T9" fmla="*/ 14 h 16"/>
            </a:gdLst>
            <a:ahLst/>
            <a:cxnLst>
              <a:cxn ang="0">
                <a:pos x="T0" y="T1"/>
              </a:cxn>
              <a:cxn ang="0">
                <a:pos x="T2" y="T3"/>
              </a:cxn>
              <a:cxn ang="0">
                <a:pos x="T4" y="T5"/>
              </a:cxn>
              <a:cxn ang="0">
                <a:pos x="T6" y="T7"/>
              </a:cxn>
              <a:cxn ang="0">
                <a:pos x="T8" y="T9"/>
              </a:cxn>
            </a:cxnLst>
            <a:rect l="0" t="0" r="r" b="b"/>
            <a:pathLst>
              <a:path w="13" h="16">
                <a:moveTo>
                  <a:pt x="0" y="14"/>
                </a:moveTo>
                <a:lnTo>
                  <a:pt x="0" y="0"/>
                </a:lnTo>
                <a:lnTo>
                  <a:pt x="12" y="0"/>
                </a:lnTo>
                <a:lnTo>
                  <a:pt x="12" y="15"/>
                </a:lnTo>
                <a:lnTo>
                  <a:pt x="0" y="14"/>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3" name="Freeform 59"/>
          <p:cNvSpPr>
            <a:spLocks/>
          </p:cNvSpPr>
          <p:nvPr/>
        </p:nvSpPr>
        <p:spPr bwMode="auto">
          <a:xfrm>
            <a:off x="5162550" y="3633788"/>
            <a:ext cx="39688" cy="68262"/>
          </a:xfrm>
          <a:custGeom>
            <a:avLst/>
            <a:gdLst>
              <a:gd name="T0" fmla="*/ 0 w 25"/>
              <a:gd name="T1" fmla="*/ 42 h 43"/>
              <a:gd name="T2" fmla="*/ 5 w 25"/>
              <a:gd name="T3" fmla="*/ 37 h 43"/>
              <a:gd name="T4" fmla="*/ 9 w 25"/>
              <a:gd name="T5" fmla="*/ 32 h 43"/>
              <a:gd name="T6" fmla="*/ 9 w 25"/>
              <a:gd name="T7" fmla="*/ 24 h 43"/>
              <a:gd name="T8" fmla="*/ 9 w 25"/>
              <a:gd name="T9" fmla="*/ 16 h 43"/>
              <a:gd name="T10" fmla="*/ 7 w 25"/>
              <a:gd name="T11" fmla="*/ 8 h 43"/>
              <a:gd name="T12" fmla="*/ 5 w 25"/>
              <a:gd name="T13" fmla="*/ 4 h 43"/>
              <a:gd name="T14" fmla="*/ 1 w 25"/>
              <a:gd name="T15" fmla="*/ 0 h 43"/>
              <a:gd name="T16" fmla="*/ 14 w 25"/>
              <a:gd name="T17" fmla="*/ 0 h 43"/>
              <a:gd name="T18" fmla="*/ 19 w 25"/>
              <a:gd name="T19" fmla="*/ 4 h 43"/>
              <a:gd name="T20" fmla="*/ 22 w 25"/>
              <a:gd name="T21" fmla="*/ 11 h 43"/>
              <a:gd name="T22" fmla="*/ 24 w 25"/>
              <a:gd name="T23" fmla="*/ 19 h 43"/>
              <a:gd name="T24" fmla="*/ 24 w 25"/>
              <a:gd name="T25" fmla="*/ 27 h 43"/>
              <a:gd name="T26" fmla="*/ 22 w 25"/>
              <a:gd name="T27" fmla="*/ 32 h 43"/>
              <a:gd name="T28" fmla="*/ 20 w 25"/>
              <a:gd name="T29" fmla="*/ 37 h 43"/>
              <a:gd name="T30" fmla="*/ 18 w 25"/>
              <a:gd name="T31" fmla="*/ 39 h 43"/>
              <a:gd name="T32" fmla="*/ 16 w 25"/>
              <a:gd name="T33" fmla="*/ 42 h 43"/>
              <a:gd name="T34" fmla="*/ 0 w 25"/>
              <a:gd name="T35"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43">
                <a:moveTo>
                  <a:pt x="0" y="42"/>
                </a:moveTo>
                <a:lnTo>
                  <a:pt x="5" y="37"/>
                </a:lnTo>
                <a:lnTo>
                  <a:pt x="9" y="32"/>
                </a:lnTo>
                <a:lnTo>
                  <a:pt x="9" y="24"/>
                </a:lnTo>
                <a:lnTo>
                  <a:pt x="9" y="16"/>
                </a:lnTo>
                <a:lnTo>
                  <a:pt x="7" y="8"/>
                </a:lnTo>
                <a:lnTo>
                  <a:pt x="5" y="4"/>
                </a:lnTo>
                <a:lnTo>
                  <a:pt x="1" y="0"/>
                </a:lnTo>
                <a:lnTo>
                  <a:pt x="14" y="0"/>
                </a:lnTo>
                <a:lnTo>
                  <a:pt x="19" y="4"/>
                </a:lnTo>
                <a:lnTo>
                  <a:pt x="22" y="11"/>
                </a:lnTo>
                <a:lnTo>
                  <a:pt x="24" y="19"/>
                </a:lnTo>
                <a:lnTo>
                  <a:pt x="24" y="27"/>
                </a:lnTo>
                <a:lnTo>
                  <a:pt x="22" y="32"/>
                </a:lnTo>
                <a:lnTo>
                  <a:pt x="20" y="37"/>
                </a:lnTo>
                <a:lnTo>
                  <a:pt x="18" y="39"/>
                </a:lnTo>
                <a:lnTo>
                  <a:pt x="16" y="42"/>
                </a:lnTo>
                <a:lnTo>
                  <a:pt x="0" y="42"/>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4" name="Freeform 60"/>
          <p:cNvSpPr>
            <a:spLocks/>
          </p:cNvSpPr>
          <p:nvPr/>
        </p:nvSpPr>
        <p:spPr bwMode="auto">
          <a:xfrm>
            <a:off x="5132388" y="3563938"/>
            <a:ext cx="55562" cy="65087"/>
          </a:xfrm>
          <a:custGeom>
            <a:avLst/>
            <a:gdLst>
              <a:gd name="T0" fmla="*/ 11 w 35"/>
              <a:gd name="T1" fmla="*/ 0 h 41"/>
              <a:gd name="T2" fmla="*/ 16 w 35"/>
              <a:gd name="T3" fmla="*/ 2 h 41"/>
              <a:gd name="T4" fmla="*/ 23 w 35"/>
              <a:gd name="T5" fmla="*/ 8 h 41"/>
              <a:gd name="T6" fmla="*/ 28 w 35"/>
              <a:gd name="T7" fmla="*/ 16 h 41"/>
              <a:gd name="T8" fmla="*/ 31 w 35"/>
              <a:gd name="T9" fmla="*/ 28 h 41"/>
              <a:gd name="T10" fmla="*/ 34 w 35"/>
              <a:gd name="T11" fmla="*/ 40 h 41"/>
              <a:gd name="T12" fmla="*/ 20 w 35"/>
              <a:gd name="T13" fmla="*/ 40 h 41"/>
              <a:gd name="T14" fmla="*/ 19 w 35"/>
              <a:gd name="T15" fmla="*/ 30 h 41"/>
              <a:gd name="T16" fmla="*/ 14 w 35"/>
              <a:gd name="T17" fmla="*/ 18 h 41"/>
              <a:gd name="T18" fmla="*/ 9 w 35"/>
              <a:gd name="T19" fmla="*/ 8 h 41"/>
              <a:gd name="T20" fmla="*/ 5 w 35"/>
              <a:gd name="T21" fmla="*/ 2 h 41"/>
              <a:gd name="T22" fmla="*/ 0 w 35"/>
              <a:gd name="T23" fmla="*/ 0 h 41"/>
              <a:gd name="T24" fmla="*/ 11 w 35"/>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1">
                <a:moveTo>
                  <a:pt x="11" y="0"/>
                </a:moveTo>
                <a:lnTo>
                  <a:pt x="16" y="2"/>
                </a:lnTo>
                <a:lnTo>
                  <a:pt x="23" y="8"/>
                </a:lnTo>
                <a:lnTo>
                  <a:pt x="28" y="16"/>
                </a:lnTo>
                <a:lnTo>
                  <a:pt x="31" y="28"/>
                </a:lnTo>
                <a:lnTo>
                  <a:pt x="34" y="40"/>
                </a:lnTo>
                <a:lnTo>
                  <a:pt x="20" y="40"/>
                </a:lnTo>
                <a:lnTo>
                  <a:pt x="19" y="30"/>
                </a:lnTo>
                <a:lnTo>
                  <a:pt x="14" y="18"/>
                </a:lnTo>
                <a:lnTo>
                  <a:pt x="9" y="8"/>
                </a:lnTo>
                <a:lnTo>
                  <a:pt x="5" y="2"/>
                </a:lnTo>
                <a:lnTo>
                  <a:pt x="0" y="0"/>
                </a:lnTo>
                <a:lnTo>
                  <a:pt x="11" y="0"/>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 name="Freeform 61"/>
          <p:cNvSpPr>
            <a:spLocks/>
          </p:cNvSpPr>
          <p:nvPr/>
        </p:nvSpPr>
        <p:spPr bwMode="auto">
          <a:xfrm>
            <a:off x="5129213" y="3400425"/>
            <a:ext cx="60325" cy="158750"/>
          </a:xfrm>
          <a:custGeom>
            <a:avLst/>
            <a:gdLst>
              <a:gd name="T0" fmla="*/ 13 w 38"/>
              <a:gd name="T1" fmla="*/ 99 h 100"/>
              <a:gd name="T2" fmla="*/ 14 w 38"/>
              <a:gd name="T3" fmla="*/ 71 h 100"/>
              <a:gd name="T4" fmla="*/ 19 w 38"/>
              <a:gd name="T5" fmla="*/ 40 h 100"/>
              <a:gd name="T6" fmla="*/ 26 w 38"/>
              <a:gd name="T7" fmla="*/ 18 h 100"/>
              <a:gd name="T8" fmla="*/ 37 w 38"/>
              <a:gd name="T9" fmla="*/ 0 h 100"/>
              <a:gd name="T10" fmla="*/ 21 w 38"/>
              <a:gd name="T11" fmla="*/ 15 h 100"/>
              <a:gd name="T12" fmla="*/ 12 w 38"/>
              <a:gd name="T13" fmla="*/ 28 h 100"/>
              <a:gd name="T14" fmla="*/ 5 w 38"/>
              <a:gd name="T15" fmla="*/ 50 h 100"/>
              <a:gd name="T16" fmla="*/ 1 w 38"/>
              <a:gd name="T17" fmla="*/ 80 h 100"/>
              <a:gd name="T18" fmla="*/ 0 w 38"/>
              <a:gd name="T19" fmla="*/ 99 h 100"/>
              <a:gd name="T20" fmla="*/ 13 w 3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00">
                <a:moveTo>
                  <a:pt x="13" y="99"/>
                </a:moveTo>
                <a:lnTo>
                  <a:pt x="14" y="71"/>
                </a:lnTo>
                <a:lnTo>
                  <a:pt x="19" y="40"/>
                </a:lnTo>
                <a:lnTo>
                  <a:pt x="26" y="18"/>
                </a:lnTo>
                <a:lnTo>
                  <a:pt x="37" y="0"/>
                </a:lnTo>
                <a:lnTo>
                  <a:pt x="21" y="15"/>
                </a:lnTo>
                <a:lnTo>
                  <a:pt x="12" y="28"/>
                </a:lnTo>
                <a:lnTo>
                  <a:pt x="5" y="50"/>
                </a:lnTo>
                <a:lnTo>
                  <a:pt x="1" y="80"/>
                </a:lnTo>
                <a:lnTo>
                  <a:pt x="0" y="99"/>
                </a:lnTo>
                <a:lnTo>
                  <a:pt x="13" y="99"/>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 name="Freeform 62"/>
          <p:cNvSpPr>
            <a:spLocks/>
          </p:cNvSpPr>
          <p:nvPr/>
        </p:nvSpPr>
        <p:spPr bwMode="auto">
          <a:xfrm>
            <a:off x="5719763" y="3230563"/>
            <a:ext cx="503237" cy="2376487"/>
          </a:xfrm>
          <a:custGeom>
            <a:avLst/>
            <a:gdLst>
              <a:gd name="T0" fmla="*/ 97 w 317"/>
              <a:gd name="T1" fmla="*/ 421 h 1497"/>
              <a:gd name="T2" fmla="*/ 84 w 317"/>
              <a:gd name="T3" fmla="*/ 400 h 1497"/>
              <a:gd name="T4" fmla="*/ 72 w 317"/>
              <a:gd name="T5" fmla="*/ 376 h 1497"/>
              <a:gd name="T6" fmla="*/ 66 w 317"/>
              <a:gd name="T7" fmla="*/ 355 h 1497"/>
              <a:gd name="T8" fmla="*/ 72 w 317"/>
              <a:gd name="T9" fmla="*/ 330 h 1497"/>
              <a:gd name="T10" fmla="*/ 90 w 317"/>
              <a:gd name="T11" fmla="*/ 318 h 1497"/>
              <a:gd name="T12" fmla="*/ 88 w 317"/>
              <a:gd name="T13" fmla="*/ 296 h 1497"/>
              <a:gd name="T14" fmla="*/ 61 w 317"/>
              <a:gd name="T15" fmla="*/ 284 h 1497"/>
              <a:gd name="T16" fmla="*/ 52 w 317"/>
              <a:gd name="T17" fmla="*/ 263 h 1497"/>
              <a:gd name="T18" fmla="*/ 50 w 317"/>
              <a:gd name="T19" fmla="*/ 243 h 1497"/>
              <a:gd name="T20" fmla="*/ 57 w 317"/>
              <a:gd name="T21" fmla="*/ 227 h 1497"/>
              <a:gd name="T22" fmla="*/ 69 w 317"/>
              <a:gd name="T23" fmla="*/ 208 h 1497"/>
              <a:gd name="T24" fmla="*/ 80 w 317"/>
              <a:gd name="T25" fmla="*/ 188 h 1497"/>
              <a:gd name="T26" fmla="*/ 97 w 317"/>
              <a:gd name="T27" fmla="*/ 176 h 1497"/>
              <a:gd name="T28" fmla="*/ 103 w 317"/>
              <a:gd name="T29" fmla="*/ 151 h 1497"/>
              <a:gd name="T30" fmla="*/ 90 w 317"/>
              <a:gd name="T31" fmla="*/ 111 h 1497"/>
              <a:gd name="T32" fmla="*/ 75 w 317"/>
              <a:gd name="T33" fmla="*/ 82 h 1497"/>
              <a:gd name="T34" fmla="*/ 52 w 317"/>
              <a:gd name="T35" fmla="*/ 60 h 1497"/>
              <a:gd name="T36" fmla="*/ 29 w 317"/>
              <a:gd name="T37" fmla="*/ 46 h 1497"/>
              <a:gd name="T38" fmla="*/ 29 w 317"/>
              <a:gd name="T39" fmla="*/ 36 h 1497"/>
              <a:gd name="T40" fmla="*/ 65 w 317"/>
              <a:gd name="T41" fmla="*/ 41 h 1497"/>
              <a:gd name="T42" fmla="*/ 96 w 317"/>
              <a:gd name="T43" fmla="*/ 55 h 1497"/>
              <a:gd name="T44" fmla="*/ 126 w 317"/>
              <a:gd name="T45" fmla="*/ 85 h 1497"/>
              <a:gd name="T46" fmla="*/ 119 w 317"/>
              <a:gd name="T47" fmla="*/ 45 h 1497"/>
              <a:gd name="T48" fmla="*/ 100 w 317"/>
              <a:gd name="T49" fmla="*/ 0 h 1497"/>
              <a:gd name="T50" fmla="*/ 130 w 317"/>
              <a:gd name="T51" fmla="*/ 17 h 1497"/>
              <a:gd name="T52" fmla="*/ 147 w 317"/>
              <a:gd name="T53" fmla="*/ 41 h 1497"/>
              <a:gd name="T54" fmla="*/ 159 w 317"/>
              <a:gd name="T55" fmla="*/ 77 h 1497"/>
              <a:gd name="T56" fmla="*/ 174 w 317"/>
              <a:gd name="T57" fmla="*/ 33 h 1497"/>
              <a:gd name="T58" fmla="*/ 202 w 317"/>
              <a:gd name="T59" fmla="*/ 6 h 1497"/>
              <a:gd name="T60" fmla="*/ 208 w 317"/>
              <a:gd name="T61" fmla="*/ 20 h 1497"/>
              <a:gd name="T62" fmla="*/ 195 w 317"/>
              <a:gd name="T63" fmla="*/ 65 h 1497"/>
              <a:gd name="T64" fmla="*/ 209 w 317"/>
              <a:gd name="T65" fmla="*/ 66 h 1497"/>
              <a:gd name="T66" fmla="*/ 236 w 317"/>
              <a:gd name="T67" fmla="*/ 48 h 1497"/>
              <a:gd name="T68" fmla="*/ 278 w 317"/>
              <a:gd name="T69" fmla="*/ 37 h 1497"/>
              <a:gd name="T70" fmla="*/ 316 w 317"/>
              <a:gd name="T71" fmla="*/ 38 h 1497"/>
              <a:gd name="T72" fmla="*/ 271 w 317"/>
              <a:gd name="T73" fmla="*/ 57 h 1497"/>
              <a:gd name="T74" fmla="*/ 237 w 317"/>
              <a:gd name="T75" fmla="*/ 90 h 1497"/>
              <a:gd name="T76" fmla="*/ 216 w 317"/>
              <a:gd name="T77" fmla="*/ 151 h 1497"/>
              <a:gd name="T78" fmla="*/ 223 w 317"/>
              <a:gd name="T79" fmla="*/ 178 h 1497"/>
              <a:gd name="T80" fmla="*/ 237 w 317"/>
              <a:gd name="T81" fmla="*/ 188 h 1497"/>
              <a:gd name="T82" fmla="*/ 250 w 317"/>
              <a:gd name="T83" fmla="*/ 212 h 1497"/>
              <a:gd name="T84" fmla="*/ 260 w 317"/>
              <a:gd name="T85" fmla="*/ 227 h 1497"/>
              <a:gd name="T86" fmla="*/ 267 w 317"/>
              <a:gd name="T87" fmla="*/ 240 h 1497"/>
              <a:gd name="T88" fmla="*/ 267 w 317"/>
              <a:gd name="T89" fmla="*/ 259 h 1497"/>
              <a:gd name="T90" fmla="*/ 257 w 317"/>
              <a:gd name="T91" fmla="*/ 270 h 1497"/>
              <a:gd name="T92" fmla="*/ 239 w 317"/>
              <a:gd name="T93" fmla="*/ 289 h 1497"/>
              <a:gd name="T94" fmla="*/ 229 w 317"/>
              <a:gd name="T95" fmla="*/ 297 h 1497"/>
              <a:gd name="T96" fmla="*/ 227 w 317"/>
              <a:gd name="T97" fmla="*/ 318 h 1497"/>
              <a:gd name="T98" fmla="*/ 245 w 317"/>
              <a:gd name="T99" fmla="*/ 331 h 1497"/>
              <a:gd name="T100" fmla="*/ 251 w 317"/>
              <a:gd name="T101" fmla="*/ 355 h 1497"/>
              <a:gd name="T102" fmla="*/ 248 w 317"/>
              <a:gd name="T103" fmla="*/ 374 h 1497"/>
              <a:gd name="T104" fmla="*/ 237 w 317"/>
              <a:gd name="T105" fmla="*/ 382 h 1497"/>
              <a:gd name="T106" fmla="*/ 235 w 317"/>
              <a:gd name="T107" fmla="*/ 402 h 1497"/>
              <a:gd name="T108" fmla="*/ 224 w 317"/>
              <a:gd name="T109" fmla="*/ 418 h 1497"/>
              <a:gd name="T110" fmla="*/ 221 w 317"/>
              <a:gd name="T111" fmla="*/ 1496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7" h="1497">
                <a:moveTo>
                  <a:pt x="97" y="1412"/>
                </a:moveTo>
                <a:lnTo>
                  <a:pt x="97" y="421"/>
                </a:lnTo>
                <a:lnTo>
                  <a:pt x="90" y="413"/>
                </a:lnTo>
                <a:lnTo>
                  <a:pt x="84" y="400"/>
                </a:lnTo>
                <a:lnTo>
                  <a:pt x="82" y="383"/>
                </a:lnTo>
                <a:lnTo>
                  <a:pt x="72" y="376"/>
                </a:lnTo>
                <a:lnTo>
                  <a:pt x="68" y="367"/>
                </a:lnTo>
                <a:lnTo>
                  <a:pt x="66" y="355"/>
                </a:lnTo>
                <a:lnTo>
                  <a:pt x="67" y="342"/>
                </a:lnTo>
                <a:lnTo>
                  <a:pt x="72" y="330"/>
                </a:lnTo>
                <a:lnTo>
                  <a:pt x="79" y="323"/>
                </a:lnTo>
                <a:lnTo>
                  <a:pt x="90" y="318"/>
                </a:lnTo>
                <a:lnTo>
                  <a:pt x="90" y="303"/>
                </a:lnTo>
                <a:lnTo>
                  <a:pt x="88" y="296"/>
                </a:lnTo>
                <a:lnTo>
                  <a:pt x="82" y="291"/>
                </a:lnTo>
                <a:lnTo>
                  <a:pt x="61" y="284"/>
                </a:lnTo>
                <a:lnTo>
                  <a:pt x="61" y="270"/>
                </a:lnTo>
                <a:lnTo>
                  <a:pt x="52" y="263"/>
                </a:lnTo>
                <a:lnTo>
                  <a:pt x="49" y="253"/>
                </a:lnTo>
                <a:lnTo>
                  <a:pt x="50" y="243"/>
                </a:lnTo>
                <a:lnTo>
                  <a:pt x="51" y="233"/>
                </a:lnTo>
                <a:lnTo>
                  <a:pt x="57" y="227"/>
                </a:lnTo>
                <a:lnTo>
                  <a:pt x="67" y="220"/>
                </a:lnTo>
                <a:lnTo>
                  <a:pt x="69" y="208"/>
                </a:lnTo>
                <a:lnTo>
                  <a:pt x="74" y="198"/>
                </a:lnTo>
                <a:lnTo>
                  <a:pt x="80" y="188"/>
                </a:lnTo>
                <a:lnTo>
                  <a:pt x="88" y="182"/>
                </a:lnTo>
                <a:lnTo>
                  <a:pt x="97" y="176"/>
                </a:lnTo>
                <a:lnTo>
                  <a:pt x="103" y="174"/>
                </a:lnTo>
                <a:lnTo>
                  <a:pt x="103" y="151"/>
                </a:lnTo>
                <a:lnTo>
                  <a:pt x="97" y="128"/>
                </a:lnTo>
                <a:lnTo>
                  <a:pt x="90" y="111"/>
                </a:lnTo>
                <a:lnTo>
                  <a:pt x="83" y="96"/>
                </a:lnTo>
                <a:lnTo>
                  <a:pt x="75" y="82"/>
                </a:lnTo>
                <a:lnTo>
                  <a:pt x="64" y="70"/>
                </a:lnTo>
                <a:lnTo>
                  <a:pt x="52" y="60"/>
                </a:lnTo>
                <a:lnTo>
                  <a:pt x="42" y="53"/>
                </a:lnTo>
                <a:lnTo>
                  <a:pt x="29" y="46"/>
                </a:lnTo>
                <a:lnTo>
                  <a:pt x="0" y="37"/>
                </a:lnTo>
                <a:lnTo>
                  <a:pt x="29" y="36"/>
                </a:lnTo>
                <a:lnTo>
                  <a:pt x="51" y="39"/>
                </a:lnTo>
                <a:lnTo>
                  <a:pt x="65" y="41"/>
                </a:lnTo>
                <a:lnTo>
                  <a:pt x="86" y="50"/>
                </a:lnTo>
                <a:lnTo>
                  <a:pt x="96" y="55"/>
                </a:lnTo>
                <a:lnTo>
                  <a:pt x="108" y="65"/>
                </a:lnTo>
                <a:lnTo>
                  <a:pt x="126" y="85"/>
                </a:lnTo>
                <a:lnTo>
                  <a:pt x="123" y="65"/>
                </a:lnTo>
                <a:lnTo>
                  <a:pt x="119" y="45"/>
                </a:lnTo>
                <a:lnTo>
                  <a:pt x="109" y="18"/>
                </a:lnTo>
                <a:lnTo>
                  <a:pt x="100" y="0"/>
                </a:lnTo>
                <a:lnTo>
                  <a:pt x="116" y="7"/>
                </a:lnTo>
                <a:lnTo>
                  <a:pt x="130" y="17"/>
                </a:lnTo>
                <a:lnTo>
                  <a:pt x="140" y="28"/>
                </a:lnTo>
                <a:lnTo>
                  <a:pt x="147" y="41"/>
                </a:lnTo>
                <a:lnTo>
                  <a:pt x="154" y="58"/>
                </a:lnTo>
                <a:lnTo>
                  <a:pt x="159" y="77"/>
                </a:lnTo>
                <a:lnTo>
                  <a:pt x="165" y="53"/>
                </a:lnTo>
                <a:lnTo>
                  <a:pt x="174" y="33"/>
                </a:lnTo>
                <a:lnTo>
                  <a:pt x="186" y="18"/>
                </a:lnTo>
                <a:lnTo>
                  <a:pt x="202" y="6"/>
                </a:lnTo>
                <a:lnTo>
                  <a:pt x="216" y="2"/>
                </a:lnTo>
                <a:lnTo>
                  <a:pt x="208" y="20"/>
                </a:lnTo>
                <a:lnTo>
                  <a:pt x="202" y="36"/>
                </a:lnTo>
                <a:lnTo>
                  <a:pt x="195" y="65"/>
                </a:lnTo>
                <a:lnTo>
                  <a:pt x="193" y="83"/>
                </a:lnTo>
                <a:lnTo>
                  <a:pt x="209" y="66"/>
                </a:lnTo>
                <a:lnTo>
                  <a:pt x="223" y="56"/>
                </a:lnTo>
                <a:lnTo>
                  <a:pt x="236" y="48"/>
                </a:lnTo>
                <a:lnTo>
                  <a:pt x="257" y="40"/>
                </a:lnTo>
                <a:lnTo>
                  <a:pt x="278" y="37"/>
                </a:lnTo>
                <a:lnTo>
                  <a:pt x="302" y="36"/>
                </a:lnTo>
                <a:lnTo>
                  <a:pt x="316" y="38"/>
                </a:lnTo>
                <a:lnTo>
                  <a:pt x="294" y="44"/>
                </a:lnTo>
                <a:lnTo>
                  <a:pt x="271" y="57"/>
                </a:lnTo>
                <a:lnTo>
                  <a:pt x="252" y="71"/>
                </a:lnTo>
                <a:lnTo>
                  <a:pt x="237" y="90"/>
                </a:lnTo>
                <a:lnTo>
                  <a:pt x="223" y="124"/>
                </a:lnTo>
                <a:lnTo>
                  <a:pt x="216" y="151"/>
                </a:lnTo>
                <a:lnTo>
                  <a:pt x="214" y="174"/>
                </a:lnTo>
                <a:lnTo>
                  <a:pt x="223" y="178"/>
                </a:lnTo>
                <a:lnTo>
                  <a:pt x="230" y="182"/>
                </a:lnTo>
                <a:lnTo>
                  <a:pt x="237" y="188"/>
                </a:lnTo>
                <a:lnTo>
                  <a:pt x="243" y="197"/>
                </a:lnTo>
                <a:lnTo>
                  <a:pt x="250" y="212"/>
                </a:lnTo>
                <a:lnTo>
                  <a:pt x="251" y="222"/>
                </a:lnTo>
                <a:lnTo>
                  <a:pt x="260" y="227"/>
                </a:lnTo>
                <a:lnTo>
                  <a:pt x="264" y="232"/>
                </a:lnTo>
                <a:lnTo>
                  <a:pt x="267" y="240"/>
                </a:lnTo>
                <a:lnTo>
                  <a:pt x="268" y="250"/>
                </a:lnTo>
                <a:lnTo>
                  <a:pt x="267" y="259"/>
                </a:lnTo>
                <a:lnTo>
                  <a:pt x="263" y="265"/>
                </a:lnTo>
                <a:lnTo>
                  <a:pt x="257" y="270"/>
                </a:lnTo>
                <a:lnTo>
                  <a:pt x="257" y="284"/>
                </a:lnTo>
                <a:lnTo>
                  <a:pt x="239" y="289"/>
                </a:lnTo>
                <a:lnTo>
                  <a:pt x="234" y="292"/>
                </a:lnTo>
                <a:lnTo>
                  <a:pt x="229" y="297"/>
                </a:lnTo>
                <a:lnTo>
                  <a:pt x="227" y="301"/>
                </a:lnTo>
                <a:lnTo>
                  <a:pt x="227" y="318"/>
                </a:lnTo>
                <a:lnTo>
                  <a:pt x="237" y="322"/>
                </a:lnTo>
                <a:lnTo>
                  <a:pt x="245" y="331"/>
                </a:lnTo>
                <a:lnTo>
                  <a:pt x="250" y="340"/>
                </a:lnTo>
                <a:lnTo>
                  <a:pt x="251" y="355"/>
                </a:lnTo>
                <a:lnTo>
                  <a:pt x="250" y="368"/>
                </a:lnTo>
                <a:lnTo>
                  <a:pt x="248" y="374"/>
                </a:lnTo>
                <a:lnTo>
                  <a:pt x="243" y="379"/>
                </a:lnTo>
                <a:lnTo>
                  <a:pt x="237" y="382"/>
                </a:lnTo>
                <a:lnTo>
                  <a:pt x="237" y="392"/>
                </a:lnTo>
                <a:lnTo>
                  <a:pt x="235" y="402"/>
                </a:lnTo>
                <a:lnTo>
                  <a:pt x="231" y="411"/>
                </a:lnTo>
                <a:lnTo>
                  <a:pt x="224" y="418"/>
                </a:lnTo>
                <a:lnTo>
                  <a:pt x="221" y="420"/>
                </a:lnTo>
                <a:lnTo>
                  <a:pt x="221" y="1496"/>
                </a:lnTo>
                <a:lnTo>
                  <a:pt x="97" y="1412"/>
                </a:lnTo>
              </a:path>
            </a:pathLst>
          </a:custGeom>
          <a:gradFill rotWithShape="0">
            <a:gsLst>
              <a:gs pos="0">
                <a:srgbClr val="E9A04D"/>
              </a:gs>
              <a:gs pos="50000">
                <a:srgbClr val="8AF1C0"/>
              </a:gs>
              <a:gs pos="100000">
                <a:srgbClr val="E9A04D"/>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 name="Freeform 63"/>
          <p:cNvSpPr>
            <a:spLocks/>
          </p:cNvSpPr>
          <p:nvPr/>
        </p:nvSpPr>
        <p:spPr bwMode="auto">
          <a:xfrm>
            <a:off x="5981700" y="3897313"/>
            <a:ext cx="38100" cy="1636712"/>
          </a:xfrm>
          <a:custGeom>
            <a:avLst/>
            <a:gdLst>
              <a:gd name="T0" fmla="*/ 23 w 24"/>
              <a:gd name="T1" fmla="*/ 1022 h 1031"/>
              <a:gd name="T2" fmla="*/ 23 w 24"/>
              <a:gd name="T3" fmla="*/ 0 h 1031"/>
              <a:gd name="T4" fmla="*/ 0 w 24"/>
              <a:gd name="T5" fmla="*/ 0 h 1031"/>
              <a:gd name="T6" fmla="*/ 0 w 24"/>
              <a:gd name="T7" fmla="*/ 1030 h 1031"/>
              <a:gd name="T8" fmla="*/ 23 w 24"/>
              <a:gd name="T9" fmla="*/ 1022 h 1031"/>
            </a:gdLst>
            <a:ahLst/>
            <a:cxnLst>
              <a:cxn ang="0">
                <a:pos x="T0" y="T1"/>
              </a:cxn>
              <a:cxn ang="0">
                <a:pos x="T2" y="T3"/>
              </a:cxn>
              <a:cxn ang="0">
                <a:pos x="T4" y="T5"/>
              </a:cxn>
              <a:cxn ang="0">
                <a:pos x="T6" y="T7"/>
              </a:cxn>
              <a:cxn ang="0">
                <a:pos x="T8" y="T9"/>
              </a:cxn>
            </a:cxnLst>
            <a:rect l="0" t="0" r="r" b="b"/>
            <a:pathLst>
              <a:path w="24" h="1031">
                <a:moveTo>
                  <a:pt x="23" y="1022"/>
                </a:moveTo>
                <a:lnTo>
                  <a:pt x="23" y="0"/>
                </a:lnTo>
                <a:lnTo>
                  <a:pt x="0" y="0"/>
                </a:lnTo>
                <a:lnTo>
                  <a:pt x="0" y="1030"/>
                </a:lnTo>
                <a:lnTo>
                  <a:pt x="23" y="1022"/>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8" name="Freeform 64"/>
          <p:cNvSpPr>
            <a:spLocks/>
          </p:cNvSpPr>
          <p:nvPr/>
        </p:nvSpPr>
        <p:spPr bwMode="auto">
          <a:xfrm>
            <a:off x="5991225" y="3832225"/>
            <a:ext cx="49213" cy="63500"/>
          </a:xfrm>
          <a:custGeom>
            <a:avLst/>
            <a:gdLst>
              <a:gd name="T0" fmla="*/ 0 w 31"/>
              <a:gd name="T1" fmla="*/ 39 h 40"/>
              <a:gd name="T2" fmla="*/ 8 w 31"/>
              <a:gd name="T3" fmla="*/ 34 h 40"/>
              <a:gd name="T4" fmla="*/ 13 w 31"/>
              <a:gd name="T5" fmla="*/ 24 h 40"/>
              <a:gd name="T6" fmla="*/ 15 w 31"/>
              <a:gd name="T7" fmla="*/ 11 h 40"/>
              <a:gd name="T8" fmla="*/ 15 w 31"/>
              <a:gd name="T9" fmla="*/ 0 h 40"/>
              <a:gd name="T10" fmla="*/ 30 w 31"/>
              <a:gd name="T11" fmla="*/ 0 h 40"/>
              <a:gd name="T12" fmla="*/ 30 w 31"/>
              <a:gd name="T13" fmla="*/ 14 h 40"/>
              <a:gd name="T14" fmla="*/ 28 w 31"/>
              <a:gd name="T15" fmla="*/ 24 h 40"/>
              <a:gd name="T16" fmla="*/ 23 w 31"/>
              <a:gd name="T17" fmla="*/ 34 h 40"/>
              <a:gd name="T18" fmla="*/ 18 w 31"/>
              <a:gd name="T19" fmla="*/ 39 h 40"/>
              <a:gd name="T20" fmla="*/ 0 w 31"/>
              <a:gd name="T2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0" y="39"/>
                </a:moveTo>
                <a:lnTo>
                  <a:pt x="8" y="34"/>
                </a:lnTo>
                <a:lnTo>
                  <a:pt x="13" y="24"/>
                </a:lnTo>
                <a:lnTo>
                  <a:pt x="15" y="11"/>
                </a:lnTo>
                <a:lnTo>
                  <a:pt x="15" y="0"/>
                </a:lnTo>
                <a:lnTo>
                  <a:pt x="30" y="0"/>
                </a:lnTo>
                <a:lnTo>
                  <a:pt x="30" y="14"/>
                </a:lnTo>
                <a:lnTo>
                  <a:pt x="28" y="24"/>
                </a:lnTo>
                <a:lnTo>
                  <a:pt x="23" y="34"/>
                </a:lnTo>
                <a:lnTo>
                  <a:pt x="18" y="39"/>
                </a:lnTo>
                <a:lnTo>
                  <a:pt x="0" y="39"/>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9" name="Freeform 65"/>
          <p:cNvSpPr>
            <a:spLocks/>
          </p:cNvSpPr>
          <p:nvPr/>
        </p:nvSpPr>
        <p:spPr bwMode="auto">
          <a:xfrm>
            <a:off x="6022975" y="3741738"/>
            <a:ext cx="42863" cy="84137"/>
          </a:xfrm>
          <a:custGeom>
            <a:avLst/>
            <a:gdLst>
              <a:gd name="T0" fmla="*/ 0 w 27"/>
              <a:gd name="T1" fmla="*/ 52 h 53"/>
              <a:gd name="T2" fmla="*/ 7 w 27"/>
              <a:gd name="T3" fmla="*/ 47 h 53"/>
              <a:gd name="T4" fmla="*/ 10 w 27"/>
              <a:gd name="T5" fmla="*/ 40 h 53"/>
              <a:gd name="T6" fmla="*/ 13 w 27"/>
              <a:gd name="T7" fmla="*/ 29 h 53"/>
              <a:gd name="T8" fmla="*/ 11 w 27"/>
              <a:gd name="T9" fmla="*/ 16 h 53"/>
              <a:gd name="T10" fmla="*/ 8 w 27"/>
              <a:gd name="T11" fmla="*/ 7 h 53"/>
              <a:gd name="T12" fmla="*/ 5 w 27"/>
              <a:gd name="T13" fmla="*/ 0 h 53"/>
              <a:gd name="T14" fmla="*/ 18 w 27"/>
              <a:gd name="T15" fmla="*/ 0 h 53"/>
              <a:gd name="T16" fmla="*/ 20 w 27"/>
              <a:gd name="T17" fmla="*/ 4 h 53"/>
              <a:gd name="T18" fmla="*/ 23 w 27"/>
              <a:gd name="T19" fmla="*/ 11 h 53"/>
              <a:gd name="T20" fmla="*/ 26 w 27"/>
              <a:gd name="T21" fmla="*/ 18 h 53"/>
              <a:gd name="T22" fmla="*/ 26 w 27"/>
              <a:gd name="T23" fmla="*/ 28 h 53"/>
              <a:gd name="T24" fmla="*/ 25 w 27"/>
              <a:gd name="T25" fmla="*/ 37 h 53"/>
              <a:gd name="T26" fmla="*/ 22 w 27"/>
              <a:gd name="T27" fmla="*/ 46 h 53"/>
              <a:gd name="T28" fmla="*/ 15 w 27"/>
              <a:gd name="T29" fmla="*/ 52 h 53"/>
              <a:gd name="T30" fmla="*/ 0 w 27"/>
              <a:gd name="T3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53">
                <a:moveTo>
                  <a:pt x="0" y="52"/>
                </a:moveTo>
                <a:lnTo>
                  <a:pt x="7" y="47"/>
                </a:lnTo>
                <a:lnTo>
                  <a:pt x="10" y="40"/>
                </a:lnTo>
                <a:lnTo>
                  <a:pt x="13" y="29"/>
                </a:lnTo>
                <a:lnTo>
                  <a:pt x="11" y="16"/>
                </a:lnTo>
                <a:lnTo>
                  <a:pt x="8" y="7"/>
                </a:lnTo>
                <a:lnTo>
                  <a:pt x="5" y="0"/>
                </a:lnTo>
                <a:lnTo>
                  <a:pt x="18" y="0"/>
                </a:lnTo>
                <a:lnTo>
                  <a:pt x="20" y="4"/>
                </a:lnTo>
                <a:lnTo>
                  <a:pt x="23" y="11"/>
                </a:lnTo>
                <a:lnTo>
                  <a:pt x="26" y="18"/>
                </a:lnTo>
                <a:lnTo>
                  <a:pt x="26" y="28"/>
                </a:lnTo>
                <a:lnTo>
                  <a:pt x="25" y="37"/>
                </a:lnTo>
                <a:lnTo>
                  <a:pt x="22" y="46"/>
                </a:lnTo>
                <a:lnTo>
                  <a:pt x="15" y="52"/>
                </a:lnTo>
                <a:lnTo>
                  <a:pt x="0" y="52"/>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0" name="Freeform 66"/>
          <p:cNvSpPr>
            <a:spLocks/>
          </p:cNvSpPr>
          <p:nvPr/>
        </p:nvSpPr>
        <p:spPr bwMode="auto">
          <a:xfrm>
            <a:off x="6027738" y="3689350"/>
            <a:ext cx="33337" cy="49213"/>
          </a:xfrm>
          <a:custGeom>
            <a:avLst/>
            <a:gdLst>
              <a:gd name="T0" fmla="*/ 0 w 21"/>
              <a:gd name="T1" fmla="*/ 30 h 31"/>
              <a:gd name="T2" fmla="*/ 0 w 21"/>
              <a:gd name="T3" fmla="*/ 8 h 31"/>
              <a:gd name="T4" fmla="*/ 2 w 21"/>
              <a:gd name="T5" fmla="*/ 2 h 31"/>
              <a:gd name="T6" fmla="*/ 6 w 21"/>
              <a:gd name="T7" fmla="*/ 0 h 31"/>
              <a:gd name="T8" fmla="*/ 20 w 21"/>
              <a:gd name="T9" fmla="*/ 0 h 31"/>
              <a:gd name="T10" fmla="*/ 15 w 21"/>
              <a:gd name="T11" fmla="*/ 4 h 31"/>
              <a:gd name="T12" fmla="*/ 12 w 21"/>
              <a:gd name="T13" fmla="*/ 11 h 31"/>
              <a:gd name="T14" fmla="*/ 12 w 21"/>
              <a:gd name="T15" fmla="*/ 17 h 31"/>
              <a:gd name="T16" fmla="*/ 12 w 21"/>
              <a:gd name="T17" fmla="*/ 30 h 31"/>
              <a:gd name="T18" fmla="*/ 0 w 21"/>
              <a:gd name="T1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1">
                <a:moveTo>
                  <a:pt x="0" y="30"/>
                </a:moveTo>
                <a:lnTo>
                  <a:pt x="0" y="8"/>
                </a:lnTo>
                <a:lnTo>
                  <a:pt x="2" y="2"/>
                </a:lnTo>
                <a:lnTo>
                  <a:pt x="6" y="0"/>
                </a:lnTo>
                <a:lnTo>
                  <a:pt x="20" y="0"/>
                </a:lnTo>
                <a:lnTo>
                  <a:pt x="15" y="4"/>
                </a:lnTo>
                <a:lnTo>
                  <a:pt x="12" y="11"/>
                </a:lnTo>
                <a:lnTo>
                  <a:pt x="12" y="17"/>
                </a:lnTo>
                <a:lnTo>
                  <a:pt x="12" y="30"/>
                </a:lnTo>
                <a:lnTo>
                  <a:pt x="0" y="30"/>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1" name="Freeform 67"/>
          <p:cNvSpPr>
            <a:spLocks/>
          </p:cNvSpPr>
          <p:nvPr/>
        </p:nvSpPr>
        <p:spPr bwMode="auto">
          <a:xfrm>
            <a:off x="6040438" y="3659188"/>
            <a:ext cx="20637" cy="26987"/>
          </a:xfrm>
          <a:custGeom>
            <a:avLst/>
            <a:gdLst>
              <a:gd name="T0" fmla="*/ 0 w 13"/>
              <a:gd name="T1" fmla="*/ 15 h 17"/>
              <a:gd name="T2" fmla="*/ 0 w 13"/>
              <a:gd name="T3" fmla="*/ 0 h 17"/>
              <a:gd name="T4" fmla="*/ 12 w 13"/>
              <a:gd name="T5" fmla="*/ 0 h 17"/>
              <a:gd name="T6" fmla="*/ 12 w 13"/>
              <a:gd name="T7" fmla="*/ 16 h 17"/>
              <a:gd name="T8" fmla="*/ 0 w 13"/>
              <a:gd name="T9" fmla="*/ 15 h 17"/>
            </a:gdLst>
            <a:ahLst/>
            <a:cxnLst>
              <a:cxn ang="0">
                <a:pos x="T0" y="T1"/>
              </a:cxn>
              <a:cxn ang="0">
                <a:pos x="T2" y="T3"/>
              </a:cxn>
              <a:cxn ang="0">
                <a:pos x="T4" y="T5"/>
              </a:cxn>
              <a:cxn ang="0">
                <a:pos x="T6" y="T7"/>
              </a:cxn>
              <a:cxn ang="0">
                <a:pos x="T8" y="T9"/>
              </a:cxn>
            </a:cxnLst>
            <a:rect l="0" t="0" r="r" b="b"/>
            <a:pathLst>
              <a:path w="13" h="17">
                <a:moveTo>
                  <a:pt x="0" y="15"/>
                </a:moveTo>
                <a:lnTo>
                  <a:pt x="0" y="0"/>
                </a:lnTo>
                <a:lnTo>
                  <a:pt x="12" y="0"/>
                </a:lnTo>
                <a:lnTo>
                  <a:pt x="12" y="16"/>
                </a:lnTo>
                <a:lnTo>
                  <a:pt x="0" y="15"/>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2" name="Freeform 68"/>
          <p:cNvSpPr>
            <a:spLocks/>
          </p:cNvSpPr>
          <p:nvPr/>
        </p:nvSpPr>
        <p:spPr bwMode="auto">
          <a:xfrm>
            <a:off x="6042025" y="3581400"/>
            <a:ext cx="38100" cy="68263"/>
          </a:xfrm>
          <a:custGeom>
            <a:avLst/>
            <a:gdLst>
              <a:gd name="T0" fmla="*/ 0 w 24"/>
              <a:gd name="T1" fmla="*/ 42 h 43"/>
              <a:gd name="T2" fmla="*/ 6 w 24"/>
              <a:gd name="T3" fmla="*/ 37 h 43"/>
              <a:gd name="T4" fmla="*/ 8 w 24"/>
              <a:gd name="T5" fmla="*/ 33 h 43"/>
              <a:gd name="T6" fmla="*/ 9 w 24"/>
              <a:gd name="T7" fmla="*/ 24 h 43"/>
              <a:gd name="T8" fmla="*/ 9 w 24"/>
              <a:gd name="T9" fmla="*/ 17 h 43"/>
              <a:gd name="T10" fmla="*/ 7 w 24"/>
              <a:gd name="T11" fmla="*/ 8 h 43"/>
              <a:gd name="T12" fmla="*/ 4 w 24"/>
              <a:gd name="T13" fmla="*/ 5 h 43"/>
              <a:gd name="T14" fmla="*/ 1 w 24"/>
              <a:gd name="T15" fmla="*/ 0 h 43"/>
              <a:gd name="T16" fmla="*/ 14 w 24"/>
              <a:gd name="T17" fmla="*/ 0 h 43"/>
              <a:gd name="T18" fmla="*/ 19 w 24"/>
              <a:gd name="T19" fmla="*/ 5 h 43"/>
              <a:gd name="T20" fmla="*/ 22 w 24"/>
              <a:gd name="T21" fmla="*/ 12 h 43"/>
              <a:gd name="T22" fmla="*/ 23 w 24"/>
              <a:gd name="T23" fmla="*/ 20 h 43"/>
              <a:gd name="T24" fmla="*/ 23 w 24"/>
              <a:gd name="T25" fmla="*/ 27 h 43"/>
              <a:gd name="T26" fmla="*/ 22 w 24"/>
              <a:gd name="T27" fmla="*/ 33 h 43"/>
              <a:gd name="T28" fmla="*/ 20 w 24"/>
              <a:gd name="T29" fmla="*/ 37 h 43"/>
              <a:gd name="T30" fmla="*/ 18 w 24"/>
              <a:gd name="T31" fmla="*/ 40 h 43"/>
              <a:gd name="T32" fmla="*/ 15 w 24"/>
              <a:gd name="T33" fmla="*/ 42 h 43"/>
              <a:gd name="T34" fmla="*/ 0 w 24"/>
              <a:gd name="T35"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43">
                <a:moveTo>
                  <a:pt x="0" y="42"/>
                </a:moveTo>
                <a:lnTo>
                  <a:pt x="6" y="37"/>
                </a:lnTo>
                <a:lnTo>
                  <a:pt x="8" y="33"/>
                </a:lnTo>
                <a:lnTo>
                  <a:pt x="9" y="24"/>
                </a:lnTo>
                <a:lnTo>
                  <a:pt x="9" y="17"/>
                </a:lnTo>
                <a:lnTo>
                  <a:pt x="7" y="8"/>
                </a:lnTo>
                <a:lnTo>
                  <a:pt x="4" y="5"/>
                </a:lnTo>
                <a:lnTo>
                  <a:pt x="1" y="0"/>
                </a:lnTo>
                <a:lnTo>
                  <a:pt x="14" y="0"/>
                </a:lnTo>
                <a:lnTo>
                  <a:pt x="19" y="5"/>
                </a:lnTo>
                <a:lnTo>
                  <a:pt x="22" y="12"/>
                </a:lnTo>
                <a:lnTo>
                  <a:pt x="23" y="20"/>
                </a:lnTo>
                <a:lnTo>
                  <a:pt x="23" y="27"/>
                </a:lnTo>
                <a:lnTo>
                  <a:pt x="22" y="33"/>
                </a:lnTo>
                <a:lnTo>
                  <a:pt x="20" y="37"/>
                </a:lnTo>
                <a:lnTo>
                  <a:pt x="18" y="40"/>
                </a:lnTo>
                <a:lnTo>
                  <a:pt x="15" y="42"/>
                </a:lnTo>
                <a:lnTo>
                  <a:pt x="0" y="42"/>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3" name="Freeform 69"/>
          <p:cNvSpPr>
            <a:spLocks/>
          </p:cNvSpPr>
          <p:nvPr/>
        </p:nvSpPr>
        <p:spPr bwMode="auto">
          <a:xfrm>
            <a:off x="6010275" y="3511550"/>
            <a:ext cx="55563" cy="66675"/>
          </a:xfrm>
          <a:custGeom>
            <a:avLst/>
            <a:gdLst>
              <a:gd name="T0" fmla="*/ 12 w 35"/>
              <a:gd name="T1" fmla="*/ 0 h 42"/>
              <a:gd name="T2" fmla="*/ 17 w 35"/>
              <a:gd name="T3" fmla="*/ 2 h 42"/>
              <a:gd name="T4" fmla="*/ 23 w 35"/>
              <a:gd name="T5" fmla="*/ 8 h 42"/>
              <a:gd name="T6" fmla="*/ 28 w 35"/>
              <a:gd name="T7" fmla="*/ 16 h 42"/>
              <a:gd name="T8" fmla="*/ 32 w 35"/>
              <a:gd name="T9" fmla="*/ 29 h 42"/>
              <a:gd name="T10" fmla="*/ 34 w 35"/>
              <a:gd name="T11" fmla="*/ 41 h 42"/>
              <a:gd name="T12" fmla="*/ 21 w 35"/>
              <a:gd name="T13" fmla="*/ 41 h 42"/>
              <a:gd name="T14" fmla="*/ 19 w 35"/>
              <a:gd name="T15" fmla="*/ 31 h 42"/>
              <a:gd name="T16" fmla="*/ 15 w 35"/>
              <a:gd name="T17" fmla="*/ 19 h 42"/>
              <a:gd name="T18" fmla="*/ 10 w 35"/>
              <a:gd name="T19" fmla="*/ 8 h 42"/>
              <a:gd name="T20" fmla="*/ 5 w 35"/>
              <a:gd name="T21" fmla="*/ 2 h 42"/>
              <a:gd name="T22" fmla="*/ 0 w 35"/>
              <a:gd name="T23" fmla="*/ 0 h 42"/>
              <a:gd name="T24" fmla="*/ 12 w 35"/>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2">
                <a:moveTo>
                  <a:pt x="12" y="0"/>
                </a:moveTo>
                <a:lnTo>
                  <a:pt x="17" y="2"/>
                </a:lnTo>
                <a:lnTo>
                  <a:pt x="23" y="8"/>
                </a:lnTo>
                <a:lnTo>
                  <a:pt x="28" y="16"/>
                </a:lnTo>
                <a:lnTo>
                  <a:pt x="32" y="29"/>
                </a:lnTo>
                <a:lnTo>
                  <a:pt x="34" y="41"/>
                </a:lnTo>
                <a:lnTo>
                  <a:pt x="21" y="41"/>
                </a:lnTo>
                <a:lnTo>
                  <a:pt x="19" y="31"/>
                </a:lnTo>
                <a:lnTo>
                  <a:pt x="15" y="19"/>
                </a:lnTo>
                <a:lnTo>
                  <a:pt x="10" y="8"/>
                </a:lnTo>
                <a:lnTo>
                  <a:pt x="5" y="2"/>
                </a:lnTo>
                <a:lnTo>
                  <a:pt x="0" y="0"/>
                </a:lnTo>
                <a:lnTo>
                  <a:pt x="12" y="0"/>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4" name="Freeform 70"/>
          <p:cNvSpPr>
            <a:spLocks/>
          </p:cNvSpPr>
          <p:nvPr/>
        </p:nvSpPr>
        <p:spPr bwMode="auto">
          <a:xfrm>
            <a:off x="6010275" y="3349625"/>
            <a:ext cx="58738" cy="157163"/>
          </a:xfrm>
          <a:custGeom>
            <a:avLst/>
            <a:gdLst>
              <a:gd name="T0" fmla="*/ 12 w 37"/>
              <a:gd name="T1" fmla="*/ 98 h 99"/>
              <a:gd name="T2" fmla="*/ 13 w 37"/>
              <a:gd name="T3" fmla="*/ 71 h 99"/>
              <a:gd name="T4" fmla="*/ 18 w 37"/>
              <a:gd name="T5" fmla="*/ 40 h 99"/>
              <a:gd name="T6" fmla="*/ 26 w 37"/>
              <a:gd name="T7" fmla="*/ 18 h 99"/>
              <a:gd name="T8" fmla="*/ 36 w 37"/>
              <a:gd name="T9" fmla="*/ 0 h 99"/>
              <a:gd name="T10" fmla="*/ 19 w 37"/>
              <a:gd name="T11" fmla="*/ 14 h 99"/>
              <a:gd name="T12" fmla="*/ 11 w 37"/>
              <a:gd name="T13" fmla="*/ 28 h 99"/>
              <a:gd name="T14" fmla="*/ 4 w 37"/>
              <a:gd name="T15" fmla="*/ 50 h 99"/>
              <a:gd name="T16" fmla="*/ 0 w 37"/>
              <a:gd name="T17" fmla="*/ 80 h 99"/>
              <a:gd name="T18" fmla="*/ 0 w 37"/>
              <a:gd name="T19" fmla="*/ 98 h 99"/>
              <a:gd name="T20" fmla="*/ 12 w 37"/>
              <a:gd name="T21"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99">
                <a:moveTo>
                  <a:pt x="12" y="98"/>
                </a:moveTo>
                <a:lnTo>
                  <a:pt x="13" y="71"/>
                </a:lnTo>
                <a:lnTo>
                  <a:pt x="18" y="40"/>
                </a:lnTo>
                <a:lnTo>
                  <a:pt x="26" y="18"/>
                </a:lnTo>
                <a:lnTo>
                  <a:pt x="36" y="0"/>
                </a:lnTo>
                <a:lnTo>
                  <a:pt x="19" y="14"/>
                </a:lnTo>
                <a:lnTo>
                  <a:pt x="11" y="28"/>
                </a:lnTo>
                <a:lnTo>
                  <a:pt x="4" y="50"/>
                </a:lnTo>
                <a:lnTo>
                  <a:pt x="0" y="80"/>
                </a:lnTo>
                <a:lnTo>
                  <a:pt x="0" y="98"/>
                </a:lnTo>
                <a:lnTo>
                  <a:pt x="12" y="98"/>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5" name="Freeform 71"/>
          <p:cNvSpPr>
            <a:spLocks/>
          </p:cNvSpPr>
          <p:nvPr/>
        </p:nvSpPr>
        <p:spPr bwMode="auto">
          <a:xfrm>
            <a:off x="5162550" y="5200650"/>
            <a:ext cx="1612900" cy="565150"/>
          </a:xfrm>
          <a:custGeom>
            <a:avLst/>
            <a:gdLst>
              <a:gd name="T0" fmla="*/ 0 w 1016"/>
              <a:gd name="T1" fmla="*/ 204 h 356"/>
              <a:gd name="T2" fmla="*/ 0 w 1016"/>
              <a:gd name="T3" fmla="*/ 22 h 356"/>
              <a:gd name="T4" fmla="*/ 46 w 1016"/>
              <a:gd name="T5" fmla="*/ 0 h 356"/>
              <a:gd name="T6" fmla="*/ 281 w 1016"/>
              <a:gd name="T7" fmla="*/ 14 h 356"/>
              <a:gd name="T8" fmla="*/ 712 w 1016"/>
              <a:gd name="T9" fmla="*/ 128 h 356"/>
              <a:gd name="T10" fmla="*/ 1008 w 1016"/>
              <a:gd name="T11" fmla="*/ 158 h 356"/>
              <a:gd name="T12" fmla="*/ 1015 w 1016"/>
              <a:gd name="T13" fmla="*/ 158 h 356"/>
              <a:gd name="T14" fmla="*/ 1015 w 1016"/>
              <a:gd name="T15" fmla="*/ 355 h 356"/>
              <a:gd name="T16" fmla="*/ 220 w 1016"/>
              <a:gd name="T17" fmla="*/ 310 h 356"/>
              <a:gd name="T18" fmla="*/ 16 w 1016"/>
              <a:gd name="T19" fmla="*/ 249 h 356"/>
              <a:gd name="T20" fmla="*/ 0 w 1016"/>
              <a:gd name="T21" fmla="*/ 20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6" h="356">
                <a:moveTo>
                  <a:pt x="0" y="204"/>
                </a:moveTo>
                <a:lnTo>
                  <a:pt x="0" y="22"/>
                </a:lnTo>
                <a:lnTo>
                  <a:pt x="46" y="0"/>
                </a:lnTo>
                <a:lnTo>
                  <a:pt x="281" y="14"/>
                </a:lnTo>
                <a:lnTo>
                  <a:pt x="712" y="128"/>
                </a:lnTo>
                <a:lnTo>
                  <a:pt x="1008" y="158"/>
                </a:lnTo>
                <a:lnTo>
                  <a:pt x="1015" y="158"/>
                </a:lnTo>
                <a:lnTo>
                  <a:pt x="1015" y="355"/>
                </a:lnTo>
                <a:lnTo>
                  <a:pt x="220" y="310"/>
                </a:lnTo>
                <a:lnTo>
                  <a:pt x="16" y="249"/>
                </a:lnTo>
                <a:lnTo>
                  <a:pt x="0" y="204"/>
                </a:lnTo>
              </a:path>
            </a:pathLst>
          </a:custGeom>
          <a:gradFill rotWithShape="0">
            <a:gsLst>
              <a:gs pos="0">
                <a:srgbClr val="E9A04D"/>
              </a:gs>
              <a:gs pos="50000">
                <a:srgbClr val="A0F4CC"/>
              </a:gs>
              <a:gs pos="100000">
                <a:srgbClr val="E9A04D"/>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6" name="Freeform 72"/>
          <p:cNvSpPr>
            <a:spLocks/>
          </p:cNvSpPr>
          <p:nvPr/>
        </p:nvSpPr>
        <p:spPr bwMode="auto">
          <a:xfrm>
            <a:off x="5126038" y="5146675"/>
            <a:ext cx="1673225" cy="342900"/>
          </a:xfrm>
          <a:custGeom>
            <a:avLst/>
            <a:gdLst>
              <a:gd name="T0" fmla="*/ 1 w 1054"/>
              <a:gd name="T1" fmla="*/ 71 h 216"/>
              <a:gd name="T2" fmla="*/ 0 w 1054"/>
              <a:gd name="T3" fmla="*/ 32 h 216"/>
              <a:gd name="T4" fmla="*/ 8 w 1054"/>
              <a:gd name="T5" fmla="*/ 23 h 216"/>
              <a:gd name="T6" fmla="*/ 22 w 1054"/>
              <a:gd name="T7" fmla="*/ 17 h 216"/>
              <a:gd name="T8" fmla="*/ 52 w 1054"/>
              <a:gd name="T9" fmla="*/ 7 h 216"/>
              <a:gd name="T10" fmla="*/ 97 w 1054"/>
              <a:gd name="T11" fmla="*/ 1 h 216"/>
              <a:gd name="T12" fmla="*/ 152 w 1054"/>
              <a:gd name="T13" fmla="*/ 0 h 216"/>
              <a:gd name="T14" fmla="*/ 234 w 1054"/>
              <a:gd name="T15" fmla="*/ 3 h 216"/>
              <a:gd name="T16" fmla="*/ 290 w 1054"/>
              <a:gd name="T17" fmla="*/ 10 h 216"/>
              <a:gd name="T18" fmla="*/ 334 w 1054"/>
              <a:gd name="T19" fmla="*/ 18 h 216"/>
              <a:gd name="T20" fmla="*/ 515 w 1054"/>
              <a:gd name="T21" fmla="*/ 61 h 216"/>
              <a:gd name="T22" fmla="*/ 635 w 1054"/>
              <a:gd name="T23" fmla="*/ 89 h 216"/>
              <a:gd name="T24" fmla="*/ 764 w 1054"/>
              <a:gd name="T25" fmla="*/ 116 h 216"/>
              <a:gd name="T26" fmla="*/ 851 w 1054"/>
              <a:gd name="T27" fmla="*/ 131 h 216"/>
              <a:gd name="T28" fmla="*/ 946 w 1054"/>
              <a:gd name="T29" fmla="*/ 146 h 216"/>
              <a:gd name="T30" fmla="*/ 1053 w 1054"/>
              <a:gd name="T31" fmla="*/ 162 h 216"/>
              <a:gd name="T32" fmla="*/ 1053 w 1054"/>
              <a:gd name="T33" fmla="*/ 215 h 216"/>
              <a:gd name="T34" fmla="*/ 933 w 1054"/>
              <a:gd name="T35" fmla="*/ 200 h 216"/>
              <a:gd name="T36" fmla="*/ 793 w 1054"/>
              <a:gd name="T37" fmla="*/ 177 h 216"/>
              <a:gd name="T38" fmla="*/ 685 w 1054"/>
              <a:gd name="T39" fmla="*/ 156 h 216"/>
              <a:gd name="T40" fmla="*/ 596 w 1054"/>
              <a:gd name="T41" fmla="*/ 136 h 216"/>
              <a:gd name="T42" fmla="*/ 385 w 1054"/>
              <a:gd name="T43" fmla="*/ 86 h 216"/>
              <a:gd name="T44" fmla="*/ 323 w 1054"/>
              <a:gd name="T45" fmla="*/ 73 h 216"/>
              <a:gd name="T46" fmla="*/ 236 w 1054"/>
              <a:gd name="T47" fmla="*/ 58 h 216"/>
              <a:gd name="T48" fmla="*/ 161 w 1054"/>
              <a:gd name="T49" fmla="*/ 54 h 216"/>
              <a:gd name="T50" fmla="*/ 101 w 1054"/>
              <a:gd name="T51" fmla="*/ 55 h 216"/>
              <a:gd name="T52" fmla="*/ 50 w 1054"/>
              <a:gd name="T53" fmla="*/ 58 h 216"/>
              <a:gd name="T54" fmla="*/ 23 w 1054"/>
              <a:gd name="T55" fmla="*/ 63 h 216"/>
              <a:gd name="T56" fmla="*/ 8 w 1054"/>
              <a:gd name="T57" fmla="*/ 68 h 216"/>
              <a:gd name="T58" fmla="*/ 1 w 1054"/>
              <a:gd name="T59" fmla="*/ 7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4" h="216">
                <a:moveTo>
                  <a:pt x="1" y="71"/>
                </a:moveTo>
                <a:lnTo>
                  <a:pt x="0" y="32"/>
                </a:lnTo>
                <a:lnTo>
                  <a:pt x="8" y="23"/>
                </a:lnTo>
                <a:lnTo>
                  <a:pt x="22" y="17"/>
                </a:lnTo>
                <a:lnTo>
                  <a:pt x="52" y="7"/>
                </a:lnTo>
                <a:lnTo>
                  <a:pt x="97" y="1"/>
                </a:lnTo>
                <a:lnTo>
                  <a:pt x="152" y="0"/>
                </a:lnTo>
                <a:lnTo>
                  <a:pt x="234" y="3"/>
                </a:lnTo>
                <a:lnTo>
                  <a:pt x="290" y="10"/>
                </a:lnTo>
                <a:lnTo>
                  <a:pt x="334" y="18"/>
                </a:lnTo>
                <a:lnTo>
                  <a:pt x="515" y="61"/>
                </a:lnTo>
                <a:lnTo>
                  <a:pt x="635" y="89"/>
                </a:lnTo>
                <a:lnTo>
                  <a:pt x="764" y="116"/>
                </a:lnTo>
                <a:lnTo>
                  <a:pt x="851" y="131"/>
                </a:lnTo>
                <a:lnTo>
                  <a:pt x="946" y="146"/>
                </a:lnTo>
                <a:lnTo>
                  <a:pt x="1053" y="162"/>
                </a:lnTo>
                <a:lnTo>
                  <a:pt x="1053" y="215"/>
                </a:lnTo>
                <a:lnTo>
                  <a:pt x="933" y="200"/>
                </a:lnTo>
                <a:lnTo>
                  <a:pt x="793" y="177"/>
                </a:lnTo>
                <a:lnTo>
                  <a:pt x="685" y="156"/>
                </a:lnTo>
                <a:lnTo>
                  <a:pt x="596" y="136"/>
                </a:lnTo>
                <a:lnTo>
                  <a:pt x="385" y="86"/>
                </a:lnTo>
                <a:lnTo>
                  <a:pt x="323" y="73"/>
                </a:lnTo>
                <a:lnTo>
                  <a:pt x="236" y="58"/>
                </a:lnTo>
                <a:lnTo>
                  <a:pt x="161" y="54"/>
                </a:lnTo>
                <a:lnTo>
                  <a:pt x="101" y="55"/>
                </a:lnTo>
                <a:lnTo>
                  <a:pt x="50" y="58"/>
                </a:lnTo>
                <a:lnTo>
                  <a:pt x="23" y="63"/>
                </a:lnTo>
                <a:lnTo>
                  <a:pt x="8" y="68"/>
                </a:lnTo>
                <a:lnTo>
                  <a:pt x="1" y="71"/>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7" name="Freeform 73"/>
          <p:cNvSpPr>
            <a:spLocks/>
          </p:cNvSpPr>
          <p:nvPr/>
        </p:nvSpPr>
        <p:spPr bwMode="auto">
          <a:xfrm>
            <a:off x="5149850" y="5283200"/>
            <a:ext cx="26988" cy="266700"/>
          </a:xfrm>
          <a:custGeom>
            <a:avLst/>
            <a:gdLst>
              <a:gd name="T0" fmla="*/ 0 w 17"/>
              <a:gd name="T1" fmla="*/ 159 h 168"/>
              <a:gd name="T2" fmla="*/ 0 w 17"/>
              <a:gd name="T3" fmla="*/ 0 h 168"/>
              <a:gd name="T4" fmla="*/ 8 w 17"/>
              <a:gd name="T5" fmla="*/ 0 h 168"/>
              <a:gd name="T6" fmla="*/ 16 w 17"/>
              <a:gd name="T7" fmla="*/ 0 h 168"/>
              <a:gd name="T8" fmla="*/ 16 w 17"/>
              <a:gd name="T9" fmla="*/ 167 h 168"/>
              <a:gd name="T10" fmla="*/ 0 w 17"/>
              <a:gd name="T11" fmla="*/ 159 h 168"/>
            </a:gdLst>
            <a:ahLst/>
            <a:cxnLst>
              <a:cxn ang="0">
                <a:pos x="T0" y="T1"/>
              </a:cxn>
              <a:cxn ang="0">
                <a:pos x="T2" y="T3"/>
              </a:cxn>
              <a:cxn ang="0">
                <a:pos x="T4" y="T5"/>
              </a:cxn>
              <a:cxn ang="0">
                <a:pos x="T6" y="T7"/>
              </a:cxn>
              <a:cxn ang="0">
                <a:pos x="T8" y="T9"/>
              </a:cxn>
              <a:cxn ang="0">
                <a:pos x="T10" y="T11"/>
              </a:cxn>
            </a:cxnLst>
            <a:rect l="0" t="0" r="r" b="b"/>
            <a:pathLst>
              <a:path w="17" h="168">
                <a:moveTo>
                  <a:pt x="0" y="159"/>
                </a:moveTo>
                <a:lnTo>
                  <a:pt x="0" y="0"/>
                </a:lnTo>
                <a:lnTo>
                  <a:pt x="8" y="0"/>
                </a:lnTo>
                <a:lnTo>
                  <a:pt x="16" y="0"/>
                </a:lnTo>
                <a:lnTo>
                  <a:pt x="16" y="167"/>
                </a:lnTo>
                <a:lnTo>
                  <a:pt x="0" y="159"/>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8" name="Freeform 74"/>
          <p:cNvSpPr>
            <a:spLocks/>
          </p:cNvSpPr>
          <p:nvPr/>
        </p:nvSpPr>
        <p:spPr bwMode="auto">
          <a:xfrm>
            <a:off x="5187950" y="5376863"/>
            <a:ext cx="33338" cy="163512"/>
          </a:xfrm>
          <a:custGeom>
            <a:avLst/>
            <a:gdLst>
              <a:gd name="T0" fmla="*/ 0 w 21"/>
              <a:gd name="T1" fmla="*/ 93 h 103"/>
              <a:gd name="T2" fmla="*/ 0 w 21"/>
              <a:gd name="T3" fmla="*/ 0 h 103"/>
              <a:gd name="T4" fmla="*/ 20 w 21"/>
              <a:gd name="T5" fmla="*/ 16 h 103"/>
              <a:gd name="T6" fmla="*/ 20 w 21"/>
              <a:gd name="T7" fmla="*/ 102 h 103"/>
              <a:gd name="T8" fmla="*/ 0 w 21"/>
              <a:gd name="T9" fmla="*/ 93 h 103"/>
            </a:gdLst>
            <a:ahLst/>
            <a:cxnLst>
              <a:cxn ang="0">
                <a:pos x="T0" y="T1"/>
              </a:cxn>
              <a:cxn ang="0">
                <a:pos x="T2" y="T3"/>
              </a:cxn>
              <a:cxn ang="0">
                <a:pos x="T4" y="T5"/>
              </a:cxn>
              <a:cxn ang="0">
                <a:pos x="T6" y="T7"/>
              </a:cxn>
              <a:cxn ang="0">
                <a:pos x="T8" y="T9"/>
              </a:cxn>
            </a:cxnLst>
            <a:rect l="0" t="0" r="r" b="b"/>
            <a:pathLst>
              <a:path w="21" h="103">
                <a:moveTo>
                  <a:pt x="0" y="93"/>
                </a:moveTo>
                <a:lnTo>
                  <a:pt x="0" y="0"/>
                </a:lnTo>
                <a:lnTo>
                  <a:pt x="20" y="16"/>
                </a:lnTo>
                <a:lnTo>
                  <a:pt x="20" y="102"/>
                </a:lnTo>
                <a:lnTo>
                  <a:pt x="0" y="93"/>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9" name="Freeform 75"/>
          <p:cNvSpPr>
            <a:spLocks/>
          </p:cNvSpPr>
          <p:nvPr/>
        </p:nvSpPr>
        <p:spPr bwMode="auto">
          <a:xfrm>
            <a:off x="5235575" y="5416550"/>
            <a:ext cx="25400" cy="133350"/>
          </a:xfrm>
          <a:custGeom>
            <a:avLst/>
            <a:gdLst>
              <a:gd name="T0" fmla="*/ 0 w 16"/>
              <a:gd name="T1" fmla="*/ 75 h 84"/>
              <a:gd name="T2" fmla="*/ 0 w 16"/>
              <a:gd name="T3" fmla="*/ 0 h 84"/>
              <a:gd name="T4" fmla="*/ 15 w 16"/>
              <a:gd name="T5" fmla="*/ 7 h 84"/>
              <a:gd name="T6" fmla="*/ 15 w 16"/>
              <a:gd name="T7" fmla="*/ 22 h 84"/>
              <a:gd name="T8" fmla="*/ 15 w 16"/>
              <a:gd name="T9" fmla="*/ 83 h 84"/>
              <a:gd name="T10" fmla="*/ 0 w 16"/>
              <a:gd name="T11" fmla="*/ 75 h 84"/>
            </a:gdLst>
            <a:ahLst/>
            <a:cxnLst>
              <a:cxn ang="0">
                <a:pos x="T0" y="T1"/>
              </a:cxn>
              <a:cxn ang="0">
                <a:pos x="T2" y="T3"/>
              </a:cxn>
              <a:cxn ang="0">
                <a:pos x="T4" y="T5"/>
              </a:cxn>
              <a:cxn ang="0">
                <a:pos x="T6" y="T7"/>
              </a:cxn>
              <a:cxn ang="0">
                <a:pos x="T8" y="T9"/>
              </a:cxn>
              <a:cxn ang="0">
                <a:pos x="T10" y="T11"/>
              </a:cxn>
            </a:cxnLst>
            <a:rect l="0" t="0" r="r" b="b"/>
            <a:pathLst>
              <a:path w="16" h="84">
                <a:moveTo>
                  <a:pt x="0" y="75"/>
                </a:moveTo>
                <a:lnTo>
                  <a:pt x="0" y="0"/>
                </a:lnTo>
                <a:lnTo>
                  <a:pt x="15" y="7"/>
                </a:lnTo>
                <a:lnTo>
                  <a:pt x="15" y="22"/>
                </a:lnTo>
                <a:lnTo>
                  <a:pt x="15" y="83"/>
                </a:lnTo>
                <a:lnTo>
                  <a:pt x="0" y="75"/>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0" name="Freeform 76"/>
          <p:cNvSpPr>
            <a:spLocks/>
          </p:cNvSpPr>
          <p:nvPr/>
        </p:nvSpPr>
        <p:spPr bwMode="auto">
          <a:xfrm>
            <a:off x="5283200" y="5259388"/>
            <a:ext cx="38100" cy="303212"/>
          </a:xfrm>
          <a:custGeom>
            <a:avLst/>
            <a:gdLst>
              <a:gd name="T0" fmla="*/ 0 w 24"/>
              <a:gd name="T1" fmla="*/ 182 h 191"/>
              <a:gd name="T2" fmla="*/ 0 w 24"/>
              <a:gd name="T3" fmla="*/ 0 h 191"/>
              <a:gd name="T4" fmla="*/ 8 w 24"/>
              <a:gd name="T5" fmla="*/ 0 h 191"/>
              <a:gd name="T6" fmla="*/ 23 w 24"/>
              <a:gd name="T7" fmla="*/ 8 h 191"/>
              <a:gd name="T8" fmla="*/ 23 w 24"/>
              <a:gd name="T9" fmla="*/ 190 h 191"/>
              <a:gd name="T10" fmla="*/ 0 w 24"/>
              <a:gd name="T11" fmla="*/ 182 h 191"/>
            </a:gdLst>
            <a:ahLst/>
            <a:cxnLst>
              <a:cxn ang="0">
                <a:pos x="T0" y="T1"/>
              </a:cxn>
              <a:cxn ang="0">
                <a:pos x="T2" y="T3"/>
              </a:cxn>
              <a:cxn ang="0">
                <a:pos x="T4" y="T5"/>
              </a:cxn>
              <a:cxn ang="0">
                <a:pos x="T6" y="T7"/>
              </a:cxn>
              <a:cxn ang="0">
                <a:pos x="T8" y="T9"/>
              </a:cxn>
              <a:cxn ang="0">
                <a:pos x="T10" y="T11"/>
              </a:cxn>
            </a:cxnLst>
            <a:rect l="0" t="0" r="r" b="b"/>
            <a:pathLst>
              <a:path w="24" h="191">
                <a:moveTo>
                  <a:pt x="0" y="182"/>
                </a:moveTo>
                <a:lnTo>
                  <a:pt x="0" y="0"/>
                </a:lnTo>
                <a:lnTo>
                  <a:pt x="8" y="0"/>
                </a:lnTo>
                <a:lnTo>
                  <a:pt x="23" y="8"/>
                </a:lnTo>
                <a:lnTo>
                  <a:pt x="23" y="190"/>
                </a:lnTo>
                <a:lnTo>
                  <a:pt x="0" y="182"/>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1" name="Freeform 77"/>
          <p:cNvSpPr>
            <a:spLocks/>
          </p:cNvSpPr>
          <p:nvPr/>
        </p:nvSpPr>
        <p:spPr bwMode="auto">
          <a:xfrm>
            <a:off x="5435600" y="5253038"/>
            <a:ext cx="77788" cy="333375"/>
          </a:xfrm>
          <a:custGeom>
            <a:avLst/>
            <a:gdLst>
              <a:gd name="T0" fmla="*/ 25 w 49"/>
              <a:gd name="T1" fmla="*/ 209 h 210"/>
              <a:gd name="T2" fmla="*/ 30 w 49"/>
              <a:gd name="T3" fmla="*/ 55 h 210"/>
              <a:gd name="T4" fmla="*/ 32 w 49"/>
              <a:gd name="T5" fmla="*/ 37 h 210"/>
              <a:gd name="T6" fmla="*/ 36 w 49"/>
              <a:gd name="T7" fmla="*/ 24 h 210"/>
              <a:gd name="T8" fmla="*/ 48 w 49"/>
              <a:gd name="T9" fmla="*/ 4 h 210"/>
              <a:gd name="T10" fmla="*/ 25 w 49"/>
              <a:gd name="T11" fmla="*/ 0 h 210"/>
              <a:gd name="T12" fmla="*/ 0 w 49"/>
              <a:gd name="T13" fmla="*/ 0 h 210"/>
              <a:gd name="T14" fmla="*/ 2 w 49"/>
              <a:gd name="T15" fmla="*/ 57 h 210"/>
              <a:gd name="T16" fmla="*/ 2 w 49"/>
              <a:gd name="T17" fmla="*/ 201 h 210"/>
              <a:gd name="T18" fmla="*/ 25 w 49"/>
              <a:gd name="T19"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210">
                <a:moveTo>
                  <a:pt x="25" y="209"/>
                </a:moveTo>
                <a:lnTo>
                  <a:pt x="30" y="55"/>
                </a:lnTo>
                <a:lnTo>
                  <a:pt x="32" y="37"/>
                </a:lnTo>
                <a:lnTo>
                  <a:pt x="36" y="24"/>
                </a:lnTo>
                <a:lnTo>
                  <a:pt x="48" y="4"/>
                </a:lnTo>
                <a:lnTo>
                  <a:pt x="25" y="0"/>
                </a:lnTo>
                <a:lnTo>
                  <a:pt x="0" y="0"/>
                </a:lnTo>
                <a:lnTo>
                  <a:pt x="2" y="57"/>
                </a:lnTo>
                <a:lnTo>
                  <a:pt x="2" y="201"/>
                </a:lnTo>
                <a:lnTo>
                  <a:pt x="25" y="209"/>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2" name="Freeform 78"/>
          <p:cNvSpPr>
            <a:spLocks/>
          </p:cNvSpPr>
          <p:nvPr/>
        </p:nvSpPr>
        <p:spPr bwMode="auto">
          <a:xfrm>
            <a:off x="5583238" y="5272088"/>
            <a:ext cx="96837" cy="342900"/>
          </a:xfrm>
          <a:custGeom>
            <a:avLst/>
            <a:gdLst>
              <a:gd name="T0" fmla="*/ 17 w 61"/>
              <a:gd name="T1" fmla="*/ 213 h 216"/>
              <a:gd name="T2" fmla="*/ 21 w 61"/>
              <a:gd name="T3" fmla="*/ 27 h 216"/>
              <a:gd name="T4" fmla="*/ 15 w 61"/>
              <a:gd name="T5" fmla="*/ 13 h 216"/>
              <a:gd name="T6" fmla="*/ 0 w 61"/>
              <a:gd name="T7" fmla="*/ 0 h 216"/>
              <a:gd name="T8" fmla="*/ 60 w 61"/>
              <a:gd name="T9" fmla="*/ 12 h 216"/>
              <a:gd name="T10" fmla="*/ 50 w 61"/>
              <a:gd name="T11" fmla="*/ 25 h 216"/>
              <a:gd name="T12" fmla="*/ 46 w 61"/>
              <a:gd name="T13" fmla="*/ 45 h 216"/>
              <a:gd name="T14" fmla="*/ 44 w 61"/>
              <a:gd name="T15" fmla="*/ 215 h 216"/>
              <a:gd name="T16" fmla="*/ 17 w 61"/>
              <a:gd name="T17" fmla="*/ 21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6">
                <a:moveTo>
                  <a:pt x="17" y="213"/>
                </a:moveTo>
                <a:lnTo>
                  <a:pt x="21" y="27"/>
                </a:lnTo>
                <a:lnTo>
                  <a:pt x="15" y="13"/>
                </a:lnTo>
                <a:lnTo>
                  <a:pt x="0" y="0"/>
                </a:lnTo>
                <a:lnTo>
                  <a:pt x="60" y="12"/>
                </a:lnTo>
                <a:lnTo>
                  <a:pt x="50" y="25"/>
                </a:lnTo>
                <a:lnTo>
                  <a:pt x="46" y="45"/>
                </a:lnTo>
                <a:lnTo>
                  <a:pt x="44" y="215"/>
                </a:lnTo>
                <a:lnTo>
                  <a:pt x="17" y="213"/>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3" name="Freeform 79"/>
          <p:cNvSpPr>
            <a:spLocks/>
          </p:cNvSpPr>
          <p:nvPr/>
        </p:nvSpPr>
        <p:spPr bwMode="auto">
          <a:xfrm>
            <a:off x="5718175" y="5303838"/>
            <a:ext cx="73025" cy="320675"/>
          </a:xfrm>
          <a:custGeom>
            <a:avLst/>
            <a:gdLst>
              <a:gd name="T0" fmla="*/ 21 w 46"/>
              <a:gd name="T1" fmla="*/ 3 h 202"/>
              <a:gd name="T2" fmla="*/ 45 w 46"/>
              <a:gd name="T3" fmla="*/ 7 h 202"/>
              <a:gd name="T4" fmla="*/ 34 w 46"/>
              <a:gd name="T5" fmla="*/ 20 h 202"/>
              <a:gd name="T6" fmla="*/ 30 w 46"/>
              <a:gd name="T7" fmla="*/ 33 h 202"/>
              <a:gd name="T8" fmla="*/ 27 w 46"/>
              <a:gd name="T9" fmla="*/ 201 h 202"/>
              <a:gd name="T10" fmla="*/ 2 w 46"/>
              <a:gd name="T11" fmla="*/ 199 h 202"/>
              <a:gd name="T12" fmla="*/ 7 w 46"/>
              <a:gd name="T13" fmla="*/ 25 h 202"/>
              <a:gd name="T14" fmla="*/ 7 w 46"/>
              <a:gd name="T15" fmla="*/ 13 h 202"/>
              <a:gd name="T16" fmla="*/ 0 w 46"/>
              <a:gd name="T17" fmla="*/ 0 h 202"/>
              <a:gd name="T18" fmla="*/ 21 w 46"/>
              <a:gd name="T19" fmla="*/ 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02">
                <a:moveTo>
                  <a:pt x="21" y="3"/>
                </a:moveTo>
                <a:lnTo>
                  <a:pt x="45" y="7"/>
                </a:lnTo>
                <a:lnTo>
                  <a:pt x="34" y="20"/>
                </a:lnTo>
                <a:lnTo>
                  <a:pt x="30" y="33"/>
                </a:lnTo>
                <a:lnTo>
                  <a:pt x="27" y="201"/>
                </a:lnTo>
                <a:lnTo>
                  <a:pt x="2" y="199"/>
                </a:lnTo>
                <a:lnTo>
                  <a:pt x="7" y="25"/>
                </a:lnTo>
                <a:lnTo>
                  <a:pt x="7" y="13"/>
                </a:lnTo>
                <a:lnTo>
                  <a:pt x="0" y="0"/>
                </a:lnTo>
                <a:lnTo>
                  <a:pt x="21" y="3"/>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4" name="Freeform 80"/>
          <p:cNvSpPr>
            <a:spLocks/>
          </p:cNvSpPr>
          <p:nvPr/>
        </p:nvSpPr>
        <p:spPr bwMode="auto">
          <a:xfrm>
            <a:off x="5832475" y="5370513"/>
            <a:ext cx="53975" cy="185737"/>
          </a:xfrm>
          <a:custGeom>
            <a:avLst/>
            <a:gdLst>
              <a:gd name="T0" fmla="*/ 17 w 34"/>
              <a:gd name="T1" fmla="*/ 0 h 117"/>
              <a:gd name="T2" fmla="*/ 14 w 34"/>
              <a:gd name="T3" fmla="*/ 96 h 117"/>
              <a:gd name="T4" fmla="*/ 0 w 34"/>
              <a:gd name="T5" fmla="*/ 97 h 117"/>
              <a:gd name="T6" fmla="*/ 0 w 34"/>
              <a:gd name="T7" fmla="*/ 106 h 117"/>
              <a:gd name="T8" fmla="*/ 4 w 34"/>
              <a:gd name="T9" fmla="*/ 115 h 117"/>
              <a:gd name="T10" fmla="*/ 25 w 34"/>
              <a:gd name="T11" fmla="*/ 116 h 117"/>
              <a:gd name="T12" fmla="*/ 33 w 34"/>
              <a:gd name="T13" fmla="*/ 1 h 117"/>
              <a:gd name="T14" fmla="*/ 17 w 34"/>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17">
                <a:moveTo>
                  <a:pt x="17" y="0"/>
                </a:moveTo>
                <a:lnTo>
                  <a:pt x="14" y="96"/>
                </a:lnTo>
                <a:lnTo>
                  <a:pt x="0" y="97"/>
                </a:lnTo>
                <a:lnTo>
                  <a:pt x="0" y="106"/>
                </a:lnTo>
                <a:lnTo>
                  <a:pt x="4" y="115"/>
                </a:lnTo>
                <a:lnTo>
                  <a:pt x="25" y="116"/>
                </a:lnTo>
                <a:lnTo>
                  <a:pt x="33" y="1"/>
                </a:lnTo>
                <a:lnTo>
                  <a:pt x="17"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5" name="Freeform 81"/>
          <p:cNvSpPr>
            <a:spLocks/>
          </p:cNvSpPr>
          <p:nvPr/>
        </p:nvSpPr>
        <p:spPr bwMode="auto">
          <a:xfrm>
            <a:off x="5770563" y="5548313"/>
            <a:ext cx="58737" cy="46037"/>
          </a:xfrm>
          <a:custGeom>
            <a:avLst/>
            <a:gdLst>
              <a:gd name="T0" fmla="*/ 36 w 37"/>
              <a:gd name="T1" fmla="*/ 3 h 29"/>
              <a:gd name="T2" fmla="*/ 3 w 37"/>
              <a:gd name="T3" fmla="*/ 0 h 29"/>
              <a:gd name="T4" fmla="*/ 0 w 37"/>
              <a:gd name="T5" fmla="*/ 25 h 29"/>
              <a:gd name="T6" fmla="*/ 35 w 37"/>
              <a:gd name="T7" fmla="*/ 28 h 29"/>
              <a:gd name="T8" fmla="*/ 36 w 37"/>
              <a:gd name="T9" fmla="*/ 3 h 29"/>
            </a:gdLst>
            <a:ahLst/>
            <a:cxnLst>
              <a:cxn ang="0">
                <a:pos x="T0" y="T1"/>
              </a:cxn>
              <a:cxn ang="0">
                <a:pos x="T2" y="T3"/>
              </a:cxn>
              <a:cxn ang="0">
                <a:pos x="T4" y="T5"/>
              </a:cxn>
              <a:cxn ang="0">
                <a:pos x="T6" y="T7"/>
              </a:cxn>
              <a:cxn ang="0">
                <a:pos x="T8" y="T9"/>
              </a:cxn>
            </a:cxnLst>
            <a:rect l="0" t="0" r="r" b="b"/>
            <a:pathLst>
              <a:path w="37" h="29">
                <a:moveTo>
                  <a:pt x="36" y="3"/>
                </a:moveTo>
                <a:lnTo>
                  <a:pt x="3" y="0"/>
                </a:lnTo>
                <a:lnTo>
                  <a:pt x="0" y="25"/>
                </a:lnTo>
                <a:lnTo>
                  <a:pt x="35" y="28"/>
                </a:lnTo>
                <a:lnTo>
                  <a:pt x="36" y="3"/>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 name="Freeform 82"/>
          <p:cNvSpPr>
            <a:spLocks/>
          </p:cNvSpPr>
          <p:nvPr/>
        </p:nvSpPr>
        <p:spPr bwMode="auto">
          <a:xfrm>
            <a:off x="5908675" y="5354638"/>
            <a:ext cx="60325" cy="292100"/>
          </a:xfrm>
          <a:custGeom>
            <a:avLst/>
            <a:gdLst>
              <a:gd name="T0" fmla="*/ 6 w 38"/>
              <a:gd name="T1" fmla="*/ 175 h 184"/>
              <a:gd name="T2" fmla="*/ 7 w 38"/>
              <a:gd name="T3" fmla="*/ 26 h 184"/>
              <a:gd name="T4" fmla="*/ 6 w 38"/>
              <a:gd name="T5" fmla="*/ 15 h 184"/>
              <a:gd name="T6" fmla="*/ 0 w 38"/>
              <a:gd name="T7" fmla="*/ 0 h 184"/>
              <a:gd name="T8" fmla="*/ 37 w 38"/>
              <a:gd name="T9" fmla="*/ 8 h 184"/>
              <a:gd name="T10" fmla="*/ 32 w 38"/>
              <a:gd name="T11" fmla="*/ 16 h 184"/>
              <a:gd name="T12" fmla="*/ 28 w 38"/>
              <a:gd name="T13" fmla="*/ 28 h 184"/>
              <a:gd name="T14" fmla="*/ 27 w 38"/>
              <a:gd name="T15" fmla="*/ 183 h 184"/>
              <a:gd name="T16" fmla="*/ 6 w 38"/>
              <a:gd name="T17" fmla="*/ 17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84">
                <a:moveTo>
                  <a:pt x="6" y="175"/>
                </a:moveTo>
                <a:lnTo>
                  <a:pt x="7" y="26"/>
                </a:lnTo>
                <a:lnTo>
                  <a:pt x="6" y="15"/>
                </a:lnTo>
                <a:lnTo>
                  <a:pt x="0" y="0"/>
                </a:lnTo>
                <a:lnTo>
                  <a:pt x="37" y="8"/>
                </a:lnTo>
                <a:lnTo>
                  <a:pt x="32" y="16"/>
                </a:lnTo>
                <a:lnTo>
                  <a:pt x="28" y="28"/>
                </a:lnTo>
                <a:lnTo>
                  <a:pt x="27" y="183"/>
                </a:lnTo>
                <a:lnTo>
                  <a:pt x="6" y="175"/>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7" name="Freeform 83"/>
          <p:cNvSpPr>
            <a:spLocks/>
          </p:cNvSpPr>
          <p:nvPr/>
        </p:nvSpPr>
        <p:spPr bwMode="auto">
          <a:xfrm>
            <a:off x="6016625" y="5403850"/>
            <a:ext cx="84138" cy="217488"/>
          </a:xfrm>
          <a:custGeom>
            <a:avLst/>
            <a:gdLst>
              <a:gd name="T0" fmla="*/ 0 w 53"/>
              <a:gd name="T1" fmla="*/ 83 h 137"/>
              <a:gd name="T2" fmla="*/ 15 w 53"/>
              <a:gd name="T3" fmla="*/ 68 h 137"/>
              <a:gd name="T4" fmla="*/ 15 w 53"/>
              <a:gd name="T5" fmla="*/ 0 h 137"/>
              <a:gd name="T6" fmla="*/ 30 w 53"/>
              <a:gd name="T7" fmla="*/ 8 h 137"/>
              <a:gd name="T8" fmla="*/ 30 w 53"/>
              <a:gd name="T9" fmla="*/ 53 h 137"/>
              <a:gd name="T10" fmla="*/ 38 w 53"/>
              <a:gd name="T11" fmla="*/ 61 h 137"/>
              <a:gd name="T12" fmla="*/ 38 w 53"/>
              <a:gd name="T13" fmla="*/ 22 h 137"/>
              <a:gd name="T14" fmla="*/ 52 w 53"/>
              <a:gd name="T15" fmla="*/ 38 h 137"/>
              <a:gd name="T16" fmla="*/ 52 w 53"/>
              <a:gd name="T17" fmla="*/ 136 h 137"/>
              <a:gd name="T18" fmla="*/ 0 w 53"/>
              <a:gd name="T19" fmla="*/ 129 h 137"/>
              <a:gd name="T20" fmla="*/ 0 w 53"/>
              <a:gd name="T21" fmla="*/ 8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137">
                <a:moveTo>
                  <a:pt x="0" y="83"/>
                </a:moveTo>
                <a:lnTo>
                  <a:pt x="15" y="68"/>
                </a:lnTo>
                <a:lnTo>
                  <a:pt x="15" y="0"/>
                </a:lnTo>
                <a:lnTo>
                  <a:pt x="30" y="8"/>
                </a:lnTo>
                <a:lnTo>
                  <a:pt x="30" y="53"/>
                </a:lnTo>
                <a:lnTo>
                  <a:pt x="38" y="61"/>
                </a:lnTo>
                <a:lnTo>
                  <a:pt x="38" y="22"/>
                </a:lnTo>
                <a:lnTo>
                  <a:pt x="52" y="38"/>
                </a:lnTo>
                <a:lnTo>
                  <a:pt x="52" y="136"/>
                </a:lnTo>
                <a:lnTo>
                  <a:pt x="0" y="129"/>
                </a:lnTo>
                <a:lnTo>
                  <a:pt x="0" y="83"/>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8" name="Freeform 84"/>
          <p:cNvSpPr>
            <a:spLocks/>
          </p:cNvSpPr>
          <p:nvPr/>
        </p:nvSpPr>
        <p:spPr bwMode="auto">
          <a:xfrm>
            <a:off x="6113463" y="5416550"/>
            <a:ext cx="25400" cy="206375"/>
          </a:xfrm>
          <a:custGeom>
            <a:avLst/>
            <a:gdLst>
              <a:gd name="T0" fmla="*/ 0 w 16"/>
              <a:gd name="T1" fmla="*/ 128 h 130"/>
              <a:gd name="T2" fmla="*/ 0 w 16"/>
              <a:gd name="T3" fmla="*/ 0 h 130"/>
              <a:gd name="T4" fmla="*/ 6 w 16"/>
              <a:gd name="T5" fmla="*/ 1 h 130"/>
              <a:gd name="T6" fmla="*/ 11 w 16"/>
              <a:gd name="T7" fmla="*/ 5 h 130"/>
              <a:gd name="T8" fmla="*/ 15 w 16"/>
              <a:gd name="T9" fmla="*/ 15 h 130"/>
              <a:gd name="T10" fmla="*/ 15 w 16"/>
              <a:gd name="T11" fmla="*/ 129 h 130"/>
              <a:gd name="T12" fmla="*/ 0 w 16"/>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16" h="130">
                <a:moveTo>
                  <a:pt x="0" y="128"/>
                </a:moveTo>
                <a:lnTo>
                  <a:pt x="0" y="0"/>
                </a:lnTo>
                <a:lnTo>
                  <a:pt x="6" y="1"/>
                </a:lnTo>
                <a:lnTo>
                  <a:pt x="11" y="5"/>
                </a:lnTo>
                <a:lnTo>
                  <a:pt x="15" y="15"/>
                </a:lnTo>
                <a:lnTo>
                  <a:pt x="15" y="129"/>
                </a:lnTo>
                <a:lnTo>
                  <a:pt x="0" y="128"/>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9" name="Freeform 85"/>
          <p:cNvSpPr>
            <a:spLocks/>
          </p:cNvSpPr>
          <p:nvPr/>
        </p:nvSpPr>
        <p:spPr bwMode="auto">
          <a:xfrm>
            <a:off x="6161088" y="5487988"/>
            <a:ext cx="25400" cy="141287"/>
          </a:xfrm>
          <a:custGeom>
            <a:avLst/>
            <a:gdLst>
              <a:gd name="T0" fmla="*/ 0 w 16"/>
              <a:gd name="T1" fmla="*/ 85 h 89"/>
              <a:gd name="T2" fmla="*/ 0 w 16"/>
              <a:gd name="T3" fmla="*/ 0 h 89"/>
              <a:gd name="T4" fmla="*/ 7 w 16"/>
              <a:gd name="T5" fmla="*/ 5 h 89"/>
              <a:gd name="T6" fmla="*/ 12 w 16"/>
              <a:gd name="T7" fmla="*/ 10 h 89"/>
              <a:gd name="T8" fmla="*/ 15 w 16"/>
              <a:gd name="T9" fmla="*/ 15 h 89"/>
              <a:gd name="T10" fmla="*/ 15 w 16"/>
              <a:gd name="T11" fmla="*/ 88 h 89"/>
              <a:gd name="T12" fmla="*/ 0 w 16"/>
              <a:gd name="T13" fmla="*/ 85 h 89"/>
            </a:gdLst>
            <a:ahLst/>
            <a:cxnLst>
              <a:cxn ang="0">
                <a:pos x="T0" y="T1"/>
              </a:cxn>
              <a:cxn ang="0">
                <a:pos x="T2" y="T3"/>
              </a:cxn>
              <a:cxn ang="0">
                <a:pos x="T4" y="T5"/>
              </a:cxn>
              <a:cxn ang="0">
                <a:pos x="T6" y="T7"/>
              </a:cxn>
              <a:cxn ang="0">
                <a:pos x="T8" y="T9"/>
              </a:cxn>
              <a:cxn ang="0">
                <a:pos x="T10" y="T11"/>
              </a:cxn>
              <a:cxn ang="0">
                <a:pos x="T12" y="T13"/>
              </a:cxn>
            </a:cxnLst>
            <a:rect l="0" t="0" r="r" b="b"/>
            <a:pathLst>
              <a:path w="16" h="89">
                <a:moveTo>
                  <a:pt x="0" y="85"/>
                </a:moveTo>
                <a:lnTo>
                  <a:pt x="0" y="0"/>
                </a:lnTo>
                <a:lnTo>
                  <a:pt x="7" y="5"/>
                </a:lnTo>
                <a:lnTo>
                  <a:pt x="12" y="10"/>
                </a:lnTo>
                <a:lnTo>
                  <a:pt x="15" y="15"/>
                </a:lnTo>
                <a:lnTo>
                  <a:pt x="15" y="88"/>
                </a:lnTo>
                <a:lnTo>
                  <a:pt x="0" y="85"/>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0" name="Freeform 86"/>
          <p:cNvSpPr>
            <a:spLocks/>
          </p:cNvSpPr>
          <p:nvPr/>
        </p:nvSpPr>
        <p:spPr bwMode="auto">
          <a:xfrm>
            <a:off x="6210300" y="5430838"/>
            <a:ext cx="325438" cy="250825"/>
          </a:xfrm>
          <a:custGeom>
            <a:avLst/>
            <a:gdLst>
              <a:gd name="T0" fmla="*/ 0 w 205"/>
              <a:gd name="T1" fmla="*/ 132 h 158"/>
              <a:gd name="T2" fmla="*/ 0 w 205"/>
              <a:gd name="T3" fmla="*/ 0 h 158"/>
              <a:gd name="T4" fmla="*/ 14 w 205"/>
              <a:gd name="T5" fmla="*/ 6 h 158"/>
              <a:gd name="T6" fmla="*/ 22 w 205"/>
              <a:gd name="T7" fmla="*/ 11 h 158"/>
              <a:gd name="T8" fmla="*/ 22 w 205"/>
              <a:gd name="T9" fmla="*/ 97 h 158"/>
              <a:gd name="T10" fmla="*/ 37 w 205"/>
              <a:gd name="T11" fmla="*/ 99 h 158"/>
              <a:gd name="T12" fmla="*/ 37 w 205"/>
              <a:gd name="T13" fmla="*/ 89 h 158"/>
              <a:gd name="T14" fmla="*/ 48 w 205"/>
              <a:gd name="T15" fmla="*/ 90 h 158"/>
              <a:gd name="T16" fmla="*/ 49 w 205"/>
              <a:gd name="T17" fmla="*/ 99 h 158"/>
              <a:gd name="T18" fmla="*/ 51 w 205"/>
              <a:gd name="T19" fmla="*/ 99 h 158"/>
              <a:gd name="T20" fmla="*/ 51 w 205"/>
              <a:gd name="T21" fmla="*/ 9 h 158"/>
              <a:gd name="T22" fmla="*/ 60 w 205"/>
              <a:gd name="T23" fmla="*/ 10 h 158"/>
              <a:gd name="T24" fmla="*/ 68 w 205"/>
              <a:gd name="T25" fmla="*/ 14 h 158"/>
              <a:gd name="T26" fmla="*/ 67 w 205"/>
              <a:gd name="T27" fmla="*/ 97 h 158"/>
              <a:gd name="T28" fmla="*/ 75 w 205"/>
              <a:gd name="T29" fmla="*/ 104 h 158"/>
              <a:gd name="T30" fmla="*/ 98 w 205"/>
              <a:gd name="T31" fmla="*/ 104 h 158"/>
              <a:gd name="T32" fmla="*/ 98 w 205"/>
              <a:gd name="T33" fmla="*/ 21 h 158"/>
              <a:gd name="T34" fmla="*/ 107 w 205"/>
              <a:gd name="T35" fmla="*/ 23 h 158"/>
              <a:gd name="T36" fmla="*/ 113 w 205"/>
              <a:gd name="T37" fmla="*/ 28 h 158"/>
              <a:gd name="T38" fmla="*/ 113 w 205"/>
              <a:gd name="T39" fmla="*/ 104 h 158"/>
              <a:gd name="T40" fmla="*/ 120 w 205"/>
              <a:gd name="T41" fmla="*/ 104 h 158"/>
              <a:gd name="T42" fmla="*/ 128 w 205"/>
              <a:gd name="T43" fmla="*/ 117 h 158"/>
              <a:gd name="T44" fmla="*/ 144 w 205"/>
              <a:gd name="T45" fmla="*/ 119 h 158"/>
              <a:gd name="T46" fmla="*/ 144 w 205"/>
              <a:gd name="T47" fmla="*/ 36 h 158"/>
              <a:gd name="T48" fmla="*/ 156 w 205"/>
              <a:gd name="T49" fmla="*/ 38 h 158"/>
              <a:gd name="T50" fmla="*/ 166 w 205"/>
              <a:gd name="T51" fmla="*/ 44 h 158"/>
              <a:gd name="T52" fmla="*/ 166 w 205"/>
              <a:gd name="T53" fmla="*/ 112 h 158"/>
              <a:gd name="T54" fmla="*/ 197 w 205"/>
              <a:gd name="T55" fmla="*/ 116 h 158"/>
              <a:gd name="T56" fmla="*/ 204 w 205"/>
              <a:gd name="T57" fmla="*/ 157 h 158"/>
              <a:gd name="T58" fmla="*/ 0 w 205"/>
              <a:gd name="T59" fmla="*/ 13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5" h="158">
                <a:moveTo>
                  <a:pt x="0" y="132"/>
                </a:moveTo>
                <a:lnTo>
                  <a:pt x="0" y="0"/>
                </a:lnTo>
                <a:lnTo>
                  <a:pt x="14" y="6"/>
                </a:lnTo>
                <a:lnTo>
                  <a:pt x="22" y="11"/>
                </a:lnTo>
                <a:lnTo>
                  <a:pt x="22" y="97"/>
                </a:lnTo>
                <a:lnTo>
                  <a:pt x="37" y="99"/>
                </a:lnTo>
                <a:lnTo>
                  <a:pt x="37" y="89"/>
                </a:lnTo>
                <a:lnTo>
                  <a:pt x="48" y="90"/>
                </a:lnTo>
                <a:lnTo>
                  <a:pt x="49" y="99"/>
                </a:lnTo>
                <a:lnTo>
                  <a:pt x="51" y="99"/>
                </a:lnTo>
                <a:lnTo>
                  <a:pt x="51" y="9"/>
                </a:lnTo>
                <a:lnTo>
                  <a:pt x="60" y="10"/>
                </a:lnTo>
                <a:lnTo>
                  <a:pt x="68" y="14"/>
                </a:lnTo>
                <a:lnTo>
                  <a:pt x="67" y="97"/>
                </a:lnTo>
                <a:lnTo>
                  <a:pt x="75" y="104"/>
                </a:lnTo>
                <a:lnTo>
                  <a:pt x="98" y="104"/>
                </a:lnTo>
                <a:lnTo>
                  <a:pt x="98" y="21"/>
                </a:lnTo>
                <a:lnTo>
                  <a:pt x="107" y="23"/>
                </a:lnTo>
                <a:lnTo>
                  <a:pt x="113" y="28"/>
                </a:lnTo>
                <a:lnTo>
                  <a:pt x="113" y="104"/>
                </a:lnTo>
                <a:lnTo>
                  <a:pt x="120" y="104"/>
                </a:lnTo>
                <a:lnTo>
                  <a:pt x="128" y="117"/>
                </a:lnTo>
                <a:lnTo>
                  <a:pt x="144" y="119"/>
                </a:lnTo>
                <a:lnTo>
                  <a:pt x="144" y="36"/>
                </a:lnTo>
                <a:lnTo>
                  <a:pt x="156" y="38"/>
                </a:lnTo>
                <a:lnTo>
                  <a:pt x="166" y="44"/>
                </a:lnTo>
                <a:lnTo>
                  <a:pt x="166" y="112"/>
                </a:lnTo>
                <a:lnTo>
                  <a:pt x="197" y="116"/>
                </a:lnTo>
                <a:lnTo>
                  <a:pt x="204" y="157"/>
                </a:lnTo>
                <a:lnTo>
                  <a:pt x="0" y="132"/>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1" name="Freeform 87"/>
          <p:cNvSpPr>
            <a:spLocks/>
          </p:cNvSpPr>
          <p:nvPr/>
        </p:nvSpPr>
        <p:spPr bwMode="auto">
          <a:xfrm>
            <a:off x="6534150" y="5507038"/>
            <a:ext cx="241300" cy="195262"/>
          </a:xfrm>
          <a:custGeom>
            <a:avLst/>
            <a:gdLst>
              <a:gd name="T0" fmla="*/ 6 w 152"/>
              <a:gd name="T1" fmla="*/ 108 h 123"/>
              <a:gd name="T2" fmla="*/ 151 w 152"/>
              <a:gd name="T3" fmla="*/ 122 h 123"/>
              <a:gd name="T4" fmla="*/ 151 w 152"/>
              <a:gd name="T5" fmla="*/ 71 h 123"/>
              <a:gd name="T6" fmla="*/ 136 w 152"/>
              <a:gd name="T7" fmla="*/ 95 h 123"/>
              <a:gd name="T8" fmla="*/ 113 w 152"/>
              <a:gd name="T9" fmla="*/ 92 h 123"/>
              <a:gd name="T10" fmla="*/ 113 w 152"/>
              <a:gd name="T11" fmla="*/ 18 h 123"/>
              <a:gd name="T12" fmla="*/ 107 w 152"/>
              <a:gd name="T13" fmla="*/ 12 h 123"/>
              <a:gd name="T14" fmla="*/ 98 w 152"/>
              <a:gd name="T15" fmla="*/ 11 h 123"/>
              <a:gd name="T16" fmla="*/ 98 w 152"/>
              <a:gd name="T17" fmla="*/ 91 h 123"/>
              <a:gd name="T18" fmla="*/ 68 w 152"/>
              <a:gd name="T19" fmla="*/ 85 h 123"/>
              <a:gd name="T20" fmla="*/ 68 w 152"/>
              <a:gd name="T21" fmla="*/ 3 h 123"/>
              <a:gd name="T22" fmla="*/ 60 w 152"/>
              <a:gd name="T23" fmla="*/ 0 h 123"/>
              <a:gd name="T24" fmla="*/ 60 w 152"/>
              <a:gd name="T25" fmla="*/ 85 h 123"/>
              <a:gd name="T26" fmla="*/ 46 w 152"/>
              <a:gd name="T27" fmla="*/ 83 h 123"/>
              <a:gd name="T28" fmla="*/ 46 w 152"/>
              <a:gd name="T29" fmla="*/ 49 h 123"/>
              <a:gd name="T30" fmla="*/ 43 w 152"/>
              <a:gd name="T31" fmla="*/ 47 h 123"/>
              <a:gd name="T32" fmla="*/ 35 w 152"/>
              <a:gd name="T33" fmla="*/ 44 h 123"/>
              <a:gd name="T34" fmla="*/ 22 w 152"/>
              <a:gd name="T35" fmla="*/ 42 h 123"/>
              <a:gd name="T36" fmla="*/ 22 w 152"/>
              <a:gd name="T37" fmla="*/ 71 h 123"/>
              <a:gd name="T38" fmla="*/ 14 w 152"/>
              <a:gd name="T39" fmla="*/ 56 h 123"/>
              <a:gd name="T40" fmla="*/ 0 w 152"/>
              <a:gd name="T41" fmla="*/ 56 h 123"/>
              <a:gd name="T42" fmla="*/ 6 w 152"/>
              <a:gd name="T43" fmla="*/ 10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23">
                <a:moveTo>
                  <a:pt x="6" y="108"/>
                </a:moveTo>
                <a:lnTo>
                  <a:pt x="151" y="122"/>
                </a:lnTo>
                <a:lnTo>
                  <a:pt x="151" y="71"/>
                </a:lnTo>
                <a:lnTo>
                  <a:pt x="136" y="95"/>
                </a:lnTo>
                <a:lnTo>
                  <a:pt x="113" y="92"/>
                </a:lnTo>
                <a:lnTo>
                  <a:pt x="113" y="18"/>
                </a:lnTo>
                <a:lnTo>
                  <a:pt x="107" y="12"/>
                </a:lnTo>
                <a:lnTo>
                  <a:pt x="98" y="11"/>
                </a:lnTo>
                <a:lnTo>
                  <a:pt x="98" y="91"/>
                </a:lnTo>
                <a:lnTo>
                  <a:pt x="68" y="85"/>
                </a:lnTo>
                <a:lnTo>
                  <a:pt x="68" y="3"/>
                </a:lnTo>
                <a:lnTo>
                  <a:pt x="60" y="0"/>
                </a:lnTo>
                <a:lnTo>
                  <a:pt x="60" y="85"/>
                </a:lnTo>
                <a:lnTo>
                  <a:pt x="46" y="83"/>
                </a:lnTo>
                <a:lnTo>
                  <a:pt x="46" y="49"/>
                </a:lnTo>
                <a:lnTo>
                  <a:pt x="43" y="47"/>
                </a:lnTo>
                <a:lnTo>
                  <a:pt x="35" y="44"/>
                </a:lnTo>
                <a:lnTo>
                  <a:pt x="22" y="42"/>
                </a:lnTo>
                <a:lnTo>
                  <a:pt x="22" y="71"/>
                </a:lnTo>
                <a:lnTo>
                  <a:pt x="14" y="56"/>
                </a:lnTo>
                <a:lnTo>
                  <a:pt x="0" y="56"/>
                </a:lnTo>
                <a:lnTo>
                  <a:pt x="6" y="108"/>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2" name="Freeform 88"/>
          <p:cNvSpPr>
            <a:spLocks/>
          </p:cNvSpPr>
          <p:nvPr/>
        </p:nvSpPr>
        <p:spPr bwMode="auto">
          <a:xfrm>
            <a:off x="6719888" y="4586288"/>
            <a:ext cx="163512" cy="1374775"/>
          </a:xfrm>
          <a:custGeom>
            <a:avLst/>
            <a:gdLst>
              <a:gd name="T0" fmla="*/ 27 w 103"/>
              <a:gd name="T1" fmla="*/ 835 h 866"/>
              <a:gd name="T2" fmla="*/ 27 w 103"/>
              <a:gd name="T3" fmla="*/ 107 h 866"/>
              <a:gd name="T4" fmla="*/ 22 w 103"/>
              <a:gd name="T5" fmla="*/ 104 h 866"/>
              <a:gd name="T6" fmla="*/ 20 w 103"/>
              <a:gd name="T7" fmla="*/ 101 h 866"/>
              <a:gd name="T8" fmla="*/ 19 w 103"/>
              <a:gd name="T9" fmla="*/ 95 h 866"/>
              <a:gd name="T10" fmla="*/ 22 w 103"/>
              <a:gd name="T11" fmla="*/ 88 h 866"/>
              <a:gd name="T12" fmla="*/ 27 w 103"/>
              <a:gd name="T13" fmla="*/ 84 h 866"/>
              <a:gd name="T14" fmla="*/ 19 w 103"/>
              <a:gd name="T15" fmla="*/ 76 h 866"/>
              <a:gd name="T16" fmla="*/ 18 w 103"/>
              <a:gd name="T17" fmla="*/ 68 h 866"/>
              <a:gd name="T18" fmla="*/ 20 w 103"/>
              <a:gd name="T19" fmla="*/ 61 h 866"/>
              <a:gd name="T20" fmla="*/ 27 w 103"/>
              <a:gd name="T21" fmla="*/ 55 h 866"/>
              <a:gd name="T22" fmla="*/ 23 w 103"/>
              <a:gd name="T23" fmla="*/ 35 h 866"/>
              <a:gd name="T24" fmla="*/ 15 w 103"/>
              <a:gd name="T25" fmla="*/ 18 h 866"/>
              <a:gd name="T26" fmla="*/ 0 w 103"/>
              <a:gd name="T27" fmla="*/ 4 h 866"/>
              <a:gd name="T28" fmla="*/ 12 w 103"/>
              <a:gd name="T29" fmla="*/ 6 h 866"/>
              <a:gd name="T30" fmla="*/ 25 w 103"/>
              <a:gd name="T31" fmla="*/ 13 h 866"/>
              <a:gd name="T32" fmla="*/ 36 w 103"/>
              <a:gd name="T33" fmla="*/ 25 h 866"/>
              <a:gd name="T34" fmla="*/ 44 w 103"/>
              <a:gd name="T35" fmla="*/ 17 h 866"/>
              <a:gd name="T36" fmla="*/ 51 w 103"/>
              <a:gd name="T37" fmla="*/ 0 h 866"/>
              <a:gd name="T38" fmla="*/ 59 w 103"/>
              <a:gd name="T39" fmla="*/ 15 h 866"/>
              <a:gd name="T40" fmla="*/ 65 w 103"/>
              <a:gd name="T41" fmla="*/ 24 h 866"/>
              <a:gd name="T42" fmla="*/ 74 w 103"/>
              <a:gd name="T43" fmla="*/ 16 h 866"/>
              <a:gd name="T44" fmla="*/ 84 w 103"/>
              <a:gd name="T45" fmla="*/ 9 h 866"/>
              <a:gd name="T46" fmla="*/ 102 w 103"/>
              <a:gd name="T47" fmla="*/ 1 h 866"/>
              <a:gd name="T48" fmla="*/ 94 w 103"/>
              <a:gd name="T49" fmla="*/ 11 h 866"/>
              <a:gd name="T50" fmla="*/ 81 w 103"/>
              <a:gd name="T51" fmla="*/ 28 h 866"/>
              <a:gd name="T52" fmla="*/ 76 w 103"/>
              <a:gd name="T53" fmla="*/ 39 h 866"/>
              <a:gd name="T54" fmla="*/ 74 w 103"/>
              <a:gd name="T55" fmla="*/ 55 h 866"/>
              <a:gd name="T56" fmla="*/ 80 w 103"/>
              <a:gd name="T57" fmla="*/ 61 h 866"/>
              <a:gd name="T58" fmla="*/ 81 w 103"/>
              <a:gd name="T59" fmla="*/ 69 h 866"/>
              <a:gd name="T60" fmla="*/ 80 w 103"/>
              <a:gd name="T61" fmla="*/ 77 h 866"/>
              <a:gd name="T62" fmla="*/ 73 w 103"/>
              <a:gd name="T63" fmla="*/ 84 h 866"/>
              <a:gd name="T64" fmla="*/ 79 w 103"/>
              <a:gd name="T65" fmla="*/ 90 h 866"/>
              <a:gd name="T66" fmla="*/ 80 w 103"/>
              <a:gd name="T67" fmla="*/ 98 h 866"/>
              <a:gd name="T68" fmla="*/ 77 w 103"/>
              <a:gd name="T69" fmla="*/ 104 h 866"/>
              <a:gd name="T70" fmla="*/ 73 w 103"/>
              <a:gd name="T71" fmla="*/ 107 h 866"/>
              <a:gd name="T72" fmla="*/ 73 w 103"/>
              <a:gd name="T73" fmla="*/ 865 h 866"/>
              <a:gd name="T74" fmla="*/ 27 w 103"/>
              <a:gd name="T75" fmla="*/ 835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866">
                <a:moveTo>
                  <a:pt x="27" y="835"/>
                </a:moveTo>
                <a:lnTo>
                  <a:pt x="27" y="107"/>
                </a:lnTo>
                <a:lnTo>
                  <a:pt x="22" y="104"/>
                </a:lnTo>
                <a:lnTo>
                  <a:pt x="20" y="101"/>
                </a:lnTo>
                <a:lnTo>
                  <a:pt x="19" y="95"/>
                </a:lnTo>
                <a:lnTo>
                  <a:pt x="22" y="88"/>
                </a:lnTo>
                <a:lnTo>
                  <a:pt x="27" y="84"/>
                </a:lnTo>
                <a:lnTo>
                  <a:pt x="19" y="76"/>
                </a:lnTo>
                <a:lnTo>
                  <a:pt x="18" y="68"/>
                </a:lnTo>
                <a:lnTo>
                  <a:pt x="20" y="61"/>
                </a:lnTo>
                <a:lnTo>
                  <a:pt x="27" y="55"/>
                </a:lnTo>
                <a:lnTo>
                  <a:pt x="23" y="35"/>
                </a:lnTo>
                <a:lnTo>
                  <a:pt x="15" y="18"/>
                </a:lnTo>
                <a:lnTo>
                  <a:pt x="0" y="4"/>
                </a:lnTo>
                <a:lnTo>
                  <a:pt x="12" y="6"/>
                </a:lnTo>
                <a:lnTo>
                  <a:pt x="25" y="13"/>
                </a:lnTo>
                <a:lnTo>
                  <a:pt x="36" y="25"/>
                </a:lnTo>
                <a:lnTo>
                  <a:pt x="44" y="17"/>
                </a:lnTo>
                <a:lnTo>
                  <a:pt x="51" y="0"/>
                </a:lnTo>
                <a:lnTo>
                  <a:pt x="59" y="15"/>
                </a:lnTo>
                <a:lnTo>
                  <a:pt x="65" y="24"/>
                </a:lnTo>
                <a:lnTo>
                  <a:pt x="74" y="16"/>
                </a:lnTo>
                <a:lnTo>
                  <a:pt x="84" y="9"/>
                </a:lnTo>
                <a:lnTo>
                  <a:pt x="102" y="1"/>
                </a:lnTo>
                <a:lnTo>
                  <a:pt x="94" y="11"/>
                </a:lnTo>
                <a:lnTo>
                  <a:pt x="81" y="28"/>
                </a:lnTo>
                <a:lnTo>
                  <a:pt x="76" y="39"/>
                </a:lnTo>
                <a:lnTo>
                  <a:pt x="74" y="55"/>
                </a:lnTo>
                <a:lnTo>
                  <a:pt x="80" y="61"/>
                </a:lnTo>
                <a:lnTo>
                  <a:pt x="81" y="69"/>
                </a:lnTo>
                <a:lnTo>
                  <a:pt x="80" y="77"/>
                </a:lnTo>
                <a:lnTo>
                  <a:pt x="73" y="84"/>
                </a:lnTo>
                <a:lnTo>
                  <a:pt x="79" y="90"/>
                </a:lnTo>
                <a:lnTo>
                  <a:pt x="80" y="98"/>
                </a:lnTo>
                <a:lnTo>
                  <a:pt x="77" y="104"/>
                </a:lnTo>
                <a:lnTo>
                  <a:pt x="73" y="107"/>
                </a:lnTo>
                <a:lnTo>
                  <a:pt x="73" y="865"/>
                </a:lnTo>
                <a:lnTo>
                  <a:pt x="27" y="835"/>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3" name="Freeform 89"/>
          <p:cNvSpPr>
            <a:spLocks/>
          </p:cNvSpPr>
          <p:nvPr/>
        </p:nvSpPr>
        <p:spPr bwMode="auto">
          <a:xfrm>
            <a:off x="6802438" y="4759325"/>
            <a:ext cx="20637" cy="1182688"/>
          </a:xfrm>
          <a:custGeom>
            <a:avLst/>
            <a:gdLst>
              <a:gd name="T0" fmla="*/ 12 w 13"/>
              <a:gd name="T1" fmla="*/ 736 h 745"/>
              <a:gd name="T2" fmla="*/ 12 w 13"/>
              <a:gd name="T3" fmla="*/ 2 h 745"/>
              <a:gd name="T4" fmla="*/ 7 w 13"/>
              <a:gd name="T5" fmla="*/ 0 h 745"/>
              <a:gd name="T6" fmla="*/ 0 w 13"/>
              <a:gd name="T7" fmla="*/ 0 h 745"/>
              <a:gd name="T8" fmla="*/ 0 w 13"/>
              <a:gd name="T9" fmla="*/ 744 h 745"/>
              <a:gd name="T10" fmla="*/ 12 w 13"/>
              <a:gd name="T11" fmla="*/ 736 h 745"/>
            </a:gdLst>
            <a:ahLst/>
            <a:cxnLst>
              <a:cxn ang="0">
                <a:pos x="T0" y="T1"/>
              </a:cxn>
              <a:cxn ang="0">
                <a:pos x="T2" y="T3"/>
              </a:cxn>
              <a:cxn ang="0">
                <a:pos x="T4" y="T5"/>
              </a:cxn>
              <a:cxn ang="0">
                <a:pos x="T6" y="T7"/>
              </a:cxn>
              <a:cxn ang="0">
                <a:pos x="T8" y="T9"/>
              </a:cxn>
              <a:cxn ang="0">
                <a:pos x="T10" y="T11"/>
              </a:cxn>
            </a:cxnLst>
            <a:rect l="0" t="0" r="r" b="b"/>
            <a:pathLst>
              <a:path w="13" h="745">
                <a:moveTo>
                  <a:pt x="12" y="736"/>
                </a:moveTo>
                <a:lnTo>
                  <a:pt x="12" y="2"/>
                </a:lnTo>
                <a:lnTo>
                  <a:pt x="7" y="0"/>
                </a:lnTo>
                <a:lnTo>
                  <a:pt x="0" y="0"/>
                </a:lnTo>
                <a:lnTo>
                  <a:pt x="0" y="744"/>
                </a:lnTo>
                <a:lnTo>
                  <a:pt x="12" y="736"/>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4" name="Freeform 90"/>
          <p:cNvSpPr>
            <a:spLocks/>
          </p:cNvSpPr>
          <p:nvPr/>
        </p:nvSpPr>
        <p:spPr bwMode="auto">
          <a:xfrm>
            <a:off x="6805613" y="4722813"/>
            <a:ext cx="23812" cy="33337"/>
          </a:xfrm>
          <a:custGeom>
            <a:avLst/>
            <a:gdLst>
              <a:gd name="T0" fmla="*/ 0 w 15"/>
              <a:gd name="T1" fmla="*/ 19 h 21"/>
              <a:gd name="T2" fmla="*/ 1 w 15"/>
              <a:gd name="T3" fmla="*/ 18 h 21"/>
              <a:gd name="T4" fmla="*/ 3 w 15"/>
              <a:gd name="T5" fmla="*/ 15 h 21"/>
              <a:gd name="T6" fmla="*/ 4 w 15"/>
              <a:gd name="T7" fmla="*/ 11 h 21"/>
              <a:gd name="T8" fmla="*/ 4 w 15"/>
              <a:gd name="T9" fmla="*/ 7 h 21"/>
              <a:gd name="T10" fmla="*/ 3 w 15"/>
              <a:gd name="T11" fmla="*/ 2 h 21"/>
              <a:gd name="T12" fmla="*/ 0 w 15"/>
              <a:gd name="T13" fmla="*/ 0 h 21"/>
              <a:gd name="T14" fmla="*/ 11 w 15"/>
              <a:gd name="T15" fmla="*/ 0 h 21"/>
              <a:gd name="T16" fmla="*/ 13 w 15"/>
              <a:gd name="T17" fmla="*/ 3 h 21"/>
              <a:gd name="T18" fmla="*/ 14 w 15"/>
              <a:gd name="T19" fmla="*/ 7 h 21"/>
              <a:gd name="T20" fmla="*/ 14 w 15"/>
              <a:gd name="T21" fmla="*/ 11 h 21"/>
              <a:gd name="T22" fmla="*/ 13 w 15"/>
              <a:gd name="T23" fmla="*/ 16 h 21"/>
              <a:gd name="T24" fmla="*/ 11 w 15"/>
              <a:gd name="T25" fmla="*/ 19 h 21"/>
              <a:gd name="T26" fmla="*/ 9 w 15"/>
              <a:gd name="T27" fmla="*/ 20 h 21"/>
              <a:gd name="T28" fmla="*/ 0 w 15"/>
              <a:gd name="T2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0" y="19"/>
                </a:moveTo>
                <a:lnTo>
                  <a:pt x="1" y="18"/>
                </a:lnTo>
                <a:lnTo>
                  <a:pt x="3" y="15"/>
                </a:lnTo>
                <a:lnTo>
                  <a:pt x="4" y="11"/>
                </a:lnTo>
                <a:lnTo>
                  <a:pt x="4" y="7"/>
                </a:lnTo>
                <a:lnTo>
                  <a:pt x="3" y="2"/>
                </a:lnTo>
                <a:lnTo>
                  <a:pt x="0" y="0"/>
                </a:lnTo>
                <a:lnTo>
                  <a:pt x="11" y="0"/>
                </a:lnTo>
                <a:lnTo>
                  <a:pt x="13" y="3"/>
                </a:lnTo>
                <a:lnTo>
                  <a:pt x="14" y="7"/>
                </a:lnTo>
                <a:lnTo>
                  <a:pt x="14" y="11"/>
                </a:lnTo>
                <a:lnTo>
                  <a:pt x="13" y="16"/>
                </a:lnTo>
                <a:lnTo>
                  <a:pt x="11" y="19"/>
                </a:lnTo>
                <a:lnTo>
                  <a:pt x="9" y="20"/>
                </a:lnTo>
                <a:lnTo>
                  <a:pt x="0" y="19"/>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5" name="Freeform 91"/>
          <p:cNvSpPr>
            <a:spLocks/>
          </p:cNvSpPr>
          <p:nvPr/>
        </p:nvSpPr>
        <p:spPr bwMode="auto">
          <a:xfrm>
            <a:off x="6807200" y="4676775"/>
            <a:ext cx="26988" cy="41275"/>
          </a:xfrm>
          <a:custGeom>
            <a:avLst/>
            <a:gdLst>
              <a:gd name="T0" fmla="*/ 0 w 17"/>
              <a:gd name="T1" fmla="*/ 25 h 26"/>
              <a:gd name="T2" fmla="*/ 3 w 17"/>
              <a:gd name="T3" fmla="*/ 22 h 26"/>
              <a:gd name="T4" fmla="*/ 5 w 17"/>
              <a:gd name="T5" fmla="*/ 18 h 26"/>
              <a:gd name="T6" fmla="*/ 6 w 17"/>
              <a:gd name="T7" fmla="*/ 11 h 26"/>
              <a:gd name="T8" fmla="*/ 6 w 17"/>
              <a:gd name="T9" fmla="*/ 7 h 26"/>
              <a:gd name="T10" fmla="*/ 4 w 17"/>
              <a:gd name="T11" fmla="*/ 2 h 26"/>
              <a:gd name="T12" fmla="*/ 1 w 17"/>
              <a:gd name="T13" fmla="*/ 0 h 26"/>
              <a:gd name="T14" fmla="*/ 11 w 17"/>
              <a:gd name="T15" fmla="*/ 0 h 26"/>
              <a:gd name="T16" fmla="*/ 14 w 17"/>
              <a:gd name="T17" fmla="*/ 4 h 26"/>
              <a:gd name="T18" fmla="*/ 16 w 17"/>
              <a:gd name="T19" fmla="*/ 11 h 26"/>
              <a:gd name="T20" fmla="*/ 14 w 17"/>
              <a:gd name="T21" fmla="*/ 18 h 26"/>
              <a:gd name="T22" fmla="*/ 13 w 17"/>
              <a:gd name="T23" fmla="*/ 22 h 26"/>
              <a:gd name="T24" fmla="*/ 11 w 17"/>
              <a:gd name="T25" fmla="*/ 25 h 26"/>
              <a:gd name="T26" fmla="*/ 0 w 17"/>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0" y="25"/>
                </a:moveTo>
                <a:lnTo>
                  <a:pt x="3" y="22"/>
                </a:lnTo>
                <a:lnTo>
                  <a:pt x="5" y="18"/>
                </a:lnTo>
                <a:lnTo>
                  <a:pt x="6" y="11"/>
                </a:lnTo>
                <a:lnTo>
                  <a:pt x="6" y="7"/>
                </a:lnTo>
                <a:lnTo>
                  <a:pt x="4" y="2"/>
                </a:lnTo>
                <a:lnTo>
                  <a:pt x="1" y="0"/>
                </a:lnTo>
                <a:lnTo>
                  <a:pt x="11" y="0"/>
                </a:lnTo>
                <a:lnTo>
                  <a:pt x="14" y="4"/>
                </a:lnTo>
                <a:lnTo>
                  <a:pt x="16" y="11"/>
                </a:lnTo>
                <a:lnTo>
                  <a:pt x="14" y="18"/>
                </a:lnTo>
                <a:lnTo>
                  <a:pt x="13" y="22"/>
                </a:lnTo>
                <a:lnTo>
                  <a:pt x="11" y="25"/>
                </a:lnTo>
                <a:lnTo>
                  <a:pt x="0" y="25"/>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 name="Freeform 92"/>
          <p:cNvSpPr>
            <a:spLocks/>
          </p:cNvSpPr>
          <p:nvPr/>
        </p:nvSpPr>
        <p:spPr bwMode="auto">
          <a:xfrm>
            <a:off x="6811963" y="4611688"/>
            <a:ext cx="36512" cy="61912"/>
          </a:xfrm>
          <a:custGeom>
            <a:avLst/>
            <a:gdLst>
              <a:gd name="T0" fmla="*/ 0 w 23"/>
              <a:gd name="T1" fmla="*/ 38 h 39"/>
              <a:gd name="T2" fmla="*/ 1 w 23"/>
              <a:gd name="T3" fmla="*/ 27 h 39"/>
              <a:gd name="T4" fmla="*/ 3 w 23"/>
              <a:gd name="T5" fmla="*/ 21 h 39"/>
              <a:gd name="T6" fmla="*/ 5 w 23"/>
              <a:gd name="T7" fmla="*/ 16 h 39"/>
              <a:gd name="T8" fmla="*/ 10 w 23"/>
              <a:gd name="T9" fmla="*/ 10 h 39"/>
              <a:gd name="T10" fmla="*/ 14 w 23"/>
              <a:gd name="T11" fmla="*/ 5 h 39"/>
              <a:gd name="T12" fmla="*/ 22 w 23"/>
              <a:gd name="T13" fmla="*/ 0 h 39"/>
              <a:gd name="T14" fmla="*/ 15 w 23"/>
              <a:gd name="T15" fmla="*/ 11 h 39"/>
              <a:gd name="T16" fmla="*/ 12 w 23"/>
              <a:gd name="T17" fmla="*/ 18 h 39"/>
              <a:gd name="T18" fmla="*/ 10 w 23"/>
              <a:gd name="T19" fmla="*/ 26 h 39"/>
              <a:gd name="T20" fmla="*/ 9 w 23"/>
              <a:gd name="T21" fmla="*/ 36 h 39"/>
              <a:gd name="T22" fmla="*/ 9 w 23"/>
              <a:gd name="T23" fmla="*/ 38 h 39"/>
              <a:gd name="T24" fmla="*/ 0 w 23"/>
              <a:gd name="T25"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9">
                <a:moveTo>
                  <a:pt x="0" y="38"/>
                </a:moveTo>
                <a:lnTo>
                  <a:pt x="1" y="27"/>
                </a:lnTo>
                <a:lnTo>
                  <a:pt x="3" y="21"/>
                </a:lnTo>
                <a:lnTo>
                  <a:pt x="5" y="16"/>
                </a:lnTo>
                <a:lnTo>
                  <a:pt x="10" y="10"/>
                </a:lnTo>
                <a:lnTo>
                  <a:pt x="14" y="5"/>
                </a:lnTo>
                <a:lnTo>
                  <a:pt x="22" y="0"/>
                </a:lnTo>
                <a:lnTo>
                  <a:pt x="15" y="11"/>
                </a:lnTo>
                <a:lnTo>
                  <a:pt x="12" y="18"/>
                </a:lnTo>
                <a:lnTo>
                  <a:pt x="10" y="26"/>
                </a:lnTo>
                <a:lnTo>
                  <a:pt x="9" y="36"/>
                </a:lnTo>
                <a:lnTo>
                  <a:pt x="9" y="38"/>
                </a:lnTo>
                <a:lnTo>
                  <a:pt x="0" y="38"/>
                </a:lnTo>
              </a:path>
            </a:pathLst>
          </a:custGeom>
          <a:gradFill rotWithShape="0">
            <a:gsLst>
              <a:gs pos="0">
                <a:srgbClr val="FFE6CC"/>
              </a:gs>
              <a:gs pos="50000">
                <a:srgbClr val="A0F4CC"/>
              </a:gs>
              <a:gs pos="100000">
                <a:srgbClr val="FFE6CC"/>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7" name="Freeform 93"/>
          <p:cNvSpPr>
            <a:spLocks/>
          </p:cNvSpPr>
          <p:nvPr/>
        </p:nvSpPr>
        <p:spPr bwMode="auto">
          <a:xfrm>
            <a:off x="6461125" y="4862513"/>
            <a:ext cx="303213" cy="493712"/>
          </a:xfrm>
          <a:custGeom>
            <a:avLst/>
            <a:gdLst>
              <a:gd name="T0" fmla="*/ 190 w 191"/>
              <a:gd name="T1" fmla="*/ 0 h 311"/>
              <a:gd name="T2" fmla="*/ 0 w 191"/>
              <a:gd name="T3" fmla="*/ 310 h 311"/>
            </a:gdLst>
            <a:ahLst/>
            <a:cxnLst>
              <a:cxn ang="0">
                <a:pos x="T0" y="T1"/>
              </a:cxn>
              <a:cxn ang="0">
                <a:pos x="T2" y="T3"/>
              </a:cxn>
            </a:cxnLst>
            <a:rect l="0" t="0" r="r" b="b"/>
            <a:pathLst>
              <a:path w="191" h="311">
                <a:moveTo>
                  <a:pt x="190" y="0"/>
                </a:moveTo>
                <a:lnTo>
                  <a:pt x="0" y="310"/>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8" name="Freeform 94"/>
          <p:cNvSpPr>
            <a:spLocks/>
          </p:cNvSpPr>
          <p:nvPr/>
        </p:nvSpPr>
        <p:spPr bwMode="auto">
          <a:xfrm>
            <a:off x="6521450" y="4875213"/>
            <a:ext cx="242888" cy="854075"/>
          </a:xfrm>
          <a:custGeom>
            <a:avLst/>
            <a:gdLst>
              <a:gd name="T0" fmla="*/ 152 w 153"/>
              <a:gd name="T1" fmla="*/ 0 h 538"/>
              <a:gd name="T2" fmla="*/ 0 w 153"/>
              <a:gd name="T3" fmla="*/ 537 h 538"/>
            </a:gdLst>
            <a:ahLst/>
            <a:cxnLst>
              <a:cxn ang="0">
                <a:pos x="T0" y="T1"/>
              </a:cxn>
              <a:cxn ang="0">
                <a:pos x="T2" y="T3"/>
              </a:cxn>
            </a:cxnLst>
            <a:rect l="0" t="0" r="r" b="b"/>
            <a:pathLst>
              <a:path w="153" h="538">
                <a:moveTo>
                  <a:pt x="152" y="0"/>
                </a:moveTo>
                <a:lnTo>
                  <a:pt x="0" y="537"/>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9" name="Freeform 95"/>
          <p:cNvSpPr>
            <a:spLocks/>
          </p:cNvSpPr>
          <p:nvPr/>
        </p:nvSpPr>
        <p:spPr bwMode="auto">
          <a:xfrm>
            <a:off x="6510338" y="4983163"/>
            <a:ext cx="36512" cy="746125"/>
          </a:xfrm>
          <a:custGeom>
            <a:avLst/>
            <a:gdLst>
              <a:gd name="T0" fmla="*/ 0 w 23"/>
              <a:gd name="T1" fmla="*/ 462 h 470"/>
              <a:gd name="T2" fmla="*/ 0 w 23"/>
              <a:gd name="T3" fmla="*/ 16 h 470"/>
              <a:gd name="T4" fmla="*/ 3 w 23"/>
              <a:gd name="T5" fmla="*/ 6 h 470"/>
              <a:gd name="T6" fmla="*/ 7 w 23"/>
              <a:gd name="T7" fmla="*/ 0 h 470"/>
              <a:gd name="T8" fmla="*/ 12 w 23"/>
              <a:gd name="T9" fmla="*/ 5 h 470"/>
              <a:gd name="T10" fmla="*/ 15 w 23"/>
              <a:gd name="T11" fmla="*/ 16 h 470"/>
              <a:gd name="T12" fmla="*/ 22 w 23"/>
              <a:gd name="T13" fmla="*/ 469 h 470"/>
              <a:gd name="T14" fmla="*/ 0 w 23"/>
              <a:gd name="T15" fmla="*/ 462 h 4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70">
                <a:moveTo>
                  <a:pt x="0" y="462"/>
                </a:moveTo>
                <a:lnTo>
                  <a:pt x="0" y="16"/>
                </a:lnTo>
                <a:lnTo>
                  <a:pt x="3" y="6"/>
                </a:lnTo>
                <a:lnTo>
                  <a:pt x="7" y="0"/>
                </a:lnTo>
                <a:lnTo>
                  <a:pt x="12" y="5"/>
                </a:lnTo>
                <a:lnTo>
                  <a:pt x="15" y="16"/>
                </a:lnTo>
                <a:lnTo>
                  <a:pt x="22" y="469"/>
                </a:lnTo>
                <a:lnTo>
                  <a:pt x="0" y="462"/>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0" name="Freeform 96"/>
          <p:cNvSpPr>
            <a:spLocks/>
          </p:cNvSpPr>
          <p:nvPr/>
        </p:nvSpPr>
        <p:spPr bwMode="auto">
          <a:xfrm>
            <a:off x="6064250" y="5008563"/>
            <a:ext cx="447675" cy="60325"/>
          </a:xfrm>
          <a:custGeom>
            <a:avLst/>
            <a:gdLst>
              <a:gd name="T0" fmla="*/ 281 w 282"/>
              <a:gd name="T1" fmla="*/ 0 h 38"/>
              <a:gd name="T2" fmla="*/ 0 w 282"/>
              <a:gd name="T3" fmla="*/ 37 h 38"/>
              <a:gd name="T4" fmla="*/ 281 w 282"/>
              <a:gd name="T5" fmla="*/ 14 h 38"/>
              <a:gd name="T6" fmla="*/ 281 w 282"/>
              <a:gd name="T7" fmla="*/ 0 h 38"/>
            </a:gdLst>
            <a:ahLst/>
            <a:cxnLst>
              <a:cxn ang="0">
                <a:pos x="T0" y="T1"/>
              </a:cxn>
              <a:cxn ang="0">
                <a:pos x="T2" y="T3"/>
              </a:cxn>
              <a:cxn ang="0">
                <a:pos x="T4" y="T5"/>
              </a:cxn>
              <a:cxn ang="0">
                <a:pos x="T6" y="T7"/>
              </a:cxn>
            </a:cxnLst>
            <a:rect l="0" t="0" r="r" b="b"/>
            <a:pathLst>
              <a:path w="282" h="38">
                <a:moveTo>
                  <a:pt x="281" y="0"/>
                </a:moveTo>
                <a:lnTo>
                  <a:pt x="0" y="37"/>
                </a:lnTo>
                <a:lnTo>
                  <a:pt x="281" y="14"/>
                </a:lnTo>
                <a:lnTo>
                  <a:pt x="281" y="0"/>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1" name="Freeform 97"/>
          <p:cNvSpPr>
            <a:spLocks/>
          </p:cNvSpPr>
          <p:nvPr/>
        </p:nvSpPr>
        <p:spPr bwMode="auto">
          <a:xfrm>
            <a:off x="4403725" y="4454525"/>
            <a:ext cx="77788" cy="1336675"/>
          </a:xfrm>
          <a:custGeom>
            <a:avLst/>
            <a:gdLst>
              <a:gd name="T0" fmla="*/ 18 w 49"/>
              <a:gd name="T1" fmla="*/ 825 h 842"/>
              <a:gd name="T2" fmla="*/ 0 w 49"/>
              <a:gd name="T3" fmla="*/ 21 h 842"/>
              <a:gd name="T4" fmla="*/ 5 w 49"/>
              <a:gd name="T5" fmla="*/ 5 h 842"/>
              <a:gd name="T6" fmla="*/ 10 w 49"/>
              <a:gd name="T7" fmla="*/ 0 h 842"/>
              <a:gd name="T8" fmla="*/ 15 w 49"/>
              <a:gd name="T9" fmla="*/ 7 h 842"/>
              <a:gd name="T10" fmla="*/ 17 w 49"/>
              <a:gd name="T11" fmla="*/ 21 h 842"/>
              <a:gd name="T12" fmla="*/ 48 w 49"/>
              <a:gd name="T13" fmla="*/ 841 h 842"/>
              <a:gd name="T14" fmla="*/ 18 w 49"/>
              <a:gd name="T15" fmla="*/ 825 h 8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842">
                <a:moveTo>
                  <a:pt x="18" y="825"/>
                </a:moveTo>
                <a:lnTo>
                  <a:pt x="0" y="21"/>
                </a:lnTo>
                <a:lnTo>
                  <a:pt x="5" y="5"/>
                </a:lnTo>
                <a:lnTo>
                  <a:pt x="10" y="0"/>
                </a:lnTo>
                <a:lnTo>
                  <a:pt x="15" y="7"/>
                </a:lnTo>
                <a:lnTo>
                  <a:pt x="17" y="21"/>
                </a:lnTo>
                <a:lnTo>
                  <a:pt x="48" y="841"/>
                </a:lnTo>
                <a:lnTo>
                  <a:pt x="18" y="825"/>
                </a:lnTo>
              </a:path>
            </a:pathLst>
          </a:custGeom>
          <a:gradFill rotWithShape="0">
            <a:gsLst>
              <a:gs pos="0">
                <a:srgbClr val="E9A04D"/>
              </a:gs>
              <a:gs pos="50000">
                <a:srgbClr val="A0F4CC"/>
              </a:gs>
              <a:gs pos="100000">
                <a:srgbClr val="E9A04D"/>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2" name="Freeform 98"/>
          <p:cNvSpPr>
            <a:spLocks/>
          </p:cNvSpPr>
          <p:nvPr/>
        </p:nvSpPr>
        <p:spPr bwMode="auto">
          <a:xfrm>
            <a:off x="4432300" y="4418013"/>
            <a:ext cx="984250" cy="73025"/>
          </a:xfrm>
          <a:custGeom>
            <a:avLst/>
            <a:gdLst>
              <a:gd name="T0" fmla="*/ 0 w 620"/>
              <a:gd name="T1" fmla="*/ 45 h 46"/>
              <a:gd name="T2" fmla="*/ 619 w 620"/>
              <a:gd name="T3" fmla="*/ 0 h 46"/>
            </a:gdLst>
            <a:ahLst/>
            <a:cxnLst>
              <a:cxn ang="0">
                <a:pos x="T0" y="T1"/>
              </a:cxn>
              <a:cxn ang="0">
                <a:pos x="T2" y="T3"/>
              </a:cxn>
            </a:cxnLst>
            <a:rect l="0" t="0" r="r" b="b"/>
            <a:pathLst>
              <a:path w="620" h="46">
                <a:moveTo>
                  <a:pt x="0" y="45"/>
                </a:moveTo>
                <a:lnTo>
                  <a:pt x="619" y="0"/>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3" name="Freeform 99"/>
          <p:cNvSpPr>
            <a:spLocks/>
          </p:cNvSpPr>
          <p:nvPr/>
        </p:nvSpPr>
        <p:spPr bwMode="auto">
          <a:xfrm>
            <a:off x="4432300" y="4489450"/>
            <a:ext cx="996950" cy="50800"/>
          </a:xfrm>
          <a:custGeom>
            <a:avLst/>
            <a:gdLst>
              <a:gd name="T0" fmla="*/ 627 w 628"/>
              <a:gd name="T1" fmla="*/ 0 h 32"/>
              <a:gd name="T2" fmla="*/ 0 w 628"/>
              <a:gd name="T3" fmla="*/ 31 h 32"/>
            </a:gdLst>
            <a:ahLst/>
            <a:cxnLst>
              <a:cxn ang="0">
                <a:pos x="T0" y="T1"/>
              </a:cxn>
              <a:cxn ang="0">
                <a:pos x="T2" y="T3"/>
              </a:cxn>
            </a:cxnLst>
            <a:rect l="0" t="0" r="r" b="b"/>
            <a:pathLst>
              <a:path w="628" h="32">
                <a:moveTo>
                  <a:pt x="627" y="0"/>
                </a:moveTo>
                <a:lnTo>
                  <a:pt x="0" y="31"/>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4" name="Freeform 100"/>
          <p:cNvSpPr>
            <a:spLocks/>
          </p:cNvSpPr>
          <p:nvPr/>
        </p:nvSpPr>
        <p:spPr bwMode="auto">
          <a:xfrm>
            <a:off x="4491038" y="5524500"/>
            <a:ext cx="2405062" cy="433388"/>
          </a:xfrm>
          <a:custGeom>
            <a:avLst/>
            <a:gdLst>
              <a:gd name="T0" fmla="*/ 0 w 1515"/>
              <a:gd name="T1" fmla="*/ 23 h 273"/>
              <a:gd name="T2" fmla="*/ 0 w 1515"/>
              <a:gd name="T3" fmla="*/ 159 h 273"/>
              <a:gd name="T4" fmla="*/ 128 w 1515"/>
              <a:gd name="T5" fmla="*/ 159 h 273"/>
              <a:gd name="T6" fmla="*/ 439 w 1515"/>
              <a:gd name="T7" fmla="*/ 159 h 273"/>
              <a:gd name="T8" fmla="*/ 855 w 1515"/>
              <a:gd name="T9" fmla="*/ 220 h 273"/>
              <a:gd name="T10" fmla="*/ 1317 w 1515"/>
              <a:gd name="T11" fmla="*/ 272 h 273"/>
              <a:gd name="T12" fmla="*/ 1453 w 1515"/>
              <a:gd name="T13" fmla="*/ 272 h 273"/>
              <a:gd name="T14" fmla="*/ 1514 w 1515"/>
              <a:gd name="T15" fmla="*/ 264 h 273"/>
              <a:gd name="T16" fmla="*/ 1491 w 1515"/>
              <a:gd name="T17" fmla="*/ 151 h 273"/>
              <a:gd name="T18" fmla="*/ 1082 w 1515"/>
              <a:gd name="T19" fmla="*/ 121 h 273"/>
              <a:gd name="T20" fmla="*/ 688 w 1515"/>
              <a:gd name="T21" fmla="*/ 60 h 273"/>
              <a:gd name="T22" fmla="*/ 409 w 1515"/>
              <a:gd name="T23" fmla="*/ 23 h 273"/>
              <a:gd name="T24" fmla="*/ 197 w 1515"/>
              <a:gd name="T25" fmla="*/ 0 h 273"/>
              <a:gd name="T26" fmla="*/ 15 w 1515"/>
              <a:gd name="T27" fmla="*/ 15 h 273"/>
              <a:gd name="T28" fmla="*/ 0 w 1515"/>
              <a:gd name="T29" fmla="*/ 2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5" h="273">
                <a:moveTo>
                  <a:pt x="0" y="23"/>
                </a:moveTo>
                <a:lnTo>
                  <a:pt x="0" y="159"/>
                </a:lnTo>
                <a:lnTo>
                  <a:pt x="128" y="159"/>
                </a:lnTo>
                <a:lnTo>
                  <a:pt x="439" y="159"/>
                </a:lnTo>
                <a:lnTo>
                  <a:pt x="855" y="220"/>
                </a:lnTo>
                <a:lnTo>
                  <a:pt x="1317" y="272"/>
                </a:lnTo>
                <a:lnTo>
                  <a:pt x="1453" y="272"/>
                </a:lnTo>
                <a:lnTo>
                  <a:pt x="1514" y="264"/>
                </a:lnTo>
                <a:lnTo>
                  <a:pt x="1491" y="151"/>
                </a:lnTo>
                <a:lnTo>
                  <a:pt x="1082" y="121"/>
                </a:lnTo>
                <a:lnTo>
                  <a:pt x="688" y="60"/>
                </a:lnTo>
                <a:lnTo>
                  <a:pt x="409" y="23"/>
                </a:lnTo>
                <a:lnTo>
                  <a:pt x="197" y="0"/>
                </a:lnTo>
                <a:lnTo>
                  <a:pt x="15" y="15"/>
                </a:lnTo>
                <a:lnTo>
                  <a:pt x="0" y="23"/>
                </a:lnTo>
              </a:path>
            </a:pathLst>
          </a:custGeom>
          <a:gradFill rotWithShape="0">
            <a:gsLst>
              <a:gs pos="0">
                <a:srgbClr val="E9A04D"/>
              </a:gs>
              <a:gs pos="50000">
                <a:srgbClr val="A0F4CC"/>
              </a:gs>
              <a:gs pos="100000">
                <a:srgbClr val="E9A04D"/>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5" name="Freeform 101"/>
          <p:cNvSpPr>
            <a:spLocks/>
          </p:cNvSpPr>
          <p:nvPr/>
        </p:nvSpPr>
        <p:spPr bwMode="auto">
          <a:xfrm>
            <a:off x="4851400" y="5535613"/>
            <a:ext cx="49213" cy="219075"/>
          </a:xfrm>
          <a:custGeom>
            <a:avLst/>
            <a:gdLst>
              <a:gd name="T0" fmla="*/ 0 w 31"/>
              <a:gd name="T1" fmla="*/ 0 h 138"/>
              <a:gd name="T2" fmla="*/ 8 w 31"/>
              <a:gd name="T3" fmla="*/ 31 h 138"/>
              <a:gd name="T4" fmla="*/ 8 w 31"/>
              <a:gd name="T5" fmla="*/ 137 h 138"/>
              <a:gd name="T6" fmla="*/ 30 w 31"/>
              <a:gd name="T7" fmla="*/ 137 h 138"/>
              <a:gd name="T8" fmla="*/ 30 w 31"/>
              <a:gd name="T9" fmla="*/ 0 h 138"/>
              <a:gd name="T10" fmla="*/ 0 w 31"/>
              <a:gd name="T11" fmla="*/ 0 h 138"/>
            </a:gdLst>
            <a:ahLst/>
            <a:cxnLst>
              <a:cxn ang="0">
                <a:pos x="T0" y="T1"/>
              </a:cxn>
              <a:cxn ang="0">
                <a:pos x="T2" y="T3"/>
              </a:cxn>
              <a:cxn ang="0">
                <a:pos x="T4" y="T5"/>
              </a:cxn>
              <a:cxn ang="0">
                <a:pos x="T6" y="T7"/>
              </a:cxn>
              <a:cxn ang="0">
                <a:pos x="T8" y="T9"/>
              </a:cxn>
              <a:cxn ang="0">
                <a:pos x="T10" y="T11"/>
              </a:cxn>
            </a:cxnLst>
            <a:rect l="0" t="0" r="r" b="b"/>
            <a:pathLst>
              <a:path w="31" h="138">
                <a:moveTo>
                  <a:pt x="0" y="0"/>
                </a:moveTo>
                <a:lnTo>
                  <a:pt x="8" y="31"/>
                </a:lnTo>
                <a:lnTo>
                  <a:pt x="8" y="137"/>
                </a:lnTo>
                <a:lnTo>
                  <a:pt x="30" y="137"/>
                </a:lnTo>
                <a:lnTo>
                  <a:pt x="30" y="0"/>
                </a:lnTo>
                <a:lnTo>
                  <a:pt x="0"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 name="Freeform 102"/>
          <p:cNvSpPr>
            <a:spLocks/>
          </p:cNvSpPr>
          <p:nvPr/>
        </p:nvSpPr>
        <p:spPr bwMode="auto">
          <a:xfrm>
            <a:off x="5030788" y="5535613"/>
            <a:ext cx="61912" cy="230187"/>
          </a:xfrm>
          <a:custGeom>
            <a:avLst/>
            <a:gdLst>
              <a:gd name="T0" fmla="*/ 0 w 39"/>
              <a:gd name="T1" fmla="*/ 137 h 145"/>
              <a:gd name="T2" fmla="*/ 8 w 39"/>
              <a:gd name="T3" fmla="*/ 0 h 145"/>
              <a:gd name="T4" fmla="*/ 38 w 39"/>
              <a:gd name="T5" fmla="*/ 0 h 145"/>
              <a:gd name="T6" fmla="*/ 23 w 39"/>
              <a:gd name="T7" fmla="*/ 144 h 145"/>
              <a:gd name="T8" fmla="*/ 0 w 39"/>
              <a:gd name="T9" fmla="*/ 137 h 145"/>
            </a:gdLst>
            <a:ahLst/>
            <a:cxnLst>
              <a:cxn ang="0">
                <a:pos x="T0" y="T1"/>
              </a:cxn>
              <a:cxn ang="0">
                <a:pos x="T2" y="T3"/>
              </a:cxn>
              <a:cxn ang="0">
                <a:pos x="T4" y="T5"/>
              </a:cxn>
              <a:cxn ang="0">
                <a:pos x="T6" y="T7"/>
              </a:cxn>
              <a:cxn ang="0">
                <a:pos x="T8" y="T9"/>
              </a:cxn>
            </a:cxnLst>
            <a:rect l="0" t="0" r="r" b="b"/>
            <a:pathLst>
              <a:path w="39" h="145">
                <a:moveTo>
                  <a:pt x="0" y="137"/>
                </a:moveTo>
                <a:lnTo>
                  <a:pt x="8" y="0"/>
                </a:lnTo>
                <a:lnTo>
                  <a:pt x="38" y="0"/>
                </a:lnTo>
                <a:lnTo>
                  <a:pt x="23" y="144"/>
                </a:lnTo>
                <a:lnTo>
                  <a:pt x="0" y="137"/>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 name="Freeform 103"/>
          <p:cNvSpPr>
            <a:spLocks/>
          </p:cNvSpPr>
          <p:nvPr/>
        </p:nvSpPr>
        <p:spPr bwMode="auto">
          <a:xfrm>
            <a:off x="5175250" y="5535613"/>
            <a:ext cx="49213" cy="244475"/>
          </a:xfrm>
          <a:custGeom>
            <a:avLst/>
            <a:gdLst>
              <a:gd name="T0" fmla="*/ 0 w 31"/>
              <a:gd name="T1" fmla="*/ 152 h 154"/>
              <a:gd name="T2" fmla="*/ 8 w 31"/>
              <a:gd name="T3" fmla="*/ 0 h 154"/>
              <a:gd name="T4" fmla="*/ 30 w 31"/>
              <a:gd name="T5" fmla="*/ 16 h 154"/>
              <a:gd name="T6" fmla="*/ 24 w 31"/>
              <a:gd name="T7" fmla="*/ 153 h 154"/>
              <a:gd name="T8" fmla="*/ 0 w 31"/>
              <a:gd name="T9" fmla="*/ 152 h 154"/>
            </a:gdLst>
            <a:ahLst/>
            <a:cxnLst>
              <a:cxn ang="0">
                <a:pos x="T0" y="T1"/>
              </a:cxn>
              <a:cxn ang="0">
                <a:pos x="T2" y="T3"/>
              </a:cxn>
              <a:cxn ang="0">
                <a:pos x="T4" y="T5"/>
              </a:cxn>
              <a:cxn ang="0">
                <a:pos x="T6" y="T7"/>
              </a:cxn>
              <a:cxn ang="0">
                <a:pos x="T8" y="T9"/>
              </a:cxn>
            </a:cxnLst>
            <a:rect l="0" t="0" r="r" b="b"/>
            <a:pathLst>
              <a:path w="31" h="154">
                <a:moveTo>
                  <a:pt x="0" y="152"/>
                </a:moveTo>
                <a:lnTo>
                  <a:pt x="8" y="0"/>
                </a:lnTo>
                <a:lnTo>
                  <a:pt x="30" y="16"/>
                </a:lnTo>
                <a:lnTo>
                  <a:pt x="24" y="153"/>
                </a:lnTo>
                <a:lnTo>
                  <a:pt x="0" y="152"/>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 name="Freeform 104"/>
          <p:cNvSpPr>
            <a:spLocks/>
          </p:cNvSpPr>
          <p:nvPr/>
        </p:nvSpPr>
        <p:spPr bwMode="auto">
          <a:xfrm>
            <a:off x="5307013" y="5572125"/>
            <a:ext cx="49212" cy="219075"/>
          </a:xfrm>
          <a:custGeom>
            <a:avLst/>
            <a:gdLst>
              <a:gd name="T0" fmla="*/ 8 w 31"/>
              <a:gd name="T1" fmla="*/ 0 h 138"/>
              <a:gd name="T2" fmla="*/ 0 w 31"/>
              <a:gd name="T3" fmla="*/ 137 h 138"/>
              <a:gd name="T4" fmla="*/ 23 w 31"/>
              <a:gd name="T5" fmla="*/ 137 h 138"/>
              <a:gd name="T6" fmla="*/ 30 w 31"/>
              <a:gd name="T7" fmla="*/ 8 h 138"/>
              <a:gd name="T8" fmla="*/ 8 w 31"/>
              <a:gd name="T9" fmla="*/ 0 h 138"/>
            </a:gdLst>
            <a:ahLst/>
            <a:cxnLst>
              <a:cxn ang="0">
                <a:pos x="T0" y="T1"/>
              </a:cxn>
              <a:cxn ang="0">
                <a:pos x="T2" y="T3"/>
              </a:cxn>
              <a:cxn ang="0">
                <a:pos x="T4" y="T5"/>
              </a:cxn>
              <a:cxn ang="0">
                <a:pos x="T6" y="T7"/>
              </a:cxn>
              <a:cxn ang="0">
                <a:pos x="T8" y="T9"/>
              </a:cxn>
            </a:cxnLst>
            <a:rect l="0" t="0" r="r" b="b"/>
            <a:pathLst>
              <a:path w="31" h="138">
                <a:moveTo>
                  <a:pt x="8" y="0"/>
                </a:moveTo>
                <a:lnTo>
                  <a:pt x="0" y="137"/>
                </a:lnTo>
                <a:lnTo>
                  <a:pt x="23" y="137"/>
                </a:lnTo>
                <a:lnTo>
                  <a:pt x="30" y="8"/>
                </a:lnTo>
                <a:lnTo>
                  <a:pt x="8"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 name="Freeform 105"/>
          <p:cNvSpPr>
            <a:spLocks/>
          </p:cNvSpPr>
          <p:nvPr/>
        </p:nvSpPr>
        <p:spPr bwMode="auto">
          <a:xfrm>
            <a:off x="5548313" y="5608638"/>
            <a:ext cx="49212" cy="217487"/>
          </a:xfrm>
          <a:custGeom>
            <a:avLst/>
            <a:gdLst>
              <a:gd name="T0" fmla="*/ 7 w 31"/>
              <a:gd name="T1" fmla="*/ 0 h 137"/>
              <a:gd name="T2" fmla="*/ 0 w 31"/>
              <a:gd name="T3" fmla="*/ 136 h 137"/>
              <a:gd name="T4" fmla="*/ 22 w 31"/>
              <a:gd name="T5" fmla="*/ 136 h 137"/>
              <a:gd name="T6" fmla="*/ 30 w 31"/>
              <a:gd name="T7" fmla="*/ 0 h 137"/>
              <a:gd name="T8" fmla="*/ 7 w 31"/>
              <a:gd name="T9" fmla="*/ 0 h 137"/>
            </a:gdLst>
            <a:ahLst/>
            <a:cxnLst>
              <a:cxn ang="0">
                <a:pos x="T0" y="T1"/>
              </a:cxn>
              <a:cxn ang="0">
                <a:pos x="T2" y="T3"/>
              </a:cxn>
              <a:cxn ang="0">
                <a:pos x="T4" y="T5"/>
              </a:cxn>
              <a:cxn ang="0">
                <a:pos x="T6" y="T7"/>
              </a:cxn>
              <a:cxn ang="0">
                <a:pos x="T8" y="T9"/>
              </a:cxn>
            </a:cxnLst>
            <a:rect l="0" t="0" r="r" b="b"/>
            <a:pathLst>
              <a:path w="31" h="137">
                <a:moveTo>
                  <a:pt x="7" y="0"/>
                </a:moveTo>
                <a:lnTo>
                  <a:pt x="0" y="136"/>
                </a:lnTo>
                <a:lnTo>
                  <a:pt x="22" y="136"/>
                </a:lnTo>
                <a:lnTo>
                  <a:pt x="30" y="0"/>
                </a:lnTo>
                <a:lnTo>
                  <a:pt x="7"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 name="Freeform 106"/>
          <p:cNvSpPr>
            <a:spLocks/>
          </p:cNvSpPr>
          <p:nvPr/>
        </p:nvSpPr>
        <p:spPr bwMode="auto">
          <a:xfrm>
            <a:off x="5643563" y="5626100"/>
            <a:ext cx="53975" cy="200025"/>
          </a:xfrm>
          <a:custGeom>
            <a:avLst/>
            <a:gdLst>
              <a:gd name="T0" fmla="*/ 10 w 34"/>
              <a:gd name="T1" fmla="*/ 0 h 126"/>
              <a:gd name="T2" fmla="*/ 0 w 34"/>
              <a:gd name="T3" fmla="*/ 125 h 126"/>
              <a:gd name="T4" fmla="*/ 25 w 34"/>
              <a:gd name="T5" fmla="*/ 125 h 126"/>
              <a:gd name="T6" fmla="*/ 33 w 34"/>
              <a:gd name="T7" fmla="*/ 6 h 126"/>
              <a:gd name="T8" fmla="*/ 10 w 34"/>
              <a:gd name="T9" fmla="*/ 0 h 126"/>
            </a:gdLst>
            <a:ahLst/>
            <a:cxnLst>
              <a:cxn ang="0">
                <a:pos x="T0" y="T1"/>
              </a:cxn>
              <a:cxn ang="0">
                <a:pos x="T2" y="T3"/>
              </a:cxn>
              <a:cxn ang="0">
                <a:pos x="T4" y="T5"/>
              </a:cxn>
              <a:cxn ang="0">
                <a:pos x="T6" y="T7"/>
              </a:cxn>
              <a:cxn ang="0">
                <a:pos x="T8" y="T9"/>
              </a:cxn>
            </a:cxnLst>
            <a:rect l="0" t="0" r="r" b="b"/>
            <a:pathLst>
              <a:path w="34" h="126">
                <a:moveTo>
                  <a:pt x="10" y="0"/>
                </a:moveTo>
                <a:lnTo>
                  <a:pt x="0" y="125"/>
                </a:lnTo>
                <a:lnTo>
                  <a:pt x="25" y="125"/>
                </a:lnTo>
                <a:lnTo>
                  <a:pt x="33" y="6"/>
                </a:lnTo>
                <a:lnTo>
                  <a:pt x="10"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 name="Freeform 107"/>
          <p:cNvSpPr>
            <a:spLocks/>
          </p:cNvSpPr>
          <p:nvPr/>
        </p:nvSpPr>
        <p:spPr bwMode="auto">
          <a:xfrm>
            <a:off x="5740400" y="5657850"/>
            <a:ext cx="50800" cy="193675"/>
          </a:xfrm>
          <a:custGeom>
            <a:avLst/>
            <a:gdLst>
              <a:gd name="T0" fmla="*/ 7 w 32"/>
              <a:gd name="T1" fmla="*/ 0 h 122"/>
              <a:gd name="T2" fmla="*/ 0 w 32"/>
              <a:gd name="T3" fmla="*/ 121 h 122"/>
              <a:gd name="T4" fmla="*/ 23 w 32"/>
              <a:gd name="T5" fmla="*/ 121 h 122"/>
              <a:gd name="T6" fmla="*/ 31 w 32"/>
              <a:gd name="T7" fmla="*/ 0 h 122"/>
              <a:gd name="T8" fmla="*/ 7 w 32"/>
              <a:gd name="T9" fmla="*/ 0 h 122"/>
            </a:gdLst>
            <a:ahLst/>
            <a:cxnLst>
              <a:cxn ang="0">
                <a:pos x="T0" y="T1"/>
              </a:cxn>
              <a:cxn ang="0">
                <a:pos x="T2" y="T3"/>
              </a:cxn>
              <a:cxn ang="0">
                <a:pos x="T4" y="T5"/>
              </a:cxn>
              <a:cxn ang="0">
                <a:pos x="T6" y="T7"/>
              </a:cxn>
              <a:cxn ang="0">
                <a:pos x="T8" y="T9"/>
              </a:cxn>
            </a:cxnLst>
            <a:rect l="0" t="0" r="r" b="b"/>
            <a:pathLst>
              <a:path w="32" h="122">
                <a:moveTo>
                  <a:pt x="7" y="0"/>
                </a:moveTo>
                <a:lnTo>
                  <a:pt x="0" y="121"/>
                </a:lnTo>
                <a:lnTo>
                  <a:pt x="23" y="121"/>
                </a:lnTo>
                <a:lnTo>
                  <a:pt x="31" y="0"/>
                </a:lnTo>
                <a:lnTo>
                  <a:pt x="7"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 name="Freeform 108"/>
          <p:cNvSpPr>
            <a:spLocks/>
          </p:cNvSpPr>
          <p:nvPr/>
        </p:nvSpPr>
        <p:spPr bwMode="auto">
          <a:xfrm>
            <a:off x="5848350" y="5668963"/>
            <a:ext cx="36513" cy="193675"/>
          </a:xfrm>
          <a:custGeom>
            <a:avLst/>
            <a:gdLst>
              <a:gd name="T0" fmla="*/ 8 w 23"/>
              <a:gd name="T1" fmla="*/ 0 h 122"/>
              <a:gd name="T2" fmla="*/ 0 w 23"/>
              <a:gd name="T3" fmla="*/ 121 h 122"/>
              <a:gd name="T4" fmla="*/ 15 w 23"/>
              <a:gd name="T5" fmla="*/ 121 h 122"/>
              <a:gd name="T6" fmla="*/ 22 w 23"/>
              <a:gd name="T7" fmla="*/ 7 h 122"/>
              <a:gd name="T8" fmla="*/ 8 w 23"/>
              <a:gd name="T9" fmla="*/ 0 h 122"/>
            </a:gdLst>
            <a:ahLst/>
            <a:cxnLst>
              <a:cxn ang="0">
                <a:pos x="T0" y="T1"/>
              </a:cxn>
              <a:cxn ang="0">
                <a:pos x="T2" y="T3"/>
              </a:cxn>
              <a:cxn ang="0">
                <a:pos x="T4" y="T5"/>
              </a:cxn>
              <a:cxn ang="0">
                <a:pos x="T6" y="T7"/>
              </a:cxn>
              <a:cxn ang="0">
                <a:pos x="T8" y="T9"/>
              </a:cxn>
            </a:cxnLst>
            <a:rect l="0" t="0" r="r" b="b"/>
            <a:pathLst>
              <a:path w="23" h="122">
                <a:moveTo>
                  <a:pt x="8" y="0"/>
                </a:moveTo>
                <a:lnTo>
                  <a:pt x="0" y="121"/>
                </a:lnTo>
                <a:lnTo>
                  <a:pt x="15" y="121"/>
                </a:lnTo>
                <a:lnTo>
                  <a:pt x="22" y="7"/>
                </a:lnTo>
                <a:lnTo>
                  <a:pt x="8"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3" name="Freeform 109"/>
          <p:cNvSpPr>
            <a:spLocks/>
          </p:cNvSpPr>
          <p:nvPr/>
        </p:nvSpPr>
        <p:spPr bwMode="auto">
          <a:xfrm>
            <a:off x="5908675" y="5680075"/>
            <a:ext cx="49213" cy="195263"/>
          </a:xfrm>
          <a:custGeom>
            <a:avLst/>
            <a:gdLst>
              <a:gd name="T0" fmla="*/ 8 w 31"/>
              <a:gd name="T1" fmla="*/ 0 h 123"/>
              <a:gd name="T2" fmla="*/ 0 w 31"/>
              <a:gd name="T3" fmla="*/ 122 h 123"/>
              <a:gd name="T4" fmla="*/ 22 w 31"/>
              <a:gd name="T5" fmla="*/ 122 h 123"/>
              <a:gd name="T6" fmla="*/ 30 w 31"/>
              <a:gd name="T7" fmla="*/ 0 h 123"/>
              <a:gd name="T8" fmla="*/ 8 w 31"/>
              <a:gd name="T9" fmla="*/ 0 h 123"/>
            </a:gdLst>
            <a:ahLst/>
            <a:cxnLst>
              <a:cxn ang="0">
                <a:pos x="T0" y="T1"/>
              </a:cxn>
              <a:cxn ang="0">
                <a:pos x="T2" y="T3"/>
              </a:cxn>
              <a:cxn ang="0">
                <a:pos x="T4" y="T5"/>
              </a:cxn>
              <a:cxn ang="0">
                <a:pos x="T6" y="T7"/>
              </a:cxn>
              <a:cxn ang="0">
                <a:pos x="T8" y="T9"/>
              </a:cxn>
            </a:cxnLst>
            <a:rect l="0" t="0" r="r" b="b"/>
            <a:pathLst>
              <a:path w="31" h="123">
                <a:moveTo>
                  <a:pt x="8" y="0"/>
                </a:moveTo>
                <a:lnTo>
                  <a:pt x="0" y="122"/>
                </a:lnTo>
                <a:lnTo>
                  <a:pt x="22" y="122"/>
                </a:lnTo>
                <a:lnTo>
                  <a:pt x="30" y="0"/>
                </a:lnTo>
                <a:lnTo>
                  <a:pt x="8"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4" name="Freeform 110"/>
          <p:cNvSpPr>
            <a:spLocks/>
          </p:cNvSpPr>
          <p:nvPr/>
        </p:nvSpPr>
        <p:spPr bwMode="auto">
          <a:xfrm>
            <a:off x="6099175" y="5753100"/>
            <a:ext cx="26988" cy="169863"/>
          </a:xfrm>
          <a:custGeom>
            <a:avLst/>
            <a:gdLst>
              <a:gd name="T0" fmla="*/ 0 w 17"/>
              <a:gd name="T1" fmla="*/ 91 h 107"/>
              <a:gd name="T2" fmla="*/ 0 w 17"/>
              <a:gd name="T3" fmla="*/ 0 h 107"/>
              <a:gd name="T4" fmla="*/ 16 w 17"/>
              <a:gd name="T5" fmla="*/ 7 h 107"/>
              <a:gd name="T6" fmla="*/ 16 w 17"/>
              <a:gd name="T7" fmla="*/ 106 h 107"/>
              <a:gd name="T8" fmla="*/ 0 w 17"/>
              <a:gd name="T9" fmla="*/ 91 h 107"/>
            </a:gdLst>
            <a:ahLst/>
            <a:cxnLst>
              <a:cxn ang="0">
                <a:pos x="T0" y="T1"/>
              </a:cxn>
              <a:cxn ang="0">
                <a:pos x="T2" y="T3"/>
              </a:cxn>
              <a:cxn ang="0">
                <a:pos x="T4" y="T5"/>
              </a:cxn>
              <a:cxn ang="0">
                <a:pos x="T6" y="T7"/>
              </a:cxn>
              <a:cxn ang="0">
                <a:pos x="T8" y="T9"/>
              </a:cxn>
            </a:cxnLst>
            <a:rect l="0" t="0" r="r" b="b"/>
            <a:pathLst>
              <a:path w="17" h="107">
                <a:moveTo>
                  <a:pt x="0" y="91"/>
                </a:moveTo>
                <a:lnTo>
                  <a:pt x="0" y="0"/>
                </a:lnTo>
                <a:lnTo>
                  <a:pt x="16" y="7"/>
                </a:lnTo>
                <a:lnTo>
                  <a:pt x="16" y="106"/>
                </a:lnTo>
                <a:lnTo>
                  <a:pt x="0" y="91"/>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5" name="Freeform 111"/>
          <p:cNvSpPr>
            <a:spLocks/>
          </p:cNvSpPr>
          <p:nvPr/>
        </p:nvSpPr>
        <p:spPr bwMode="auto">
          <a:xfrm>
            <a:off x="6161088" y="5764213"/>
            <a:ext cx="28575" cy="158750"/>
          </a:xfrm>
          <a:custGeom>
            <a:avLst/>
            <a:gdLst>
              <a:gd name="T0" fmla="*/ 0 w 18"/>
              <a:gd name="T1" fmla="*/ 91 h 100"/>
              <a:gd name="T2" fmla="*/ 0 w 18"/>
              <a:gd name="T3" fmla="*/ 0 h 100"/>
              <a:gd name="T4" fmla="*/ 17 w 18"/>
              <a:gd name="T5" fmla="*/ 3 h 100"/>
              <a:gd name="T6" fmla="*/ 15 w 18"/>
              <a:gd name="T7" fmla="*/ 99 h 100"/>
              <a:gd name="T8" fmla="*/ 0 w 18"/>
              <a:gd name="T9" fmla="*/ 91 h 100"/>
            </a:gdLst>
            <a:ahLst/>
            <a:cxnLst>
              <a:cxn ang="0">
                <a:pos x="T0" y="T1"/>
              </a:cxn>
              <a:cxn ang="0">
                <a:pos x="T2" y="T3"/>
              </a:cxn>
              <a:cxn ang="0">
                <a:pos x="T4" y="T5"/>
              </a:cxn>
              <a:cxn ang="0">
                <a:pos x="T6" y="T7"/>
              </a:cxn>
              <a:cxn ang="0">
                <a:pos x="T8" y="T9"/>
              </a:cxn>
            </a:cxnLst>
            <a:rect l="0" t="0" r="r" b="b"/>
            <a:pathLst>
              <a:path w="18" h="100">
                <a:moveTo>
                  <a:pt x="0" y="91"/>
                </a:moveTo>
                <a:lnTo>
                  <a:pt x="0" y="0"/>
                </a:lnTo>
                <a:lnTo>
                  <a:pt x="17" y="3"/>
                </a:lnTo>
                <a:lnTo>
                  <a:pt x="15" y="99"/>
                </a:lnTo>
                <a:lnTo>
                  <a:pt x="0" y="91"/>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 name="Freeform 112"/>
          <p:cNvSpPr>
            <a:spLocks/>
          </p:cNvSpPr>
          <p:nvPr/>
        </p:nvSpPr>
        <p:spPr bwMode="auto">
          <a:xfrm>
            <a:off x="6232525" y="5776913"/>
            <a:ext cx="30163" cy="146050"/>
          </a:xfrm>
          <a:custGeom>
            <a:avLst/>
            <a:gdLst>
              <a:gd name="T0" fmla="*/ 0 w 19"/>
              <a:gd name="T1" fmla="*/ 91 h 92"/>
              <a:gd name="T2" fmla="*/ 0 w 19"/>
              <a:gd name="T3" fmla="*/ 0 h 92"/>
              <a:gd name="T4" fmla="*/ 18 w 19"/>
              <a:gd name="T5" fmla="*/ 1 h 92"/>
              <a:gd name="T6" fmla="*/ 15 w 19"/>
              <a:gd name="T7" fmla="*/ 91 h 92"/>
              <a:gd name="T8" fmla="*/ 0 w 19"/>
              <a:gd name="T9" fmla="*/ 91 h 92"/>
            </a:gdLst>
            <a:ahLst/>
            <a:cxnLst>
              <a:cxn ang="0">
                <a:pos x="T0" y="T1"/>
              </a:cxn>
              <a:cxn ang="0">
                <a:pos x="T2" y="T3"/>
              </a:cxn>
              <a:cxn ang="0">
                <a:pos x="T4" y="T5"/>
              </a:cxn>
              <a:cxn ang="0">
                <a:pos x="T6" y="T7"/>
              </a:cxn>
              <a:cxn ang="0">
                <a:pos x="T8" y="T9"/>
              </a:cxn>
            </a:cxnLst>
            <a:rect l="0" t="0" r="r" b="b"/>
            <a:pathLst>
              <a:path w="19" h="92">
                <a:moveTo>
                  <a:pt x="0" y="91"/>
                </a:moveTo>
                <a:lnTo>
                  <a:pt x="0" y="0"/>
                </a:lnTo>
                <a:lnTo>
                  <a:pt x="18" y="1"/>
                </a:lnTo>
                <a:lnTo>
                  <a:pt x="15" y="91"/>
                </a:lnTo>
                <a:lnTo>
                  <a:pt x="0" y="91"/>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7" name="Freeform 113"/>
          <p:cNvSpPr>
            <a:spLocks/>
          </p:cNvSpPr>
          <p:nvPr/>
        </p:nvSpPr>
        <p:spPr bwMode="auto">
          <a:xfrm>
            <a:off x="6292850" y="5800725"/>
            <a:ext cx="25400" cy="122238"/>
          </a:xfrm>
          <a:custGeom>
            <a:avLst/>
            <a:gdLst>
              <a:gd name="T0" fmla="*/ 0 w 16"/>
              <a:gd name="T1" fmla="*/ 76 h 77"/>
              <a:gd name="T2" fmla="*/ 0 w 16"/>
              <a:gd name="T3" fmla="*/ 0 h 77"/>
              <a:gd name="T4" fmla="*/ 15 w 16"/>
              <a:gd name="T5" fmla="*/ 0 h 77"/>
              <a:gd name="T6" fmla="*/ 15 w 16"/>
              <a:gd name="T7" fmla="*/ 76 h 77"/>
              <a:gd name="T8" fmla="*/ 0 w 16"/>
              <a:gd name="T9" fmla="*/ 76 h 77"/>
            </a:gdLst>
            <a:ahLst/>
            <a:cxnLst>
              <a:cxn ang="0">
                <a:pos x="T0" y="T1"/>
              </a:cxn>
              <a:cxn ang="0">
                <a:pos x="T2" y="T3"/>
              </a:cxn>
              <a:cxn ang="0">
                <a:pos x="T4" y="T5"/>
              </a:cxn>
              <a:cxn ang="0">
                <a:pos x="T6" y="T7"/>
              </a:cxn>
              <a:cxn ang="0">
                <a:pos x="T8" y="T9"/>
              </a:cxn>
            </a:cxnLst>
            <a:rect l="0" t="0" r="r" b="b"/>
            <a:pathLst>
              <a:path w="16" h="77">
                <a:moveTo>
                  <a:pt x="0" y="76"/>
                </a:moveTo>
                <a:lnTo>
                  <a:pt x="0" y="0"/>
                </a:lnTo>
                <a:lnTo>
                  <a:pt x="15" y="0"/>
                </a:lnTo>
                <a:lnTo>
                  <a:pt x="15" y="76"/>
                </a:lnTo>
                <a:lnTo>
                  <a:pt x="0" y="76"/>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8" name="Freeform 114"/>
          <p:cNvSpPr>
            <a:spLocks/>
          </p:cNvSpPr>
          <p:nvPr/>
        </p:nvSpPr>
        <p:spPr bwMode="auto">
          <a:xfrm>
            <a:off x="6342063" y="5800725"/>
            <a:ext cx="25400" cy="131763"/>
          </a:xfrm>
          <a:custGeom>
            <a:avLst/>
            <a:gdLst>
              <a:gd name="T0" fmla="*/ 0 w 16"/>
              <a:gd name="T1" fmla="*/ 76 h 83"/>
              <a:gd name="T2" fmla="*/ 0 w 16"/>
              <a:gd name="T3" fmla="*/ 0 h 83"/>
              <a:gd name="T4" fmla="*/ 15 w 16"/>
              <a:gd name="T5" fmla="*/ 0 h 83"/>
              <a:gd name="T6" fmla="*/ 15 w 16"/>
              <a:gd name="T7" fmla="*/ 82 h 83"/>
              <a:gd name="T8" fmla="*/ 0 w 16"/>
              <a:gd name="T9" fmla="*/ 76 h 83"/>
            </a:gdLst>
            <a:ahLst/>
            <a:cxnLst>
              <a:cxn ang="0">
                <a:pos x="T0" y="T1"/>
              </a:cxn>
              <a:cxn ang="0">
                <a:pos x="T2" y="T3"/>
              </a:cxn>
              <a:cxn ang="0">
                <a:pos x="T4" y="T5"/>
              </a:cxn>
              <a:cxn ang="0">
                <a:pos x="T6" y="T7"/>
              </a:cxn>
              <a:cxn ang="0">
                <a:pos x="T8" y="T9"/>
              </a:cxn>
            </a:cxnLst>
            <a:rect l="0" t="0" r="r" b="b"/>
            <a:pathLst>
              <a:path w="16" h="83">
                <a:moveTo>
                  <a:pt x="0" y="76"/>
                </a:moveTo>
                <a:lnTo>
                  <a:pt x="0" y="0"/>
                </a:lnTo>
                <a:lnTo>
                  <a:pt x="15" y="0"/>
                </a:lnTo>
                <a:lnTo>
                  <a:pt x="15" y="82"/>
                </a:lnTo>
                <a:lnTo>
                  <a:pt x="0" y="76"/>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9" name="Freeform 115"/>
          <p:cNvSpPr>
            <a:spLocks/>
          </p:cNvSpPr>
          <p:nvPr/>
        </p:nvSpPr>
        <p:spPr bwMode="auto">
          <a:xfrm>
            <a:off x="6400800" y="5800725"/>
            <a:ext cx="39688" cy="122238"/>
          </a:xfrm>
          <a:custGeom>
            <a:avLst/>
            <a:gdLst>
              <a:gd name="T0" fmla="*/ 0 w 25"/>
              <a:gd name="T1" fmla="*/ 76 h 77"/>
              <a:gd name="T2" fmla="*/ 0 w 25"/>
              <a:gd name="T3" fmla="*/ 0 h 77"/>
              <a:gd name="T4" fmla="*/ 24 w 25"/>
              <a:gd name="T5" fmla="*/ 0 h 77"/>
              <a:gd name="T6" fmla="*/ 24 w 25"/>
              <a:gd name="T7" fmla="*/ 68 h 77"/>
              <a:gd name="T8" fmla="*/ 0 w 25"/>
              <a:gd name="T9" fmla="*/ 76 h 77"/>
            </a:gdLst>
            <a:ahLst/>
            <a:cxnLst>
              <a:cxn ang="0">
                <a:pos x="T0" y="T1"/>
              </a:cxn>
              <a:cxn ang="0">
                <a:pos x="T2" y="T3"/>
              </a:cxn>
              <a:cxn ang="0">
                <a:pos x="T4" y="T5"/>
              </a:cxn>
              <a:cxn ang="0">
                <a:pos x="T6" y="T7"/>
              </a:cxn>
              <a:cxn ang="0">
                <a:pos x="T8" y="T9"/>
              </a:cxn>
            </a:cxnLst>
            <a:rect l="0" t="0" r="r" b="b"/>
            <a:pathLst>
              <a:path w="25" h="77">
                <a:moveTo>
                  <a:pt x="0" y="76"/>
                </a:moveTo>
                <a:lnTo>
                  <a:pt x="0" y="0"/>
                </a:lnTo>
                <a:lnTo>
                  <a:pt x="24" y="0"/>
                </a:lnTo>
                <a:lnTo>
                  <a:pt x="24" y="68"/>
                </a:lnTo>
                <a:lnTo>
                  <a:pt x="0" y="76"/>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0" name="Freeform 116"/>
          <p:cNvSpPr>
            <a:spLocks/>
          </p:cNvSpPr>
          <p:nvPr/>
        </p:nvSpPr>
        <p:spPr bwMode="auto">
          <a:xfrm>
            <a:off x="6484938" y="5824538"/>
            <a:ext cx="26987" cy="109537"/>
          </a:xfrm>
          <a:custGeom>
            <a:avLst/>
            <a:gdLst>
              <a:gd name="T0" fmla="*/ 0 w 17"/>
              <a:gd name="T1" fmla="*/ 68 h 69"/>
              <a:gd name="T2" fmla="*/ 0 w 17"/>
              <a:gd name="T3" fmla="*/ 0 h 69"/>
              <a:gd name="T4" fmla="*/ 16 w 17"/>
              <a:gd name="T5" fmla="*/ 0 h 69"/>
              <a:gd name="T6" fmla="*/ 16 w 17"/>
              <a:gd name="T7" fmla="*/ 68 h 69"/>
              <a:gd name="T8" fmla="*/ 0 w 17"/>
              <a:gd name="T9" fmla="*/ 68 h 69"/>
            </a:gdLst>
            <a:ahLst/>
            <a:cxnLst>
              <a:cxn ang="0">
                <a:pos x="T0" y="T1"/>
              </a:cxn>
              <a:cxn ang="0">
                <a:pos x="T2" y="T3"/>
              </a:cxn>
              <a:cxn ang="0">
                <a:pos x="T4" y="T5"/>
              </a:cxn>
              <a:cxn ang="0">
                <a:pos x="T6" y="T7"/>
              </a:cxn>
              <a:cxn ang="0">
                <a:pos x="T8" y="T9"/>
              </a:cxn>
            </a:cxnLst>
            <a:rect l="0" t="0" r="r" b="b"/>
            <a:pathLst>
              <a:path w="17" h="69">
                <a:moveTo>
                  <a:pt x="0" y="68"/>
                </a:moveTo>
                <a:lnTo>
                  <a:pt x="0" y="0"/>
                </a:lnTo>
                <a:lnTo>
                  <a:pt x="16" y="0"/>
                </a:lnTo>
                <a:lnTo>
                  <a:pt x="16" y="68"/>
                </a:lnTo>
                <a:lnTo>
                  <a:pt x="0" y="68"/>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1" name="Freeform 117"/>
          <p:cNvSpPr>
            <a:spLocks/>
          </p:cNvSpPr>
          <p:nvPr/>
        </p:nvSpPr>
        <p:spPr bwMode="auto">
          <a:xfrm>
            <a:off x="6592888" y="5824538"/>
            <a:ext cx="38100" cy="109537"/>
          </a:xfrm>
          <a:custGeom>
            <a:avLst/>
            <a:gdLst>
              <a:gd name="T0" fmla="*/ 0 w 24"/>
              <a:gd name="T1" fmla="*/ 68 h 69"/>
              <a:gd name="T2" fmla="*/ 0 w 24"/>
              <a:gd name="T3" fmla="*/ 0 h 69"/>
              <a:gd name="T4" fmla="*/ 23 w 24"/>
              <a:gd name="T5" fmla="*/ 0 h 69"/>
              <a:gd name="T6" fmla="*/ 23 w 24"/>
              <a:gd name="T7" fmla="*/ 61 h 69"/>
              <a:gd name="T8" fmla="*/ 0 w 24"/>
              <a:gd name="T9" fmla="*/ 68 h 69"/>
            </a:gdLst>
            <a:ahLst/>
            <a:cxnLst>
              <a:cxn ang="0">
                <a:pos x="T0" y="T1"/>
              </a:cxn>
              <a:cxn ang="0">
                <a:pos x="T2" y="T3"/>
              </a:cxn>
              <a:cxn ang="0">
                <a:pos x="T4" y="T5"/>
              </a:cxn>
              <a:cxn ang="0">
                <a:pos x="T6" y="T7"/>
              </a:cxn>
              <a:cxn ang="0">
                <a:pos x="T8" y="T9"/>
              </a:cxn>
            </a:cxnLst>
            <a:rect l="0" t="0" r="r" b="b"/>
            <a:pathLst>
              <a:path w="24" h="69">
                <a:moveTo>
                  <a:pt x="0" y="68"/>
                </a:moveTo>
                <a:lnTo>
                  <a:pt x="0" y="0"/>
                </a:lnTo>
                <a:lnTo>
                  <a:pt x="23" y="0"/>
                </a:lnTo>
                <a:lnTo>
                  <a:pt x="23" y="61"/>
                </a:lnTo>
                <a:lnTo>
                  <a:pt x="0" y="68"/>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2" name="Freeform 118"/>
          <p:cNvSpPr>
            <a:spLocks/>
          </p:cNvSpPr>
          <p:nvPr/>
        </p:nvSpPr>
        <p:spPr bwMode="auto">
          <a:xfrm>
            <a:off x="4467225" y="5472113"/>
            <a:ext cx="2452688" cy="330200"/>
          </a:xfrm>
          <a:custGeom>
            <a:avLst/>
            <a:gdLst>
              <a:gd name="T0" fmla="*/ 1505 w 1545"/>
              <a:gd name="T1" fmla="*/ 157 h 208"/>
              <a:gd name="T2" fmla="*/ 1405 w 1545"/>
              <a:gd name="T3" fmla="*/ 146 h 208"/>
              <a:gd name="T4" fmla="*/ 1290 w 1545"/>
              <a:gd name="T5" fmla="*/ 136 h 208"/>
              <a:gd name="T6" fmla="*/ 1167 w 1545"/>
              <a:gd name="T7" fmla="*/ 122 h 208"/>
              <a:gd name="T8" fmla="*/ 1002 w 1545"/>
              <a:gd name="T9" fmla="*/ 100 h 208"/>
              <a:gd name="T10" fmla="*/ 789 w 1545"/>
              <a:gd name="T11" fmla="*/ 67 h 208"/>
              <a:gd name="T12" fmla="*/ 561 w 1545"/>
              <a:gd name="T13" fmla="*/ 31 h 208"/>
              <a:gd name="T14" fmla="*/ 428 w 1545"/>
              <a:gd name="T15" fmla="*/ 11 h 208"/>
              <a:gd name="T16" fmla="*/ 364 w 1545"/>
              <a:gd name="T17" fmla="*/ 3 h 208"/>
              <a:gd name="T18" fmla="*/ 282 w 1545"/>
              <a:gd name="T19" fmla="*/ 0 h 208"/>
              <a:gd name="T20" fmla="*/ 207 w 1545"/>
              <a:gd name="T21" fmla="*/ 0 h 208"/>
              <a:gd name="T22" fmla="*/ 125 w 1545"/>
              <a:gd name="T23" fmla="*/ 3 h 208"/>
              <a:gd name="T24" fmla="*/ 50 w 1545"/>
              <a:gd name="T25" fmla="*/ 9 h 208"/>
              <a:gd name="T26" fmla="*/ 20 w 1545"/>
              <a:gd name="T27" fmla="*/ 15 h 208"/>
              <a:gd name="T28" fmla="*/ 0 w 1545"/>
              <a:gd name="T29" fmla="*/ 23 h 208"/>
              <a:gd name="T30" fmla="*/ 1 w 1545"/>
              <a:gd name="T31" fmla="*/ 78 h 208"/>
              <a:gd name="T32" fmla="*/ 32 w 1545"/>
              <a:gd name="T33" fmla="*/ 70 h 208"/>
              <a:gd name="T34" fmla="*/ 70 w 1545"/>
              <a:gd name="T35" fmla="*/ 67 h 208"/>
              <a:gd name="T36" fmla="*/ 136 w 1545"/>
              <a:gd name="T37" fmla="*/ 64 h 208"/>
              <a:gd name="T38" fmla="*/ 239 w 1545"/>
              <a:gd name="T39" fmla="*/ 63 h 208"/>
              <a:gd name="T40" fmla="*/ 325 w 1545"/>
              <a:gd name="T41" fmla="*/ 63 h 208"/>
              <a:gd name="T42" fmla="*/ 414 w 1545"/>
              <a:gd name="T43" fmla="*/ 70 h 208"/>
              <a:gd name="T44" fmla="*/ 546 w 1545"/>
              <a:gd name="T45" fmla="*/ 88 h 208"/>
              <a:gd name="T46" fmla="*/ 673 w 1545"/>
              <a:gd name="T47" fmla="*/ 109 h 208"/>
              <a:gd name="T48" fmla="*/ 864 w 1545"/>
              <a:gd name="T49" fmla="*/ 139 h 208"/>
              <a:gd name="T50" fmla="*/ 1068 w 1545"/>
              <a:gd name="T51" fmla="*/ 167 h 208"/>
              <a:gd name="T52" fmla="*/ 1186 w 1545"/>
              <a:gd name="T53" fmla="*/ 181 h 208"/>
              <a:gd name="T54" fmla="*/ 1322 w 1545"/>
              <a:gd name="T55" fmla="*/ 193 h 208"/>
              <a:gd name="T56" fmla="*/ 1469 w 1545"/>
              <a:gd name="T57" fmla="*/ 205 h 208"/>
              <a:gd name="T58" fmla="*/ 1544 w 1545"/>
              <a:gd name="T59" fmla="*/ 207 h 208"/>
              <a:gd name="T60" fmla="*/ 1505 w 1545"/>
              <a:gd name="T61" fmla="*/ 15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5" h="208">
                <a:moveTo>
                  <a:pt x="1505" y="157"/>
                </a:moveTo>
                <a:lnTo>
                  <a:pt x="1405" y="146"/>
                </a:lnTo>
                <a:lnTo>
                  <a:pt x="1290" y="136"/>
                </a:lnTo>
                <a:lnTo>
                  <a:pt x="1167" y="122"/>
                </a:lnTo>
                <a:lnTo>
                  <a:pt x="1002" y="100"/>
                </a:lnTo>
                <a:lnTo>
                  <a:pt x="789" y="67"/>
                </a:lnTo>
                <a:lnTo>
                  <a:pt x="561" y="31"/>
                </a:lnTo>
                <a:lnTo>
                  <a:pt x="428" y="11"/>
                </a:lnTo>
                <a:lnTo>
                  <a:pt x="364" y="3"/>
                </a:lnTo>
                <a:lnTo>
                  <a:pt x="282" y="0"/>
                </a:lnTo>
                <a:lnTo>
                  <a:pt x="207" y="0"/>
                </a:lnTo>
                <a:lnTo>
                  <a:pt x="125" y="3"/>
                </a:lnTo>
                <a:lnTo>
                  <a:pt x="50" y="9"/>
                </a:lnTo>
                <a:lnTo>
                  <a:pt x="20" y="15"/>
                </a:lnTo>
                <a:lnTo>
                  <a:pt x="0" y="23"/>
                </a:lnTo>
                <a:lnTo>
                  <a:pt x="1" y="78"/>
                </a:lnTo>
                <a:lnTo>
                  <a:pt x="32" y="70"/>
                </a:lnTo>
                <a:lnTo>
                  <a:pt x="70" y="67"/>
                </a:lnTo>
                <a:lnTo>
                  <a:pt x="136" y="64"/>
                </a:lnTo>
                <a:lnTo>
                  <a:pt x="239" y="63"/>
                </a:lnTo>
                <a:lnTo>
                  <a:pt x="325" y="63"/>
                </a:lnTo>
                <a:lnTo>
                  <a:pt x="414" y="70"/>
                </a:lnTo>
                <a:lnTo>
                  <a:pt x="546" y="88"/>
                </a:lnTo>
                <a:lnTo>
                  <a:pt x="673" y="109"/>
                </a:lnTo>
                <a:lnTo>
                  <a:pt x="864" y="139"/>
                </a:lnTo>
                <a:lnTo>
                  <a:pt x="1068" y="167"/>
                </a:lnTo>
                <a:lnTo>
                  <a:pt x="1186" y="181"/>
                </a:lnTo>
                <a:lnTo>
                  <a:pt x="1322" y="193"/>
                </a:lnTo>
                <a:lnTo>
                  <a:pt x="1469" y="205"/>
                </a:lnTo>
                <a:lnTo>
                  <a:pt x="1544" y="207"/>
                </a:lnTo>
                <a:lnTo>
                  <a:pt x="1505" y="157"/>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3" name="Freeform 119"/>
          <p:cNvSpPr>
            <a:spLocks/>
          </p:cNvSpPr>
          <p:nvPr/>
        </p:nvSpPr>
        <p:spPr bwMode="auto">
          <a:xfrm>
            <a:off x="4443413" y="5824538"/>
            <a:ext cx="87312" cy="530225"/>
          </a:xfrm>
          <a:custGeom>
            <a:avLst/>
            <a:gdLst>
              <a:gd name="T0" fmla="*/ 0 w 55"/>
              <a:gd name="T1" fmla="*/ 16 h 334"/>
              <a:gd name="T2" fmla="*/ 0 w 55"/>
              <a:gd name="T3" fmla="*/ 333 h 334"/>
              <a:gd name="T4" fmla="*/ 54 w 55"/>
              <a:gd name="T5" fmla="*/ 333 h 334"/>
              <a:gd name="T6" fmla="*/ 54 w 55"/>
              <a:gd name="T7" fmla="*/ 0 h 334"/>
              <a:gd name="T8" fmla="*/ 0 w 55"/>
              <a:gd name="T9" fmla="*/ 16 h 334"/>
            </a:gdLst>
            <a:ahLst/>
            <a:cxnLst>
              <a:cxn ang="0">
                <a:pos x="T0" y="T1"/>
              </a:cxn>
              <a:cxn ang="0">
                <a:pos x="T2" y="T3"/>
              </a:cxn>
              <a:cxn ang="0">
                <a:pos x="T4" y="T5"/>
              </a:cxn>
              <a:cxn ang="0">
                <a:pos x="T6" y="T7"/>
              </a:cxn>
              <a:cxn ang="0">
                <a:pos x="T8" y="T9"/>
              </a:cxn>
            </a:cxnLst>
            <a:rect l="0" t="0" r="r" b="b"/>
            <a:pathLst>
              <a:path w="55" h="334">
                <a:moveTo>
                  <a:pt x="0" y="16"/>
                </a:moveTo>
                <a:lnTo>
                  <a:pt x="0" y="333"/>
                </a:lnTo>
                <a:lnTo>
                  <a:pt x="54" y="333"/>
                </a:lnTo>
                <a:lnTo>
                  <a:pt x="54" y="0"/>
                </a:lnTo>
                <a:lnTo>
                  <a:pt x="0" y="16"/>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4" name="Freeform 120"/>
          <p:cNvSpPr>
            <a:spLocks/>
          </p:cNvSpPr>
          <p:nvPr/>
        </p:nvSpPr>
        <p:spPr bwMode="auto">
          <a:xfrm>
            <a:off x="4514850" y="5800725"/>
            <a:ext cx="2428875" cy="722313"/>
          </a:xfrm>
          <a:custGeom>
            <a:avLst/>
            <a:gdLst>
              <a:gd name="T0" fmla="*/ 0 w 1530"/>
              <a:gd name="T1" fmla="*/ 7 h 455"/>
              <a:gd name="T2" fmla="*/ 0 w 1530"/>
              <a:gd name="T3" fmla="*/ 341 h 455"/>
              <a:gd name="T4" fmla="*/ 529 w 1530"/>
              <a:gd name="T5" fmla="*/ 402 h 455"/>
              <a:gd name="T6" fmla="*/ 1514 w 1530"/>
              <a:gd name="T7" fmla="*/ 454 h 455"/>
              <a:gd name="T8" fmla="*/ 1529 w 1530"/>
              <a:gd name="T9" fmla="*/ 431 h 455"/>
              <a:gd name="T10" fmla="*/ 1491 w 1530"/>
              <a:gd name="T11" fmla="*/ 105 h 455"/>
              <a:gd name="T12" fmla="*/ 1097 w 1530"/>
              <a:gd name="T13" fmla="*/ 83 h 455"/>
              <a:gd name="T14" fmla="*/ 787 w 1530"/>
              <a:gd name="T15" fmla="*/ 46 h 455"/>
              <a:gd name="T16" fmla="*/ 204 w 1530"/>
              <a:gd name="T17" fmla="*/ 0 h 455"/>
              <a:gd name="T18" fmla="*/ 16 w 1530"/>
              <a:gd name="T19" fmla="*/ 0 h 455"/>
              <a:gd name="T20" fmla="*/ 0 w 1530"/>
              <a:gd name="T21" fmla="*/ 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0" h="455">
                <a:moveTo>
                  <a:pt x="0" y="7"/>
                </a:moveTo>
                <a:lnTo>
                  <a:pt x="0" y="341"/>
                </a:lnTo>
                <a:lnTo>
                  <a:pt x="529" y="402"/>
                </a:lnTo>
                <a:lnTo>
                  <a:pt x="1514" y="454"/>
                </a:lnTo>
                <a:lnTo>
                  <a:pt x="1529" y="431"/>
                </a:lnTo>
                <a:lnTo>
                  <a:pt x="1491" y="105"/>
                </a:lnTo>
                <a:lnTo>
                  <a:pt x="1097" y="83"/>
                </a:lnTo>
                <a:lnTo>
                  <a:pt x="787" y="46"/>
                </a:lnTo>
                <a:lnTo>
                  <a:pt x="204" y="0"/>
                </a:lnTo>
                <a:lnTo>
                  <a:pt x="16" y="0"/>
                </a:lnTo>
                <a:lnTo>
                  <a:pt x="0" y="7"/>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5" name="Freeform 121"/>
          <p:cNvSpPr>
            <a:spLocks/>
          </p:cNvSpPr>
          <p:nvPr/>
        </p:nvSpPr>
        <p:spPr bwMode="auto">
          <a:xfrm>
            <a:off x="4552950" y="5943600"/>
            <a:ext cx="120650" cy="290513"/>
          </a:xfrm>
          <a:custGeom>
            <a:avLst/>
            <a:gdLst>
              <a:gd name="T0" fmla="*/ 0 w 76"/>
              <a:gd name="T1" fmla="*/ 0 h 183"/>
              <a:gd name="T2" fmla="*/ 0 w 76"/>
              <a:gd name="T3" fmla="*/ 107 h 183"/>
              <a:gd name="T4" fmla="*/ 14 w 76"/>
              <a:gd name="T5" fmla="*/ 122 h 183"/>
              <a:gd name="T6" fmla="*/ 26 w 76"/>
              <a:gd name="T7" fmla="*/ 175 h 183"/>
              <a:gd name="T8" fmla="*/ 74 w 76"/>
              <a:gd name="T9" fmla="*/ 182 h 183"/>
              <a:gd name="T10" fmla="*/ 75 w 76"/>
              <a:gd name="T11" fmla="*/ 17 h 183"/>
              <a:gd name="T12" fmla="*/ 49 w 76"/>
              <a:gd name="T13" fmla="*/ 13 h 183"/>
              <a:gd name="T14" fmla="*/ 24 w 76"/>
              <a:gd name="T15" fmla="*/ 6 h 183"/>
              <a:gd name="T16" fmla="*/ 0 w 76"/>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83">
                <a:moveTo>
                  <a:pt x="0" y="0"/>
                </a:moveTo>
                <a:lnTo>
                  <a:pt x="0" y="107"/>
                </a:lnTo>
                <a:lnTo>
                  <a:pt x="14" y="122"/>
                </a:lnTo>
                <a:lnTo>
                  <a:pt x="26" y="175"/>
                </a:lnTo>
                <a:lnTo>
                  <a:pt x="74" y="182"/>
                </a:lnTo>
                <a:lnTo>
                  <a:pt x="75" y="17"/>
                </a:lnTo>
                <a:lnTo>
                  <a:pt x="49" y="13"/>
                </a:lnTo>
                <a:lnTo>
                  <a:pt x="24" y="6"/>
                </a:lnTo>
                <a:lnTo>
                  <a:pt x="0"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 name="Freeform 122"/>
          <p:cNvSpPr>
            <a:spLocks/>
          </p:cNvSpPr>
          <p:nvPr/>
        </p:nvSpPr>
        <p:spPr bwMode="auto">
          <a:xfrm>
            <a:off x="4552950" y="5940425"/>
            <a:ext cx="119063" cy="301625"/>
          </a:xfrm>
          <a:custGeom>
            <a:avLst/>
            <a:gdLst>
              <a:gd name="T0" fmla="*/ 0 w 75"/>
              <a:gd name="T1" fmla="*/ 0 h 190"/>
              <a:gd name="T2" fmla="*/ 74 w 75"/>
              <a:gd name="T3" fmla="*/ 189 h 190"/>
            </a:gdLst>
            <a:ahLst/>
            <a:cxnLst>
              <a:cxn ang="0">
                <a:pos x="T0" y="T1"/>
              </a:cxn>
              <a:cxn ang="0">
                <a:pos x="T2" y="T3"/>
              </a:cxn>
            </a:cxnLst>
            <a:rect l="0" t="0" r="r" b="b"/>
            <a:pathLst>
              <a:path w="75" h="190">
                <a:moveTo>
                  <a:pt x="0" y="0"/>
                </a:moveTo>
                <a:lnTo>
                  <a:pt x="74" y="189"/>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 name="Freeform 123"/>
          <p:cNvSpPr>
            <a:spLocks/>
          </p:cNvSpPr>
          <p:nvPr/>
        </p:nvSpPr>
        <p:spPr bwMode="auto">
          <a:xfrm>
            <a:off x="4552950" y="5969000"/>
            <a:ext cx="119063" cy="157163"/>
          </a:xfrm>
          <a:custGeom>
            <a:avLst/>
            <a:gdLst>
              <a:gd name="T0" fmla="*/ 0 w 75"/>
              <a:gd name="T1" fmla="*/ 98 h 99"/>
              <a:gd name="T2" fmla="*/ 74 w 75"/>
              <a:gd name="T3" fmla="*/ 0 h 99"/>
            </a:gdLst>
            <a:ahLst/>
            <a:cxnLst>
              <a:cxn ang="0">
                <a:pos x="T0" y="T1"/>
              </a:cxn>
              <a:cxn ang="0">
                <a:pos x="T2" y="T3"/>
              </a:cxn>
            </a:cxnLst>
            <a:rect l="0" t="0" r="r" b="b"/>
            <a:pathLst>
              <a:path w="75" h="99">
                <a:moveTo>
                  <a:pt x="0" y="98"/>
                </a:moveTo>
                <a:lnTo>
                  <a:pt x="74" y="0"/>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8" name="Freeform 124"/>
          <p:cNvSpPr>
            <a:spLocks/>
          </p:cNvSpPr>
          <p:nvPr/>
        </p:nvSpPr>
        <p:spPr bwMode="auto">
          <a:xfrm>
            <a:off x="4743450" y="5824538"/>
            <a:ext cx="49213" cy="530225"/>
          </a:xfrm>
          <a:custGeom>
            <a:avLst/>
            <a:gdLst>
              <a:gd name="T0" fmla="*/ 0 w 31"/>
              <a:gd name="T1" fmla="*/ 0 h 334"/>
              <a:gd name="T2" fmla="*/ 0 w 31"/>
              <a:gd name="T3" fmla="*/ 333 h 334"/>
              <a:gd name="T4" fmla="*/ 30 w 31"/>
              <a:gd name="T5" fmla="*/ 333 h 334"/>
              <a:gd name="T6" fmla="*/ 30 w 31"/>
              <a:gd name="T7" fmla="*/ 0 h 334"/>
              <a:gd name="T8" fmla="*/ 0 w 31"/>
              <a:gd name="T9" fmla="*/ 0 h 334"/>
            </a:gdLst>
            <a:ahLst/>
            <a:cxnLst>
              <a:cxn ang="0">
                <a:pos x="T0" y="T1"/>
              </a:cxn>
              <a:cxn ang="0">
                <a:pos x="T2" y="T3"/>
              </a:cxn>
              <a:cxn ang="0">
                <a:pos x="T4" y="T5"/>
              </a:cxn>
              <a:cxn ang="0">
                <a:pos x="T6" y="T7"/>
              </a:cxn>
              <a:cxn ang="0">
                <a:pos x="T8" y="T9"/>
              </a:cxn>
            </a:cxnLst>
            <a:rect l="0" t="0" r="r" b="b"/>
            <a:pathLst>
              <a:path w="31" h="334">
                <a:moveTo>
                  <a:pt x="0" y="0"/>
                </a:moveTo>
                <a:lnTo>
                  <a:pt x="0" y="333"/>
                </a:lnTo>
                <a:lnTo>
                  <a:pt x="30" y="333"/>
                </a:lnTo>
                <a:lnTo>
                  <a:pt x="30" y="0"/>
                </a:lnTo>
                <a:lnTo>
                  <a:pt x="0"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9" name="Freeform 125"/>
          <p:cNvSpPr>
            <a:spLocks/>
          </p:cNvSpPr>
          <p:nvPr/>
        </p:nvSpPr>
        <p:spPr bwMode="auto">
          <a:xfrm>
            <a:off x="4899025" y="6076950"/>
            <a:ext cx="38100" cy="277813"/>
          </a:xfrm>
          <a:custGeom>
            <a:avLst/>
            <a:gdLst>
              <a:gd name="T0" fmla="*/ 0 w 24"/>
              <a:gd name="T1" fmla="*/ 0 h 175"/>
              <a:gd name="T2" fmla="*/ 0 w 24"/>
              <a:gd name="T3" fmla="*/ 174 h 175"/>
              <a:gd name="T4" fmla="*/ 23 w 24"/>
              <a:gd name="T5" fmla="*/ 174 h 175"/>
              <a:gd name="T6" fmla="*/ 23 w 24"/>
              <a:gd name="T7" fmla="*/ 15 h 175"/>
              <a:gd name="T8" fmla="*/ 23 w 24"/>
              <a:gd name="T9" fmla="*/ 8 h 175"/>
              <a:gd name="T10" fmla="*/ 15 w 24"/>
              <a:gd name="T11" fmla="*/ 0 h 175"/>
              <a:gd name="T12" fmla="*/ 0 w 24"/>
              <a:gd name="T13" fmla="*/ 0 h 175"/>
            </a:gdLst>
            <a:ahLst/>
            <a:cxnLst>
              <a:cxn ang="0">
                <a:pos x="T0" y="T1"/>
              </a:cxn>
              <a:cxn ang="0">
                <a:pos x="T2" y="T3"/>
              </a:cxn>
              <a:cxn ang="0">
                <a:pos x="T4" y="T5"/>
              </a:cxn>
              <a:cxn ang="0">
                <a:pos x="T6" y="T7"/>
              </a:cxn>
              <a:cxn ang="0">
                <a:pos x="T8" y="T9"/>
              </a:cxn>
              <a:cxn ang="0">
                <a:pos x="T10" y="T11"/>
              </a:cxn>
              <a:cxn ang="0">
                <a:pos x="T12" y="T13"/>
              </a:cxn>
            </a:cxnLst>
            <a:rect l="0" t="0" r="r" b="b"/>
            <a:pathLst>
              <a:path w="24" h="175">
                <a:moveTo>
                  <a:pt x="0" y="0"/>
                </a:moveTo>
                <a:lnTo>
                  <a:pt x="0" y="174"/>
                </a:lnTo>
                <a:lnTo>
                  <a:pt x="23" y="174"/>
                </a:lnTo>
                <a:lnTo>
                  <a:pt x="23" y="15"/>
                </a:lnTo>
                <a:lnTo>
                  <a:pt x="23" y="8"/>
                </a:lnTo>
                <a:lnTo>
                  <a:pt x="15" y="0"/>
                </a:lnTo>
                <a:lnTo>
                  <a:pt x="0"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0" name="Freeform 126"/>
          <p:cNvSpPr>
            <a:spLocks/>
          </p:cNvSpPr>
          <p:nvPr/>
        </p:nvSpPr>
        <p:spPr bwMode="auto">
          <a:xfrm>
            <a:off x="5056188" y="6208713"/>
            <a:ext cx="36512" cy="193675"/>
          </a:xfrm>
          <a:custGeom>
            <a:avLst/>
            <a:gdLst>
              <a:gd name="T0" fmla="*/ 0 w 23"/>
              <a:gd name="T1" fmla="*/ 107 h 122"/>
              <a:gd name="T2" fmla="*/ 0 w 23"/>
              <a:gd name="T3" fmla="*/ 0 h 122"/>
              <a:gd name="T4" fmla="*/ 7 w 23"/>
              <a:gd name="T5" fmla="*/ 0 h 122"/>
              <a:gd name="T6" fmla="*/ 22 w 23"/>
              <a:gd name="T7" fmla="*/ 15 h 122"/>
              <a:gd name="T8" fmla="*/ 22 w 23"/>
              <a:gd name="T9" fmla="*/ 30 h 122"/>
              <a:gd name="T10" fmla="*/ 22 w 23"/>
              <a:gd name="T11" fmla="*/ 121 h 122"/>
              <a:gd name="T12" fmla="*/ 0 w 23"/>
              <a:gd name="T13" fmla="*/ 107 h 122"/>
            </a:gdLst>
            <a:ahLst/>
            <a:cxnLst>
              <a:cxn ang="0">
                <a:pos x="T0" y="T1"/>
              </a:cxn>
              <a:cxn ang="0">
                <a:pos x="T2" y="T3"/>
              </a:cxn>
              <a:cxn ang="0">
                <a:pos x="T4" y="T5"/>
              </a:cxn>
              <a:cxn ang="0">
                <a:pos x="T6" y="T7"/>
              </a:cxn>
              <a:cxn ang="0">
                <a:pos x="T8" y="T9"/>
              </a:cxn>
              <a:cxn ang="0">
                <a:pos x="T10" y="T11"/>
              </a:cxn>
              <a:cxn ang="0">
                <a:pos x="T12" y="T13"/>
              </a:cxn>
            </a:cxnLst>
            <a:rect l="0" t="0" r="r" b="b"/>
            <a:pathLst>
              <a:path w="23" h="122">
                <a:moveTo>
                  <a:pt x="0" y="107"/>
                </a:moveTo>
                <a:lnTo>
                  <a:pt x="0" y="0"/>
                </a:lnTo>
                <a:lnTo>
                  <a:pt x="7" y="0"/>
                </a:lnTo>
                <a:lnTo>
                  <a:pt x="22" y="15"/>
                </a:lnTo>
                <a:lnTo>
                  <a:pt x="22" y="30"/>
                </a:lnTo>
                <a:lnTo>
                  <a:pt x="22" y="121"/>
                </a:lnTo>
                <a:lnTo>
                  <a:pt x="0" y="107"/>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1" name="Freeform 127"/>
          <p:cNvSpPr>
            <a:spLocks/>
          </p:cNvSpPr>
          <p:nvPr/>
        </p:nvSpPr>
        <p:spPr bwMode="auto">
          <a:xfrm>
            <a:off x="5248275" y="5873750"/>
            <a:ext cx="49213" cy="384175"/>
          </a:xfrm>
          <a:custGeom>
            <a:avLst/>
            <a:gdLst>
              <a:gd name="T0" fmla="*/ 0 w 31"/>
              <a:gd name="T1" fmla="*/ 219 h 242"/>
              <a:gd name="T2" fmla="*/ 0 w 31"/>
              <a:gd name="T3" fmla="*/ 0 h 242"/>
              <a:gd name="T4" fmla="*/ 15 w 31"/>
              <a:gd name="T5" fmla="*/ 0 h 242"/>
              <a:gd name="T6" fmla="*/ 22 w 31"/>
              <a:gd name="T7" fmla="*/ 0 h 242"/>
              <a:gd name="T8" fmla="*/ 30 w 31"/>
              <a:gd name="T9" fmla="*/ 7 h 242"/>
              <a:gd name="T10" fmla="*/ 30 w 31"/>
              <a:gd name="T11" fmla="*/ 241 h 242"/>
              <a:gd name="T12" fmla="*/ 0 w 31"/>
              <a:gd name="T13" fmla="*/ 219 h 242"/>
            </a:gdLst>
            <a:ahLst/>
            <a:cxnLst>
              <a:cxn ang="0">
                <a:pos x="T0" y="T1"/>
              </a:cxn>
              <a:cxn ang="0">
                <a:pos x="T2" y="T3"/>
              </a:cxn>
              <a:cxn ang="0">
                <a:pos x="T4" y="T5"/>
              </a:cxn>
              <a:cxn ang="0">
                <a:pos x="T6" y="T7"/>
              </a:cxn>
              <a:cxn ang="0">
                <a:pos x="T8" y="T9"/>
              </a:cxn>
              <a:cxn ang="0">
                <a:pos x="T10" y="T11"/>
              </a:cxn>
              <a:cxn ang="0">
                <a:pos x="T12" y="T13"/>
              </a:cxn>
            </a:cxnLst>
            <a:rect l="0" t="0" r="r" b="b"/>
            <a:pathLst>
              <a:path w="31" h="242">
                <a:moveTo>
                  <a:pt x="0" y="219"/>
                </a:moveTo>
                <a:lnTo>
                  <a:pt x="0" y="0"/>
                </a:lnTo>
                <a:lnTo>
                  <a:pt x="15" y="0"/>
                </a:lnTo>
                <a:lnTo>
                  <a:pt x="22" y="0"/>
                </a:lnTo>
                <a:lnTo>
                  <a:pt x="30" y="7"/>
                </a:lnTo>
                <a:lnTo>
                  <a:pt x="30" y="241"/>
                </a:lnTo>
                <a:lnTo>
                  <a:pt x="0" y="219"/>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2" name="Freeform 128"/>
          <p:cNvSpPr>
            <a:spLocks/>
          </p:cNvSpPr>
          <p:nvPr/>
        </p:nvSpPr>
        <p:spPr bwMode="auto">
          <a:xfrm>
            <a:off x="5548313" y="6008688"/>
            <a:ext cx="53975" cy="407987"/>
          </a:xfrm>
          <a:custGeom>
            <a:avLst/>
            <a:gdLst>
              <a:gd name="T0" fmla="*/ 0 w 34"/>
              <a:gd name="T1" fmla="*/ 255 h 257"/>
              <a:gd name="T2" fmla="*/ 5 w 34"/>
              <a:gd name="T3" fmla="*/ 0 h 257"/>
              <a:gd name="T4" fmla="*/ 20 w 34"/>
              <a:gd name="T5" fmla="*/ 0 h 257"/>
              <a:gd name="T6" fmla="*/ 33 w 34"/>
              <a:gd name="T7" fmla="*/ 5 h 257"/>
              <a:gd name="T8" fmla="*/ 32 w 34"/>
              <a:gd name="T9" fmla="*/ 256 h 257"/>
              <a:gd name="T10" fmla="*/ 0 w 34"/>
              <a:gd name="T11" fmla="*/ 255 h 257"/>
            </a:gdLst>
            <a:ahLst/>
            <a:cxnLst>
              <a:cxn ang="0">
                <a:pos x="T0" y="T1"/>
              </a:cxn>
              <a:cxn ang="0">
                <a:pos x="T2" y="T3"/>
              </a:cxn>
              <a:cxn ang="0">
                <a:pos x="T4" y="T5"/>
              </a:cxn>
              <a:cxn ang="0">
                <a:pos x="T6" y="T7"/>
              </a:cxn>
              <a:cxn ang="0">
                <a:pos x="T8" y="T9"/>
              </a:cxn>
              <a:cxn ang="0">
                <a:pos x="T10" y="T11"/>
              </a:cxn>
            </a:cxnLst>
            <a:rect l="0" t="0" r="r" b="b"/>
            <a:pathLst>
              <a:path w="34" h="257">
                <a:moveTo>
                  <a:pt x="0" y="255"/>
                </a:moveTo>
                <a:lnTo>
                  <a:pt x="5" y="0"/>
                </a:lnTo>
                <a:lnTo>
                  <a:pt x="20" y="0"/>
                </a:lnTo>
                <a:lnTo>
                  <a:pt x="33" y="5"/>
                </a:lnTo>
                <a:lnTo>
                  <a:pt x="32" y="256"/>
                </a:lnTo>
                <a:lnTo>
                  <a:pt x="0" y="255"/>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3" name="Freeform 129"/>
          <p:cNvSpPr>
            <a:spLocks/>
          </p:cNvSpPr>
          <p:nvPr/>
        </p:nvSpPr>
        <p:spPr bwMode="auto">
          <a:xfrm>
            <a:off x="5703888" y="6064250"/>
            <a:ext cx="39687" cy="317500"/>
          </a:xfrm>
          <a:custGeom>
            <a:avLst/>
            <a:gdLst>
              <a:gd name="T0" fmla="*/ 0 w 25"/>
              <a:gd name="T1" fmla="*/ 192 h 200"/>
              <a:gd name="T2" fmla="*/ 0 w 25"/>
              <a:gd name="T3" fmla="*/ 0 h 200"/>
              <a:gd name="T4" fmla="*/ 8 w 25"/>
              <a:gd name="T5" fmla="*/ 0 h 200"/>
              <a:gd name="T6" fmla="*/ 24 w 25"/>
              <a:gd name="T7" fmla="*/ 8 h 200"/>
              <a:gd name="T8" fmla="*/ 24 w 25"/>
              <a:gd name="T9" fmla="*/ 199 h 200"/>
              <a:gd name="T10" fmla="*/ 0 w 25"/>
              <a:gd name="T11" fmla="*/ 192 h 200"/>
            </a:gdLst>
            <a:ahLst/>
            <a:cxnLst>
              <a:cxn ang="0">
                <a:pos x="T0" y="T1"/>
              </a:cxn>
              <a:cxn ang="0">
                <a:pos x="T2" y="T3"/>
              </a:cxn>
              <a:cxn ang="0">
                <a:pos x="T4" y="T5"/>
              </a:cxn>
              <a:cxn ang="0">
                <a:pos x="T6" y="T7"/>
              </a:cxn>
              <a:cxn ang="0">
                <a:pos x="T8" y="T9"/>
              </a:cxn>
              <a:cxn ang="0">
                <a:pos x="T10" y="T11"/>
              </a:cxn>
            </a:cxnLst>
            <a:rect l="0" t="0" r="r" b="b"/>
            <a:pathLst>
              <a:path w="25" h="200">
                <a:moveTo>
                  <a:pt x="0" y="192"/>
                </a:moveTo>
                <a:lnTo>
                  <a:pt x="0" y="0"/>
                </a:lnTo>
                <a:lnTo>
                  <a:pt x="8" y="0"/>
                </a:lnTo>
                <a:lnTo>
                  <a:pt x="24" y="8"/>
                </a:lnTo>
                <a:lnTo>
                  <a:pt x="24" y="199"/>
                </a:lnTo>
                <a:lnTo>
                  <a:pt x="0" y="192"/>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4" name="Freeform 130"/>
          <p:cNvSpPr>
            <a:spLocks/>
          </p:cNvSpPr>
          <p:nvPr/>
        </p:nvSpPr>
        <p:spPr bwMode="auto">
          <a:xfrm>
            <a:off x="5776913" y="6197600"/>
            <a:ext cx="36512" cy="169863"/>
          </a:xfrm>
          <a:custGeom>
            <a:avLst/>
            <a:gdLst>
              <a:gd name="T0" fmla="*/ 0 w 23"/>
              <a:gd name="T1" fmla="*/ 98 h 107"/>
              <a:gd name="T2" fmla="*/ 0 w 23"/>
              <a:gd name="T3" fmla="*/ 0 h 107"/>
              <a:gd name="T4" fmla="*/ 22 w 23"/>
              <a:gd name="T5" fmla="*/ 45 h 107"/>
              <a:gd name="T6" fmla="*/ 15 w 23"/>
              <a:gd name="T7" fmla="*/ 53 h 107"/>
              <a:gd name="T8" fmla="*/ 15 w 23"/>
              <a:gd name="T9" fmla="*/ 106 h 107"/>
              <a:gd name="T10" fmla="*/ 0 w 23"/>
              <a:gd name="T11" fmla="*/ 98 h 107"/>
            </a:gdLst>
            <a:ahLst/>
            <a:cxnLst>
              <a:cxn ang="0">
                <a:pos x="T0" y="T1"/>
              </a:cxn>
              <a:cxn ang="0">
                <a:pos x="T2" y="T3"/>
              </a:cxn>
              <a:cxn ang="0">
                <a:pos x="T4" y="T5"/>
              </a:cxn>
              <a:cxn ang="0">
                <a:pos x="T6" y="T7"/>
              </a:cxn>
              <a:cxn ang="0">
                <a:pos x="T8" y="T9"/>
              </a:cxn>
              <a:cxn ang="0">
                <a:pos x="T10" y="T11"/>
              </a:cxn>
            </a:cxnLst>
            <a:rect l="0" t="0" r="r" b="b"/>
            <a:pathLst>
              <a:path w="23" h="107">
                <a:moveTo>
                  <a:pt x="0" y="98"/>
                </a:moveTo>
                <a:lnTo>
                  <a:pt x="0" y="0"/>
                </a:lnTo>
                <a:lnTo>
                  <a:pt x="22" y="45"/>
                </a:lnTo>
                <a:lnTo>
                  <a:pt x="15" y="53"/>
                </a:lnTo>
                <a:lnTo>
                  <a:pt x="15" y="106"/>
                </a:lnTo>
                <a:lnTo>
                  <a:pt x="0" y="98"/>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5" name="Freeform 131"/>
          <p:cNvSpPr>
            <a:spLocks/>
          </p:cNvSpPr>
          <p:nvPr/>
        </p:nvSpPr>
        <p:spPr bwMode="auto">
          <a:xfrm>
            <a:off x="5837238" y="6149975"/>
            <a:ext cx="60325" cy="217488"/>
          </a:xfrm>
          <a:custGeom>
            <a:avLst/>
            <a:gdLst>
              <a:gd name="T0" fmla="*/ 0 w 38"/>
              <a:gd name="T1" fmla="*/ 128 h 137"/>
              <a:gd name="T2" fmla="*/ 0 w 38"/>
              <a:gd name="T3" fmla="*/ 0 h 137"/>
              <a:gd name="T4" fmla="*/ 22 w 38"/>
              <a:gd name="T5" fmla="*/ 7 h 137"/>
              <a:gd name="T6" fmla="*/ 22 w 38"/>
              <a:gd name="T7" fmla="*/ 60 h 137"/>
              <a:gd name="T8" fmla="*/ 37 w 38"/>
              <a:gd name="T9" fmla="*/ 67 h 137"/>
              <a:gd name="T10" fmla="*/ 37 w 38"/>
              <a:gd name="T11" fmla="*/ 136 h 137"/>
              <a:gd name="T12" fmla="*/ 0 w 38"/>
              <a:gd name="T13" fmla="*/ 128 h 137"/>
            </a:gdLst>
            <a:ahLst/>
            <a:cxnLst>
              <a:cxn ang="0">
                <a:pos x="T0" y="T1"/>
              </a:cxn>
              <a:cxn ang="0">
                <a:pos x="T2" y="T3"/>
              </a:cxn>
              <a:cxn ang="0">
                <a:pos x="T4" y="T5"/>
              </a:cxn>
              <a:cxn ang="0">
                <a:pos x="T6" y="T7"/>
              </a:cxn>
              <a:cxn ang="0">
                <a:pos x="T8" y="T9"/>
              </a:cxn>
              <a:cxn ang="0">
                <a:pos x="T10" y="T11"/>
              </a:cxn>
              <a:cxn ang="0">
                <a:pos x="T12" y="T13"/>
              </a:cxn>
            </a:cxnLst>
            <a:rect l="0" t="0" r="r" b="b"/>
            <a:pathLst>
              <a:path w="38" h="137">
                <a:moveTo>
                  <a:pt x="0" y="128"/>
                </a:moveTo>
                <a:lnTo>
                  <a:pt x="0" y="0"/>
                </a:lnTo>
                <a:lnTo>
                  <a:pt x="22" y="7"/>
                </a:lnTo>
                <a:lnTo>
                  <a:pt x="22" y="60"/>
                </a:lnTo>
                <a:lnTo>
                  <a:pt x="37" y="67"/>
                </a:lnTo>
                <a:lnTo>
                  <a:pt x="37" y="136"/>
                </a:lnTo>
                <a:lnTo>
                  <a:pt x="0" y="128"/>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6" name="Freeform 132"/>
          <p:cNvSpPr>
            <a:spLocks/>
          </p:cNvSpPr>
          <p:nvPr/>
        </p:nvSpPr>
        <p:spPr bwMode="auto">
          <a:xfrm>
            <a:off x="5932488" y="6124575"/>
            <a:ext cx="50800" cy="290513"/>
          </a:xfrm>
          <a:custGeom>
            <a:avLst/>
            <a:gdLst>
              <a:gd name="T0" fmla="*/ 1 w 32"/>
              <a:gd name="T1" fmla="*/ 176 h 183"/>
              <a:gd name="T2" fmla="*/ 0 w 32"/>
              <a:gd name="T3" fmla="*/ 0 h 183"/>
              <a:gd name="T4" fmla="*/ 14 w 32"/>
              <a:gd name="T5" fmla="*/ 0 h 183"/>
              <a:gd name="T6" fmla="*/ 30 w 32"/>
              <a:gd name="T7" fmla="*/ 7 h 183"/>
              <a:gd name="T8" fmla="*/ 31 w 32"/>
              <a:gd name="T9" fmla="*/ 182 h 183"/>
              <a:gd name="T10" fmla="*/ 1 w 32"/>
              <a:gd name="T11" fmla="*/ 176 h 183"/>
            </a:gdLst>
            <a:ahLst/>
            <a:cxnLst>
              <a:cxn ang="0">
                <a:pos x="T0" y="T1"/>
              </a:cxn>
              <a:cxn ang="0">
                <a:pos x="T2" y="T3"/>
              </a:cxn>
              <a:cxn ang="0">
                <a:pos x="T4" y="T5"/>
              </a:cxn>
              <a:cxn ang="0">
                <a:pos x="T6" y="T7"/>
              </a:cxn>
              <a:cxn ang="0">
                <a:pos x="T8" y="T9"/>
              </a:cxn>
              <a:cxn ang="0">
                <a:pos x="T10" y="T11"/>
              </a:cxn>
            </a:cxnLst>
            <a:rect l="0" t="0" r="r" b="b"/>
            <a:pathLst>
              <a:path w="32" h="183">
                <a:moveTo>
                  <a:pt x="1" y="176"/>
                </a:moveTo>
                <a:lnTo>
                  <a:pt x="0" y="0"/>
                </a:lnTo>
                <a:lnTo>
                  <a:pt x="14" y="0"/>
                </a:lnTo>
                <a:lnTo>
                  <a:pt x="30" y="7"/>
                </a:lnTo>
                <a:lnTo>
                  <a:pt x="31" y="182"/>
                </a:lnTo>
                <a:lnTo>
                  <a:pt x="1" y="176"/>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 name="Freeform 133"/>
          <p:cNvSpPr>
            <a:spLocks/>
          </p:cNvSpPr>
          <p:nvPr/>
        </p:nvSpPr>
        <p:spPr bwMode="auto">
          <a:xfrm>
            <a:off x="6038850" y="6135688"/>
            <a:ext cx="52388" cy="284162"/>
          </a:xfrm>
          <a:custGeom>
            <a:avLst/>
            <a:gdLst>
              <a:gd name="T0" fmla="*/ 0 w 33"/>
              <a:gd name="T1" fmla="*/ 174 h 179"/>
              <a:gd name="T2" fmla="*/ 1 w 33"/>
              <a:gd name="T3" fmla="*/ 0 h 179"/>
              <a:gd name="T4" fmla="*/ 15 w 33"/>
              <a:gd name="T5" fmla="*/ 0 h 179"/>
              <a:gd name="T6" fmla="*/ 31 w 33"/>
              <a:gd name="T7" fmla="*/ 9 h 179"/>
              <a:gd name="T8" fmla="*/ 32 w 33"/>
              <a:gd name="T9" fmla="*/ 178 h 179"/>
              <a:gd name="T10" fmla="*/ 0 w 33"/>
              <a:gd name="T11" fmla="*/ 174 h 179"/>
            </a:gdLst>
            <a:ahLst/>
            <a:cxnLst>
              <a:cxn ang="0">
                <a:pos x="T0" y="T1"/>
              </a:cxn>
              <a:cxn ang="0">
                <a:pos x="T2" y="T3"/>
              </a:cxn>
              <a:cxn ang="0">
                <a:pos x="T4" y="T5"/>
              </a:cxn>
              <a:cxn ang="0">
                <a:pos x="T6" y="T7"/>
              </a:cxn>
              <a:cxn ang="0">
                <a:pos x="T8" y="T9"/>
              </a:cxn>
              <a:cxn ang="0">
                <a:pos x="T10" y="T11"/>
              </a:cxn>
            </a:cxnLst>
            <a:rect l="0" t="0" r="r" b="b"/>
            <a:pathLst>
              <a:path w="33" h="179">
                <a:moveTo>
                  <a:pt x="0" y="174"/>
                </a:moveTo>
                <a:lnTo>
                  <a:pt x="1" y="0"/>
                </a:lnTo>
                <a:lnTo>
                  <a:pt x="15" y="0"/>
                </a:lnTo>
                <a:lnTo>
                  <a:pt x="31" y="9"/>
                </a:lnTo>
                <a:lnTo>
                  <a:pt x="32" y="178"/>
                </a:lnTo>
                <a:lnTo>
                  <a:pt x="0" y="174"/>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 name="Freeform 134"/>
          <p:cNvSpPr>
            <a:spLocks/>
          </p:cNvSpPr>
          <p:nvPr/>
        </p:nvSpPr>
        <p:spPr bwMode="auto">
          <a:xfrm>
            <a:off x="6243638" y="6172200"/>
            <a:ext cx="41275" cy="266700"/>
          </a:xfrm>
          <a:custGeom>
            <a:avLst/>
            <a:gdLst>
              <a:gd name="T0" fmla="*/ 0 w 26"/>
              <a:gd name="T1" fmla="*/ 0 h 168"/>
              <a:gd name="T2" fmla="*/ 0 w 26"/>
              <a:gd name="T3" fmla="*/ 164 h 168"/>
              <a:gd name="T4" fmla="*/ 25 w 26"/>
              <a:gd name="T5" fmla="*/ 167 h 168"/>
              <a:gd name="T6" fmla="*/ 25 w 26"/>
              <a:gd name="T7" fmla="*/ 13 h 168"/>
              <a:gd name="T8" fmla="*/ 18 w 26"/>
              <a:gd name="T9" fmla="*/ 5 h 168"/>
              <a:gd name="T10" fmla="*/ 12 w 26"/>
              <a:gd name="T11" fmla="*/ 1 h 168"/>
              <a:gd name="T12" fmla="*/ 0 w 2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26" h="168">
                <a:moveTo>
                  <a:pt x="0" y="0"/>
                </a:moveTo>
                <a:lnTo>
                  <a:pt x="0" y="164"/>
                </a:lnTo>
                <a:lnTo>
                  <a:pt x="25" y="167"/>
                </a:lnTo>
                <a:lnTo>
                  <a:pt x="25" y="13"/>
                </a:lnTo>
                <a:lnTo>
                  <a:pt x="18" y="5"/>
                </a:lnTo>
                <a:lnTo>
                  <a:pt x="12" y="1"/>
                </a:lnTo>
                <a:lnTo>
                  <a:pt x="0"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9" name="Freeform 135"/>
          <p:cNvSpPr>
            <a:spLocks/>
          </p:cNvSpPr>
          <p:nvPr/>
        </p:nvSpPr>
        <p:spPr bwMode="auto">
          <a:xfrm>
            <a:off x="6321425" y="6197600"/>
            <a:ext cx="58738" cy="219075"/>
          </a:xfrm>
          <a:custGeom>
            <a:avLst/>
            <a:gdLst>
              <a:gd name="T0" fmla="*/ 2 w 37"/>
              <a:gd name="T1" fmla="*/ 21 h 138"/>
              <a:gd name="T2" fmla="*/ 0 w 37"/>
              <a:gd name="T3" fmla="*/ 137 h 138"/>
              <a:gd name="T4" fmla="*/ 25 w 37"/>
              <a:gd name="T5" fmla="*/ 128 h 138"/>
              <a:gd name="T6" fmla="*/ 36 w 37"/>
              <a:gd name="T7" fmla="*/ 37 h 138"/>
              <a:gd name="T8" fmla="*/ 18 w 37"/>
              <a:gd name="T9" fmla="*/ 30 h 138"/>
              <a:gd name="T10" fmla="*/ 13 w 37"/>
              <a:gd name="T11" fmla="*/ 0 h 138"/>
              <a:gd name="T12" fmla="*/ 2 w 37"/>
              <a:gd name="T13" fmla="*/ 21 h 138"/>
            </a:gdLst>
            <a:ahLst/>
            <a:cxnLst>
              <a:cxn ang="0">
                <a:pos x="T0" y="T1"/>
              </a:cxn>
              <a:cxn ang="0">
                <a:pos x="T2" y="T3"/>
              </a:cxn>
              <a:cxn ang="0">
                <a:pos x="T4" y="T5"/>
              </a:cxn>
              <a:cxn ang="0">
                <a:pos x="T6" y="T7"/>
              </a:cxn>
              <a:cxn ang="0">
                <a:pos x="T8" y="T9"/>
              </a:cxn>
              <a:cxn ang="0">
                <a:pos x="T10" y="T11"/>
              </a:cxn>
              <a:cxn ang="0">
                <a:pos x="T12" y="T13"/>
              </a:cxn>
            </a:cxnLst>
            <a:rect l="0" t="0" r="r" b="b"/>
            <a:pathLst>
              <a:path w="37" h="138">
                <a:moveTo>
                  <a:pt x="2" y="21"/>
                </a:moveTo>
                <a:lnTo>
                  <a:pt x="0" y="137"/>
                </a:lnTo>
                <a:lnTo>
                  <a:pt x="25" y="128"/>
                </a:lnTo>
                <a:lnTo>
                  <a:pt x="36" y="37"/>
                </a:lnTo>
                <a:lnTo>
                  <a:pt x="18" y="30"/>
                </a:lnTo>
                <a:lnTo>
                  <a:pt x="13" y="0"/>
                </a:lnTo>
                <a:lnTo>
                  <a:pt x="2" y="21"/>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0" name="Freeform 136"/>
          <p:cNvSpPr>
            <a:spLocks/>
          </p:cNvSpPr>
          <p:nvPr/>
        </p:nvSpPr>
        <p:spPr bwMode="auto">
          <a:xfrm>
            <a:off x="6453188" y="6205538"/>
            <a:ext cx="47625" cy="233362"/>
          </a:xfrm>
          <a:custGeom>
            <a:avLst/>
            <a:gdLst>
              <a:gd name="T0" fmla="*/ 0 w 30"/>
              <a:gd name="T1" fmla="*/ 143 h 147"/>
              <a:gd name="T2" fmla="*/ 0 w 30"/>
              <a:gd name="T3" fmla="*/ 0 h 147"/>
              <a:gd name="T4" fmla="*/ 11 w 30"/>
              <a:gd name="T5" fmla="*/ 2 h 147"/>
              <a:gd name="T6" fmla="*/ 22 w 30"/>
              <a:gd name="T7" fmla="*/ 5 h 147"/>
              <a:gd name="T8" fmla="*/ 29 w 30"/>
              <a:gd name="T9" fmla="*/ 12 h 147"/>
              <a:gd name="T10" fmla="*/ 29 w 30"/>
              <a:gd name="T11" fmla="*/ 146 h 147"/>
              <a:gd name="T12" fmla="*/ 0 w 30"/>
              <a:gd name="T13" fmla="*/ 143 h 147"/>
            </a:gdLst>
            <a:ahLst/>
            <a:cxnLst>
              <a:cxn ang="0">
                <a:pos x="T0" y="T1"/>
              </a:cxn>
              <a:cxn ang="0">
                <a:pos x="T2" y="T3"/>
              </a:cxn>
              <a:cxn ang="0">
                <a:pos x="T4" y="T5"/>
              </a:cxn>
              <a:cxn ang="0">
                <a:pos x="T6" y="T7"/>
              </a:cxn>
              <a:cxn ang="0">
                <a:pos x="T8" y="T9"/>
              </a:cxn>
              <a:cxn ang="0">
                <a:pos x="T10" y="T11"/>
              </a:cxn>
              <a:cxn ang="0">
                <a:pos x="T12" y="T13"/>
              </a:cxn>
            </a:cxnLst>
            <a:rect l="0" t="0" r="r" b="b"/>
            <a:pathLst>
              <a:path w="30" h="147">
                <a:moveTo>
                  <a:pt x="0" y="143"/>
                </a:moveTo>
                <a:lnTo>
                  <a:pt x="0" y="0"/>
                </a:lnTo>
                <a:lnTo>
                  <a:pt x="11" y="2"/>
                </a:lnTo>
                <a:lnTo>
                  <a:pt x="22" y="5"/>
                </a:lnTo>
                <a:lnTo>
                  <a:pt x="29" y="12"/>
                </a:lnTo>
                <a:lnTo>
                  <a:pt x="29" y="146"/>
                </a:lnTo>
                <a:lnTo>
                  <a:pt x="0" y="143"/>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1" name="Freeform 137"/>
          <p:cNvSpPr>
            <a:spLocks/>
          </p:cNvSpPr>
          <p:nvPr/>
        </p:nvSpPr>
        <p:spPr bwMode="auto">
          <a:xfrm>
            <a:off x="6557963" y="6224588"/>
            <a:ext cx="41275" cy="228600"/>
          </a:xfrm>
          <a:custGeom>
            <a:avLst/>
            <a:gdLst>
              <a:gd name="T0" fmla="*/ 0 w 26"/>
              <a:gd name="T1" fmla="*/ 138 h 144"/>
              <a:gd name="T2" fmla="*/ 0 w 26"/>
              <a:gd name="T3" fmla="*/ 0 h 144"/>
              <a:gd name="T4" fmla="*/ 12 w 26"/>
              <a:gd name="T5" fmla="*/ 1 h 144"/>
              <a:gd name="T6" fmla="*/ 19 w 26"/>
              <a:gd name="T7" fmla="*/ 4 h 144"/>
              <a:gd name="T8" fmla="*/ 25 w 26"/>
              <a:gd name="T9" fmla="*/ 10 h 144"/>
              <a:gd name="T10" fmla="*/ 25 w 26"/>
              <a:gd name="T11" fmla="*/ 143 h 144"/>
              <a:gd name="T12" fmla="*/ 0 w 26"/>
              <a:gd name="T13" fmla="*/ 138 h 144"/>
            </a:gdLst>
            <a:ahLst/>
            <a:cxnLst>
              <a:cxn ang="0">
                <a:pos x="T0" y="T1"/>
              </a:cxn>
              <a:cxn ang="0">
                <a:pos x="T2" y="T3"/>
              </a:cxn>
              <a:cxn ang="0">
                <a:pos x="T4" y="T5"/>
              </a:cxn>
              <a:cxn ang="0">
                <a:pos x="T6" y="T7"/>
              </a:cxn>
              <a:cxn ang="0">
                <a:pos x="T8" y="T9"/>
              </a:cxn>
              <a:cxn ang="0">
                <a:pos x="T10" y="T11"/>
              </a:cxn>
              <a:cxn ang="0">
                <a:pos x="T12" y="T13"/>
              </a:cxn>
            </a:cxnLst>
            <a:rect l="0" t="0" r="r" b="b"/>
            <a:pathLst>
              <a:path w="26" h="144">
                <a:moveTo>
                  <a:pt x="0" y="138"/>
                </a:moveTo>
                <a:lnTo>
                  <a:pt x="0" y="0"/>
                </a:lnTo>
                <a:lnTo>
                  <a:pt x="12" y="1"/>
                </a:lnTo>
                <a:lnTo>
                  <a:pt x="19" y="4"/>
                </a:lnTo>
                <a:lnTo>
                  <a:pt x="25" y="10"/>
                </a:lnTo>
                <a:lnTo>
                  <a:pt x="25" y="143"/>
                </a:lnTo>
                <a:lnTo>
                  <a:pt x="0" y="138"/>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2" name="Freeform 138"/>
          <p:cNvSpPr>
            <a:spLocks/>
          </p:cNvSpPr>
          <p:nvPr/>
        </p:nvSpPr>
        <p:spPr bwMode="auto">
          <a:xfrm>
            <a:off x="6654800" y="6248400"/>
            <a:ext cx="36513" cy="214313"/>
          </a:xfrm>
          <a:custGeom>
            <a:avLst/>
            <a:gdLst>
              <a:gd name="T0" fmla="*/ 0 w 23"/>
              <a:gd name="T1" fmla="*/ 130 h 135"/>
              <a:gd name="T2" fmla="*/ 0 w 23"/>
              <a:gd name="T3" fmla="*/ 0 h 135"/>
              <a:gd name="T4" fmla="*/ 13 w 23"/>
              <a:gd name="T5" fmla="*/ 5 h 135"/>
              <a:gd name="T6" fmla="*/ 22 w 23"/>
              <a:gd name="T7" fmla="*/ 13 h 135"/>
              <a:gd name="T8" fmla="*/ 22 w 23"/>
              <a:gd name="T9" fmla="*/ 134 h 135"/>
              <a:gd name="T10" fmla="*/ 0 w 23"/>
              <a:gd name="T11" fmla="*/ 130 h 135"/>
            </a:gdLst>
            <a:ahLst/>
            <a:cxnLst>
              <a:cxn ang="0">
                <a:pos x="T0" y="T1"/>
              </a:cxn>
              <a:cxn ang="0">
                <a:pos x="T2" y="T3"/>
              </a:cxn>
              <a:cxn ang="0">
                <a:pos x="T4" y="T5"/>
              </a:cxn>
              <a:cxn ang="0">
                <a:pos x="T6" y="T7"/>
              </a:cxn>
              <a:cxn ang="0">
                <a:pos x="T8" y="T9"/>
              </a:cxn>
              <a:cxn ang="0">
                <a:pos x="T10" y="T11"/>
              </a:cxn>
            </a:cxnLst>
            <a:rect l="0" t="0" r="r" b="b"/>
            <a:pathLst>
              <a:path w="23" h="135">
                <a:moveTo>
                  <a:pt x="0" y="130"/>
                </a:moveTo>
                <a:lnTo>
                  <a:pt x="0" y="0"/>
                </a:lnTo>
                <a:lnTo>
                  <a:pt x="13" y="5"/>
                </a:lnTo>
                <a:lnTo>
                  <a:pt x="22" y="13"/>
                </a:lnTo>
                <a:lnTo>
                  <a:pt x="22" y="134"/>
                </a:lnTo>
                <a:lnTo>
                  <a:pt x="0" y="13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3" name="Freeform 139"/>
          <p:cNvSpPr>
            <a:spLocks/>
          </p:cNvSpPr>
          <p:nvPr/>
        </p:nvSpPr>
        <p:spPr bwMode="auto">
          <a:xfrm>
            <a:off x="6721475" y="6262688"/>
            <a:ext cx="30163" cy="200025"/>
          </a:xfrm>
          <a:custGeom>
            <a:avLst/>
            <a:gdLst>
              <a:gd name="T0" fmla="*/ 0 w 19"/>
              <a:gd name="T1" fmla="*/ 123 h 126"/>
              <a:gd name="T2" fmla="*/ 0 w 19"/>
              <a:gd name="T3" fmla="*/ 0 h 126"/>
              <a:gd name="T4" fmla="*/ 10 w 19"/>
              <a:gd name="T5" fmla="*/ 4 h 126"/>
              <a:gd name="T6" fmla="*/ 18 w 19"/>
              <a:gd name="T7" fmla="*/ 12 h 126"/>
              <a:gd name="T8" fmla="*/ 18 w 19"/>
              <a:gd name="T9" fmla="*/ 125 h 126"/>
              <a:gd name="T10" fmla="*/ 0 w 19"/>
              <a:gd name="T11" fmla="*/ 123 h 126"/>
            </a:gdLst>
            <a:ahLst/>
            <a:cxnLst>
              <a:cxn ang="0">
                <a:pos x="T0" y="T1"/>
              </a:cxn>
              <a:cxn ang="0">
                <a:pos x="T2" y="T3"/>
              </a:cxn>
              <a:cxn ang="0">
                <a:pos x="T4" y="T5"/>
              </a:cxn>
              <a:cxn ang="0">
                <a:pos x="T6" y="T7"/>
              </a:cxn>
              <a:cxn ang="0">
                <a:pos x="T8" y="T9"/>
              </a:cxn>
              <a:cxn ang="0">
                <a:pos x="T10" y="T11"/>
              </a:cxn>
            </a:cxnLst>
            <a:rect l="0" t="0" r="r" b="b"/>
            <a:pathLst>
              <a:path w="19" h="126">
                <a:moveTo>
                  <a:pt x="0" y="123"/>
                </a:moveTo>
                <a:lnTo>
                  <a:pt x="0" y="0"/>
                </a:lnTo>
                <a:lnTo>
                  <a:pt x="10" y="4"/>
                </a:lnTo>
                <a:lnTo>
                  <a:pt x="18" y="12"/>
                </a:lnTo>
                <a:lnTo>
                  <a:pt x="18" y="125"/>
                </a:lnTo>
                <a:lnTo>
                  <a:pt x="0" y="123"/>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4" name="Freeform 140"/>
          <p:cNvSpPr>
            <a:spLocks/>
          </p:cNvSpPr>
          <p:nvPr/>
        </p:nvSpPr>
        <p:spPr bwMode="auto">
          <a:xfrm>
            <a:off x="6773863" y="6280150"/>
            <a:ext cx="38100" cy="195263"/>
          </a:xfrm>
          <a:custGeom>
            <a:avLst/>
            <a:gdLst>
              <a:gd name="T0" fmla="*/ 0 w 24"/>
              <a:gd name="T1" fmla="*/ 1 h 123"/>
              <a:gd name="T2" fmla="*/ 0 w 24"/>
              <a:gd name="T3" fmla="*/ 118 h 123"/>
              <a:gd name="T4" fmla="*/ 23 w 24"/>
              <a:gd name="T5" fmla="*/ 122 h 123"/>
              <a:gd name="T6" fmla="*/ 23 w 24"/>
              <a:gd name="T7" fmla="*/ 87 h 123"/>
              <a:gd name="T8" fmla="*/ 19 w 24"/>
              <a:gd name="T9" fmla="*/ 8 h 123"/>
              <a:gd name="T10" fmla="*/ 12 w 24"/>
              <a:gd name="T11" fmla="*/ 0 h 123"/>
              <a:gd name="T12" fmla="*/ 0 w 24"/>
              <a:gd name="T13" fmla="*/ 1 h 123"/>
            </a:gdLst>
            <a:ahLst/>
            <a:cxnLst>
              <a:cxn ang="0">
                <a:pos x="T0" y="T1"/>
              </a:cxn>
              <a:cxn ang="0">
                <a:pos x="T2" y="T3"/>
              </a:cxn>
              <a:cxn ang="0">
                <a:pos x="T4" y="T5"/>
              </a:cxn>
              <a:cxn ang="0">
                <a:pos x="T6" y="T7"/>
              </a:cxn>
              <a:cxn ang="0">
                <a:pos x="T8" y="T9"/>
              </a:cxn>
              <a:cxn ang="0">
                <a:pos x="T10" y="T11"/>
              </a:cxn>
              <a:cxn ang="0">
                <a:pos x="T12" y="T13"/>
              </a:cxn>
            </a:cxnLst>
            <a:rect l="0" t="0" r="r" b="b"/>
            <a:pathLst>
              <a:path w="24" h="123">
                <a:moveTo>
                  <a:pt x="0" y="1"/>
                </a:moveTo>
                <a:lnTo>
                  <a:pt x="0" y="118"/>
                </a:lnTo>
                <a:lnTo>
                  <a:pt x="23" y="122"/>
                </a:lnTo>
                <a:lnTo>
                  <a:pt x="23" y="87"/>
                </a:lnTo>
                <a:lnTo>
                  <a:pt x="19" y="8"/>
                </a:lnTo>
                <a:lnTo>
                  <a:pt x="12" y="0"/>
                </a:lnTo>
                <a:lnTo>
                  <a:pt x="0" y="1"/>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5" name="Freeform 141"/>
          <p:cNvSpPr>
            <a:spLocks/>
          </p:cNvSpPr>
          <p:nvPr/>
        </p:nvSpPr>
        <p:spPr bwMode="auto">
          <a:xfrm>
            <a:off x="4419600" y="5724525"/>
            <a:ext cx="2513013" cy="304800"/>
          </a:xfrm>
          <a:custGeom>
            <a:avLst/>
            <a:gdLst>
              <a:gd name="T0" fmla="*/ 1561 w 1583"/>
              <a:gd name="T1" fmla="*/ 132 h 192"/>
              <a:gd name="T2" fmla="*/ 1398 w 1583"/>
              <a:gd name="T3" fmla="*/ 124 h 192"/>
              <a:gd name="T4" fmla="*/ 1131 w 1583"/>
              <a:gd name="T5" fmla="*/ 101 h 192"/>
              <a:gd name="T6" fmla="*/ 993 w 1583"/>
              <a:gd name="T7" fmla="*/ 90 h 192"/>
              <a:gd name="T8" fmla="*/ 826 w 1583"/>
              <a:gd name="T9" fmla="*/ 68 h 192"/>
              <a:gd name="T10" fmla="*/ 685 w 1583"/>
              <a:gd name="T11" fmla="*/ 47 h 192"/>
              <a:gd name="T12" fmla="*/ 463 w 1583"/>
              <a:gd name="T13" fmla="*/ 14 h 192"/>
              <a:gd name="T14" fmla="*/ 392 w 1583"/>
              <a:gd name="T15" fmla="*/ 6 h 192"/>
              <a:gd name="T16" fmla="*/ 300 w 1583"/>
              <a:gd name="T17" fmla="*/ 1 h 192"/>
              <a:gd name="T18" fmla="*/ 227 w 1583"/>
              <a:gd name="T19" fmla="*/ 0 h 192"/>
              <a:gd name="T20" fmla="*/ 135 w 1583"/>
              <a:gd name="T21" fmla="*/ 1 h 192"/>
              <a:gd name="T22" fmla="*/ 72 w 1583"/>
              <a:gd name="T23" fmla="*/ 6 h 192"/>
              <a:gd name="T24" fmla="*/ 29 w 1583"/>
              <a:gd name="T25" fmla="*/ 13 h 192"/>
              <a:gd name="T26" fmla="*/ 10 w 1583"/>
              <a:gd name="T27" fmla="*/ 23 h 192"/>
              <a:gd name="T28" fmla="*/ 0 w 1583"/>
              <a:gd name="T29" fmla="*/ 33 h 192"/>
              <a:gd name="T30" fmla="*/ 0 w 1583"/>
              <a:gd name="T31" fmla="*/ 94 h 192"/>
              <a:gd name="T32" fmla="*/ 11 w 1583"/>
              <a:gd name="T33" fmla="*/ 86 h 192"/>
              <a:gd name="T34" fmla="*/ 41 w 1583"/>
              <a:gd name="T35" fmla="*/ 80 h 192"/>
              <a:gd name="T36" fmla="*/ 96 w 1583"/>
              <a:gd name="T37" fmla="*/ 75 h 192"/>
              <a:gd name="T38" fmla="*/ 185 w 1583"/>
              <a:gd name="T39" fmla="*/ 75 h 192"/>
              <a:gd name="T40" fmla="*/ 318 w 1583"/>
              <a:gd name="T41" fmla="*/ 80 h 192"/>
              <a:gd name="T42" fmla="*/ 416 w 1583"/>
              <a:gd name="T43" fmla="*/ 86 h 192"/>
              <a:gd name="T44" fmla="*/ 492 w 1583"/>
              <a:gd name="T45" fmla="*/ 94 h 192"/>
              <a:gd name="T46" fmla="*/ 725 w 1583"/>
              <a:gd name="T47" fmla="*/ 123 h 192"/>
              <a:gd name="T48" fmla="*/ 934 w 1583"/>
              <a:gd name="T49" fmla="*/ 146 h 192"/>
              <a:gd name="T50" fmla="*/ 1133 w 1583"/>
              <a:gd name="T51" fmla="*/ 167 h 192"/>
              <a:gd name="T52" fmla="*/ 1304 w 1583"/>
              <a:gd name="T53" fmla="*/ 179 h 192"/>
              <a:gd name="T54" fmla="*/ 1466 w 1583"/>
              <a:gd name="T55" fmla="*/ 188 h 192"/>
              <a:gd name="T56" fmla="*/ 1582 w 1583"/>
              <a:gd name="T57" fmla="*/ 191 h 192"/>
              <a:gd name="T58" fmla="*/ 1561 w 1583"/>
              <a:gd name="T59" fmla="*/ 1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3" h="192">
                <a:moveTo>
                  <a:pt x="1561" y="132"/>
                </a:moveTo>
                <a:lnTo>
                  <a:pt x="1398" y="124"/>
                </a:lnTo>
                <a:lnTo>
                  <a:pt x="1131" y="101"/>
                </a:lnTo>
                <a:lnTo>
                  <a:pt x="993" y="90"/>
                </a:lnTo>
                <a:lnTo>
                  <a:pt x="826" y="68"/>
                </a:lnTo>
                <a:lnTo>
                  <a:pt x="685" y="47"/>
                </a:lnTo>
                <a:lnTo>
                  <a:pt x="463" y="14"/>
                </a:lnTo>
                <a:lnTo>
                  <a:pt x="392" y="6"/>
                </a:lnTo>
                <a:lnTo>
                  <a:pt x="300" y="1"/>
                </a:lnTo>
                <a:lnTo>
                  <a:pt x="227" y="0"/>
                </a:lnTo>
                <a:lnTo>
                  <a:pt x="135" y="1"/>
                </a:lnTo>
                <a:lnTo>
                  <a:pt x="72" y="6"/>
                </a:lnTo>
                <a:lnTo>
                  <a:pt x="29" y="13"/>
                </a:lnTo>
                <a:lnTo>
                  <a:pt x="10" y="23"/>
                </a:lnTo>
                <a:lnTo>
                  <a:pt x="0" y="33"/>
                </a:lnTo>
                <a:lnTo>
                  <a:pt x="0" y="94"/>
                </a:lnTo>
                <a:lnTo>
                  <a:pt x="11" y="86"/>
                </a:lnTo>
                <a:lnTo>
                  <a:pt x="41" y="80"/>
                </a:lnTo>
                <a:lnTo>
                  <a:pt x="96" y="75"/>
                </a:lnTo>
                <a:lnTo>
                  <a:pt x="185" y="75"/>
                </a:lnTo>
                <a:lnTo>
                  <a:pt x="318" y="80"/>
                </a:lnTo>
                <a:lnTo>
                  <a:pt x="416" y="86"/>
                </a:lnTo>
                <a:lnTo>
                  <a:pt x="492" y="94"/>
                </a:lnTo>
                <a:lnTo>
                  <a:pt x="725" y="123"/>
                </a:lnTo>
                <a:lnTo>
                  <a:pt x="934" y="146"/>
                </a:lnTo>
                <a:lnTo>
                  <a:pt x="1133" y="167"/>
                </a:lnTo>
                <a:lnTo>
                  <a:pt x="1304" y="179"/>
                </a:lnTo>
                <a:lnTo>
                  <a:pt x="1466" y="188"/>
                </a:lnTo>
                <a:lnTo>
                  <a:pt x="1582" y="191"/>
                </a:lnTo>
                <a:lnTo>
                  <a:pt x="1561" y="132"/>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6" name="Freeform 142"/>
          <p:cNvSpPr>
            <a:spLocks/>
          </p:cNvSpPr>
          <p:nvPr/>
        </p:nvSpPr>
        <p:spPr bwMode="auto">
          <a:xfrm>
            <a:off x="5410200" y="4327525"/>
            <a:ext cx="66675" cy="2087563"/>
          </a:xfrm>
          <a:custGeom>
            <a:avLst/>
            <a:gdLst>
              <a:gd name="T0" fmla="*/ 3 w 42"/>
              <a:gd name="T1" fmla="*/ 1314 h 1315"/>
              <a:gd name="T2" fmla="*/ 0 w 42"/>
              <a:gd name="T3" fmla="*/ 22 h 1315"/>
              <a:gd name="T4" fmla="*/ 4 w 42"/>
              <a:gd name="T5" fmla="*/ 2 h 1315"/>
              <a:gd name="T6" fmla="*/ 12 w 42"/>
              <a:gd name="T7" fmla="*/ 0 h 1315"/>
              <a:gd name="T8" fmla="*/ 17 w 42"/>
              <a:gd name="T9" fmla="*/ 19 h 1315"/>
              <a:gd name="T10" fmla="*/ 26 w 42"/>
              <a:gd name="T11" fmla="*/ 330 h 1315"/>
              <a:gd name="T12" fmla="*/ 41 w 42"/>
              <a:gd name="T13" fmla="*/ 1314 h 1315"/>
              <a:gd name="T14" fmla="*/ 3 w 42"/>
              <a:gd name="T15" fmla="*/ 1314 h 1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315">
                <a:moveTo>
                  <a:pt x="3" y="1314"/>
                </a:moveTo>
                <a:lnTo>
                  <a:pt x="0" y="22"/>
                </a:lnTo>
                <a:lnTo>
                  <a:pt x="4" y="2"/>
                </a:lnTo>
                <a:lnTo>
                  <a:pt x="12" y="0"/>
                </a:lnTo>
                <a:lnTo>
                  <a:pt x="17" y="19"/>
                </a:lnTo>
                <a:lnTo>
                  <a:pt x="26" y="330"/>
                </a:lnTo>
                <a:lnTo>
                  <a:pt x="41" y="1314"/>
                </a:lnTo>
                <a:lnTo>
                  <a:pt x="3" y="1314"/>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 name="Freeform 143"/>
          <p:cNvSpPr>
            <a:spLocks/>
          </p:cNvSpPr>
          <p:nvPr/>
        </p:nvSpPr>
        <p:spPr bwMode="auto">
          <a:xfrm>
            <a:off x="4710113" y="5060950"/>
            <a:ext cx="39687" cy="693738"/>
          </a:xfrm>
          <a:custGeom>
            <a:avLst/>
            <a:gdLst>
              <a:gd name="T0" fmla="*/ 0 w 25"/>
              <a:gd name="T1" fmla="*/ 436 h 437"/>
              <a:gd name="T2" fmla="*/ 3 w 25"/>
              <a:gd name="T3" fmla="*/ 27 h 437"/>
              <a:gd name="T4" fmla="*/ 5 w 25"/>
              <a:gd name="T5" fmla="*/ 8 h 437"/>
              <a:gd name="T6" fmla="*/ 13 w 25"/>
              <a:gd name="T7" fmla="*/ 0 h 437"/>
              <a:gd name="T8" fmla="*/ 19 w 25"/>
              <a:gd name="T9" fmla="*/ 10 h 437"/>
              <a:gd name="T10" fmla="*/ 21 w 25"/>
              <a:gd name="T11" fmla="*/ 23 h 437"/>
              <a:gd name="T12" fmla="*/ 24 w 25"/>
              <a:gd name="T13" fmla="*/ 436 h 437"/>
              <a:gd name="T14" fmla="*/ 0 w 25"/>
              <a:gd name="T15" fmla="*/ 436 h 4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37">
                <a:moveTo>
                  <a:pt x="0" y="436"/>
                </a:moveTo>
                <a:lnTo>
                  <a:pt x="3" y="27"/>
                </a:lnTo>
                <a:lnTo>
                  <a:pt x="5" y="8"/>
                </a:lnTo>
                <a:lnTo>
                  <a:pt x="13" y="0"/>
                </a:lnTo>
                <a:lnTo>
                  <a:pt x="19" y="10"/>
                </a:lnTo>
                <a:lnTo>
                  <a:pt x="21" y="23"/>
                </a:lnTo>
                <a:lnTo>
                  <a:pt x="24" y="436"/>
                </a:lnTo>
                <a:lnTo>
                  <a:pt x="0" y="436"/>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8" name="Freeform 144"/>
          <p:cNvSpPr>
            <a:spLocks/>
          </p:cNvSpPr>
          <p:nvPr/>
        </p:nvSpPr>
        <p:spPr bwMode="auto">
          <a:xfrm>
            <a:off x="4743450" y="5008563"/>
            <a:ext cx="1214438" cy="84137"/>
          </a:xfrm>
          <a:custGeom>
            <a:avLst/>
            <a:gdLst>
              <a:gd name="T0" fmla="*/ 0 w 765"/>
              <a:gd name="T1" fmla="*/ 52 h 53"/>
              <a:gd name="T2" fmla="*/ 764 w 765"/>
              <a:gd name="T3" fmla="*/ 0 h 53"/>
            </a:gdLst>
            <a:ahLst/>
            <a:cxnLst>
              <a:cxn ang="0">
                <a:pos x="T0" y="T1"/>
              </a:cxn>
              <a:cxn ang="0">
                <a:pos x="T2" y="T3"/>
              </a:cxn>
            </a:cxnLst>
            <a:rect l="0" t="0" r="r" b="b"/>
            <a:pathLst>
              <a:path w="765" h="53">
                <a:moveTo>
                  <a:pt x="0" y="52"/>
                </a:moveTo>
                <a:lnTo>
                  <a:pt x="764" y="0"/>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9" name="Freeform 145"/>
          <p:cNvSpPr>
            <a:spLocks/>
          </p:cNvSpPr>
          <p:nvPr/>
        </p:nvSpPr>
        <p:spPr bwMode="auto">
          <a:xfrm>
            <a:off x="4743450" y="5056188"/>
            <a:ext cx="1214438" cy="61912"/>
          </a:xfrm>
          <a:custGeom>
            <a:avLst/>
            <a:gdLst>
              <a:gd name="T0" fmla="*/ 764 w 765"/>
              <a:gd name="T1" fmla="*/ 0 h 39"/>
              <a:gd name="T2" fmla="*/ 0 w 765"/>
              <a:gd name="T3" fmla="*/ 38 h 39"/>
            </a:gdLst>
            <a:ahLst/>
            <a:cxnLst>
              <a:cxn ang="0">
                <a:pos x="T0" y="T1"/>
              </a:cxn>
              <a:cxn ang="0">
                <a:pos x="T2" y="T3"/>
              </a:cxn>
            </a:cxnLst>
            <a:rect l="0" t="0" r="r" b="b"/>
            <a:pathLst>
              <a:path w="765" h="39">
                <a:moveTo>
                  <a:pt x="764" y="0"/>
                </a:moveTo>
                <a:lnTo>
                  <a:pt x="0" y="38"/>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0" name="Freeform 146"/>
          <p:cNvSpPr>
            <a:spLocks/>
          </p:cNvSpPr>
          <p:nvPr/>
        </p:nvSpPr>
        <p:spPr bwMode="auto">
          <a:xfrm>
            <a:off x="4432300" y="3443288"/>
            <a:ext cx="106363" cy="2957512"/>
          </a:xfrm>
          <a:custGeom>
            <a:avLst/>
            <a:gdLst>
              <a:gd name="T0" fmla="*/ 34 w 67"/>
              <a:gd name="T1" fmla="*/ 1848 h 1863"/>
              <a:gd name="T2" fmla="*/ 0 w 67"/>
              <a:gd name="T3" fmla="*/ 17 h 1863"/>
              <a:gd name="T4" fmla="*/ 3 w 67"/>
              <a:gd name="T5" fmla="*/ 2 h 1863"/>
              <a:gd name="T6" fmla="*/ 13 w 67"/>
              <a:gd name="T7" fmla="*/ 0 h 1863"/>
              <a:gd name="T8" fmla="*/ 18 w 67"/>
              <a:gd name="T9" fmla="*/ 16 h 1863"/>
              <a:gd name="T10" fmla="*/ 66 w 67"/>
              <a:gd name="T11" fmla="*/ 1862 h 1863"/>
              <a:gd name="T12" fmla="*/ 34 w 67"/>
              <a:gd name="T13" fmla="*/ 1848 h 1863"/>
            </a:gdLst>
            <a:ahLst/>
            <a:cxnLst>
              <a:cxn ang="0">
                <a:pos x="T0" y="T1"/>
              </a:cxn>
              <a:cxn ang="0">
                <a:pos x="T2" y="T3"/>
              </a:cxn>
              <a:cxn ang="0">
                <a:pos x="T4" y="T5"/>
              </a:cxn>
              <a:cxn ang="0">
                <a:pos x="T6" y="T7"/>
              </a:cxn>
              <a:cxn ang="0">
                <a:pos x="T8" y="T9"/>
              </a:cxn>
              <a:cxn ang="0">
                <a:pos x="T10" y="T11"/>
              </a:cxn>
              <a:cxn ang="0">
                <a:pos x="T12" y="T13"/>
              </a:cxn>
            </a:cxnLst>
            <a:rect l="0" t="0" r="r" b="b"/>
            <a:pathLst>
              <a:path w="67" h="1863">
                <a:moveTo>
                  <a:pt x="34" y="1848"/>
                </a:moveTo>
                <a:lnTo>
                  <a:pt x="0" y="17"/>
                </a:lnTo>
                <a:lnTo>
                  <a:pt x="3" y="2"/>
                </a:lnTo>
                <a:lnTo>
                  <a:pt x="13" y="0"/>
                </a:lnTo>
                <a:lnTo>
                  <a:pt x="18" y="16"/>
                </a:lnTo>
                <a:lnTo>
                  <a:pt x="66" y="1862"/>
                </a:lnTo>
                <a:lnTo>
                  <a:pt x="34" y="1848"/>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1" name="Freeform 147"/>
          <p:cNvSpPr>
            <a:spLocks/>
          </p:cNvSpPr>
          <p:nvPr/>
        </p:nvSpPr>
        <p:spPr bwMode="auto">
          <a:xfrm>
            <a:off x="3979863" y="3492500"/>
            <a:ext cx="458787" cy="509588"/>
          </a:xfrm>
          <a:custGeom>
            <a:avLst/>
            <a:gdLst>
              <a:gd name="T0" fmla="*/ 286 w 289"/>
              <a:gd name="T1" fmla="*/ 14 h 321"/>
              <a:gd name="T2" fmla="*/ 279 w 289"/>
              <a:gd name="T3" fmla="*/ 7 h 321"/>
              <a:gd name="T4" fmla="*/ 268 w 289"/>
              <a:gd name="T5" fmla="*/ 3 h 321"/>
              <a:gd name="T6" fmla="*/ 245 w 289"/>
              <a:gd name="T7" fmla="*/ 0 h 321"/>
              <a:gd name="T8" fmla="*/ 224 w 289"/>
              <a:gd name="T9" fmla="*/ 2 h 321"/>
              <a:gd name="T10" fmla="*/ 208 w 289"/>
              <a:gd name="T11" fmla="*/ 9 h 321"/>
              <a:gd name="T12" fmla="*/ 199 w 289"/>
              <a:gd name="T13" fmla="*/ 18 h 321"/>
              <a:gd name="T14" fmla="*/ 192 w 289"/>
              <a:gd name="T15" fmla="*/ 27 h 321"/>
              <a:gd name="T16" fmla="*/ 180 w 289"/>
              <a:gd name="T17" fmla="*/ 59 h 321"/>
              <a:gd name="T18" fmla="*/ 171 w 289"/>
              <a:gd name="T19" fmla="*/ 73 h 321"/>
              <a:gd name="T20" fmla="*/ 164 w 289"/>
              <a:gd name="T21" fmla="*/ 81 h 321"/>
              <a:gd name="T22" fmla="*/ 154 w 289"/>
              <a:gd name="T23" fmla="*/ 83 h 321"/>
              <a:gd name="T24" fmla="*/ 137 w 289"/>
              <a:gd name="T25" fmla="*/ 80 h 321"/>
              <a:gd name="T26" fmla="*/ 120 w 289"/>
              <a:gd name="T27" fmla="*/ 78 h 321"/>
              <a:gd name="T28" fmla="*/ 102 w 289"/>
              <a:gd name="T29" fmla="*/ 79 h 321"/>
              <a:gd name="T30" fmla="*/ 86 w 289"/>
              <a:gd name="T31" fmla="*/ 86 h 321"/>
              <a:gd name="T32" fmla="*/ 66 w 289"/>
              <a:gd name="T33" fmla="*/ 102 h 321"/>
              <a:gd name="T34" fmla="*/ 54 w 289"/>
              <a:gd name="T35" fmla="*/ 120 h 321"/>
              <a:gd name="T36" fmla="*/ 45 w 289"/>
              <a:gd name="T37" fmla="*/ 149 h 321"/>
              <a:gd name="T38" fmla="*/ 35 w 289"/>
              <a:gd name="T39" fmla="*/ 175 h 321"/>
              <a:gd name="T40" fmla="*/ 20 w 289"/>
              <a:gd name="T41" fmla="*/ 190 h 321"/>
              <a:gd name="T42" fmla="*/ 10 w 289"/>
              <a:gd name="T43" fmla="*/ 205 h 321"/>
              <a:gd name="T44" fmla="*/ 2 w 289"/>
              <a:gd name="T45" fmla="*/ 232 h 321"/>
              <a:gd name="T46" fmla="*/ 0 w 289"/>
              <a:gd name="T47" fmla="*/ 253 h 321"/>
              <a:gd name="T48" fmla="*/ 1 w 289"/>
              <a:gd name="T49" fmla="*/ 289 h 321"/>
              <a:gd name="T50" fmla="*/ 5 w 289"/>
              <a:gd name="T51" fmla="*/ 320 h 321"/>
              <a:gd name="T52" fmla="*/ 13 w 289"/>
              <a:gd name="T53" fmla="*/ 291 h 321"/>
              <a:gd name="T54" fmla="*/ 30 w 289"/>
              <a:gd name="T55" fmla="*/ 258 h 321"/>
              <a:gd name="T56" fmla="*/ 57 w 289"/>
              <a:gd name="T57" fmla="*/ 222 h 321"/>
              <a:gd name="T58" fmla="*/ 83 w 289"/>
              <a:gd name="T59" fmla="*/ 200 h 321"/>
              <a:gd name="T60" fmla="*/ 99 w 289"/>
              <a:gd name="T61" fmla="*/ 195 h 321"/>
              <a:gd name="T62" fmla="*/ 113 w 289"/>
              <a:gd name="T63" fmla="*/ 194 h 321"/>
              <a:gd name="T64" fmla="*/ 126 w 289"/>
              <a:gd name="T65" fmla="*/ 197 h 321"/>
              <a:gd name="T66" fmla="*/ 140 w 289"/>
              <a:gd name="T67" fmla="*/ 208 h 321"/>
              <a:gd name="T68" fmla="*/ 159 w 289"/>
              <a:gd name="T69" fmla="*/ 213 h 321"/>
              <a:gd name="T70" fmla="*/ 179 w 289"/>
              <a:gd name="T71" fmla="*/ 212 h 321"/>
              <a:gd name="T72" fmla="*/ 194 w 289"/>
              <a:gd name="T73" fmla="*/ 204 h 321"/>
              <a:gd name="T74" fmla="*/ 213 w 289"/>
              <a:gd name="T75" fmla="*/ 183 h 321"/>
              <a:gd name="T76" fmla="*/ 225 w 289"/>
              <a:gd name="T77" fmla="*/ 159 h 321"/>
              <a:gd name="T78" fmla="*/ 233 w 289"/>
              <a:gd name="T79" fmla="*/ 143 h 321"/>
              <a:gd name="T80" fmla="*/ 244 w 289"/>
              <a:gd name="T81" fmla="*/ 134 h 321"/>
              <a:gd name="T82" fmla="*/ 263 w 289"/>
              <a:gd name="T83" fmla="*/ 132 h 321"/>
              <a:gd name="T84" fmla="*/ 273 w 289"/>
              <a:gd name="T85" fmla="*/ 134 h 321"/>
              <a:gd name="T86" fmla="*/ 282 w 289"/>
              <a:gd name="T87" fmla="*/ 140 h 321"/>
              <a:gd name="T88" fmla="*/ 288 w 289"/>
              <a:gd name="T89" fmla="*/ 147 h 321"/>
              <a:gd name="T90" fmla="*/ 286 w 289"/>
              <a:gd name="T91" fmla="*/ 1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 h="321">
                <a:moveTo>
                  <a:pt x="286" y="14"/>
                </a:moveTo>
                <a:lnTo>
                  <a:pt x="279" y="7"/>
                </a:lnTo>
                <a:lnTo>
                  <a:pt x="268" y="3"/>
                </a:lnTo>
                <a:lnTo>
                  <a:pt x="245" y="0"/>
                </a:lnTo>
                <a:lnTo>
                  <a:pt x="224" y="2"/>
                </a:lnTo>
                <a:lnTo>
                  <a:pt x="208" y="9"/>
                </a:lnTo>
                <a:lnTo>
                  <a:pt x="199" y="18"/>
                </a:lnTo>
                <a:lnTo>
                  <a:pt x="192" y="27"/>
                </a:lnTo>
                <a:lnTo>
                  <a:pt x="180" y="59"/>
                </a:lnTo>
                <a:lnTo>
                  <a:pt x="171" y="73"/>
                </a:lnTo>
                <a:lnTo>
                  <a:pt x="164" y="81"/>
                </a:lnTo>
                <a:lnTo>
                  <a:pt x="154" y="83"/>
                </a:lnTo>
                <a:lnTo>
                  <a:pt x="137" y="80"/>
                </a:lnTo>
                <a:lnTo>
                  <a:pt x="120" y="78"/>
                </a:lnTo>
                <a:lnTo>
                  <a:pt x="102" y="79"/>
                </a:lnTo>
                <a:lnTo>
                  <a:pt x="86" y="86"/>
                </a:lnTo>
                <a:lnTo>
                  <a:pt x="66" y="102"/>
                </a:lnTo>
                <a:lnTo>
                  <a:pt x="54" y="120"/>
                </a:lnTo>
                <a:lnTo>
                  <a:pt x="45" y="149"/>
                </a:lnTo>
                <a:lnTo>
                  <a:pt x="35" y="175"/>
                </a:lnTo>
                <a:lnTo>
                  <a:pt x="20" y="190"/>
                </a:lnTo>
                <a:lnTo>
                  <a:pt x="10" y="205"/>
                </a:lnTo>
                <a:lnTo>
                  <a:pt x="2" y="232"/>
                </a:lnTo>
                <a:lnTo>
                  <a:pt x="0" y="253"/>
                </a:lnTo>
                <a:lnTo>
                  <a:pt x="1" y="289"/>
                </a:lnTo>
                <a:lnTo>
                  <a:pt x="5" y="320"/>
                </a:lnTo>
                <a:lnTo>
                  <a:pt x="13" y="291"/>
                </a:lnTo>
                <a:lnTo>
                  <a:pt x="30" y="258"/>
                </a:lnTo>
                <a:lnTo>
                  <a:pt x="57" y="222"/>
                </a:lnTo>
                <a:lnTo>
                  <a:pt x="83" y="200"/>
                </a:lnTo>
                <a:lnTo>
                  <a:pt x="99" y="195"/>
                </a:lnTo>
                <a:lnTo>
                  <a:pt x="113" y="194"/>
                </a:lnTo>
                <a:lnTo>
                  <a:pt x="126" y="197"/>
                </a:lnTo>
                <a:lnTo>
                  <a:pt x="140" y="208"/>
                </a:lnTo>
                <a:lnTo>
                  <a:pt x="159" y="213"/>
                </a:lnTo>
                <a:lnTo>
                  <a:pt x="179" y="212"/>
                </a:lnTo>
                <a:lnTo>
                  <a:pt x="194" y="204"/>
                </a:lnTo>
                <a:lnTo>
                  <a:pt x="213" y="183"/>
                </a:lnTo>
                <a:lnTo>
                  <a:pt x="225" y="159"/>
                </a:lnTo>
                <a:lnTo>
                  <a:pt x="233" y="143"/>
                </a:lnTo>
                <a:lnTo>
                  <a:pt x="244" y="134"/>
                </a:lnTo>
                <a:lnTo>
                  <a:pt x="263" y="132"/>
                </a:lnTo>
                <a:lnTo>
                  <a:pt x="273" y="134"/>
                </a:lnTo>
                <a:lnTo>
                  <a:pt x="282" y="140"/>
                </a:lnTo>
                <a:lnTo>
                  <a:pt x="288" y="147"/>
                </a:lnTo>
                <a:lnTo>
                  <a:pt x="286" y="14"/>
                </a:lnTo>
              </a:path>
            </a:pathLst>
          </a:custGeom>
          <a:gradFill rotWithShape="0">
            <a:gsLst>
              <a:gs pos="0">
                <a:srgbClr val="E9A04D"/>
              </a:gs>
              <a:gs pos="50000">
                <a:srgbClr val="A0F4CC"/>
              </a:gs>
              <a:gs pos="100000">
                <a:srgbClr val="E9A04D"/>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2" name="Freeform 148"/>
          <p:cNvSpPr>
            <a:spLocks/>
          </p:cNvSpPr>
          <p:nvPr/>
        </p:nvSpPr>
        <p:spPr bwMode="auto">
          <a:xfrm>
            <a:off x="3998913" y="3544888"/>
            <a:ext cx="433387" cy="288925"/>
          </a:xfrm>
          <a:custGeom>
            <a:avLst/>
            <a:gdLst>
              <a:gd name="T0" fmla="*/ 272 w 273"/>
              <a:gd name="T1" fmla="*/ 49 h 182"/>
              <a:gd name="T2" fmla="*/ 264 w 273"/>
              <a:gd name="T3" fmla="*/ 44 h 182"/>
              <a:gd name="T4" fmla="*/ 252 w 273"/>
              <a:gd name="T5" fmla="*/ 42 h 182"/>
              <a:gd name="T6" fmla="*/ 239 w 273"/>
              <a:gd name="T7" fmla="*/ 43 h 182"/>
              <a:gd name="T8" fmla="*/ 230 w 273"/>
              <a:gd name="T9" fmla="*/ 46 h 182"/>
              <a:gd name="T10" fmla="*/ 222 w 273"/>
              <a:gd name="T11" fmla="*/ 51 h 182"/>
              <a:gd name="T12" fmla="*/ 210 w 273"/>
              <a:gd name="T13" fmla="*/ 65 h 182"/>
              <a:gd name="T14" fmla="*/ 193 w 273"/>
              <a:gd name="T15" fmla="*/ 94 h 182"/>
              <a:gd name="T16" fmla="*/ 184 w 273"/>
              <a:gd name="T17" fmla="*/ 112 h 182"/>
              <a:gd name="T18" fmla="*/ 178 w 273"/>
              <a:gd name="T19" fmla="*/ 119 h 182"/>
              <a:gd name="T20" fmla="*/ 172 w 273"/>
              <a:gd name="T21" fmla="*/ 124 h 182"/>
              <a:gd name="T22" fmla="*/ 164 w 273"/>
              <a:gd name="T23" fmla="*/ 128 h 182"/>
              <a:gd name="T24" fmla="*/ 153 w 273"/>
              <a:gd name="T25" fmla="*/ 128 h 182"/>
              <a:gd name="T26" fmla="*/ 142 w 273"/>
              <a:gd name="T27" fmla="*/ 124 h 182"/>
              <a:gd name="T28" fmla="*/ 130 w 273"/>
              <a:gd name="T29" fmla="*/ 116 h 182"/>
              <a:gd name="T30" fmla="*/ 116 w 273"/>
              <a:gd name="T31" fmla="*/ 109 h 182"/>
              <a:gd name="T32" fmla="*/ 109 w 273"/>
              <a:gd name="T33" fmla="*/ 108 h 182"/>
              <a:gd name="T34" fmla="*/ 99 w 273"/>
              <a:gd name="T35" fmla="*/ 107 h 182"/>
              <a:gd name="T36" fmla="*/ 87 w 273"/>
              <a:gd name="T37" fmla="*/ 109 h 182"/>
              <a:gd name="T38" fmla="*/ 69 w 273"/>
              <a:gd name="T39" fmla="*/ 116 h 182"/>
              <a:gd name="T40" fmla="*/ 57 w 273"/>
              <a:gd name="T41" fmla="*/ 122 h 182"/>
              <a:gd name="T42" fmla="*/ 46 w 273"/>
              <a:gd name="T43" fmla="*/ 130 h 182"/>
              <a:gd name="T44" fmla="*/ 31 w 273"/>
              <a:gd name="T45" fmla="*/ 145 h 182"/>
              <a:gd name="T46" fmla="*/ 16 w 273"/>
              <a:gd name="T47" fmla="*/ 159 h 182"/>
              <a:gd name="T48" fmla="*/ 5 w 273"/>
              <a:gd name="T49" fmla="*/ 173 h 182"/>
              <a:gd name="T50" fmla="*/ 0 w 273"/>
              <a:gd name="T51" fmla="*/ 181 h 182"/>
              <a:gd name="T52" fmla="*/ 10 w 273"/>
              <a:gd name="T53" fmla="*/ 162 h 182"/>
              <a:gd name="T54" fmla="*/ 25 w 273"/>
              <a:gd name="T55" fmla="*/ 145 h 182"/>
              <a:gd name="T56" fmla="*/ 33 w 273"/>
              <a:gd name="T57" fmla="*/ 131 h 182"/>
              <a:gd name="T58" fmla="*/ 42 w 273"/>
              <a:gd name="T59" fmla="*/ 114 h 182"/>
              <a:gd name="T60" fmla="*/ 46 w 273"/>
              <a:gd name="T61" fmla="*/ 107 h 182"/>
              <a:gd name="T62" fmla="*/ 52 w 273"/>
              <a:gd name="T63" fmla="*/ 101 h 182"/>
              <a:gd name="T64" fmla="*/ 61 w 273"/>
              <a:gd name="T65" fmla="*/ 94 h 182"/>
              <a:gd name="T66" fmla="*/ 82 w 273"/>
              <a:gd name="T67" fmla="*/ 85 h 182"/>
              <a:gd name="T68" fmla="*/ 101 w 273"/>
              <a:gd name="T69" fmla="*/ 81 h 182"/>
              <a:gd name="T70" fmla="*/ 118 w 273"/>
              <a:gd name="T71" fmla="*/ 81 h 182"/>
              <a:gd name="T72" fmla="*/ 139 w 273"/>
              <a:gd name="T73" fmla="*/ 86 h 182"/>
              <a:gd name="T74" fmla="*/ 147 w 273"/>
              <a:gd name="T75" fmla="*/ 87 h 182"/>
              <a:gd name="T76" fmla="*/ 157 w 273"/>
              <a:gd name="T77" fmla="*/ 86 h 182"/>
              <a:gd name="T78" fmla="*/ 168 w 273"/>
              <a:gd name="T79" fmla="*/ 81 h 182"/>
              <a:gd name="T80" fmla="*/ 175 w 273"/>
              <a:gd name="T81" fmla="*/ 71 h 182"/>
              <a:gd name="T82" fmla="*/ 182 w 273"/>
              <a:gd name="T83" fmla="*/ 57 h 182"/>
              <a:gd name="T84" fmla="*/ 190 w 273"/>
              <a:gd name="T85" fmla="*/ 35 h 182"/>
              <a:gd name="T86" fmla="*/ 201 w 273"/>
              <a:gd name="T87" fmla="*/ 20 h 182"/>
              <a:gd name="T88" fmla="*/ 208 w 273"/>
              <a:gd name="T89" fmla="*/ 12 h 182"/>
              <a:gd name="T90" fmla="*/ 220 w 273"/>
              <a:gd name="T91" fmla="*/ 4 h 182"/>
              <a:gd name="T92" fmla="*/ 228 w 273"/>
              <a:gd name="T93" fmla="*/ 2 h 182"/>
              <a:gd name="T94" fmla="*/ 241 w 273"/>
              <a:gd name="T95" fmla="*/ 0 h 182"/>
              <a:gd name="T96" fmla="*/ 252 w 273"/>
              <a:gd name="T97" fmla="*/ 0 h 182"/>
              <a:gd name="T98" fmla="*/ 261 w 273"/>
              <a:gd name="T99" fmla="*/ 2 h 182"/>
              <a:gd name="T100" fmla="*/ 267 w 273"/>
              <a:gd name="T101" fmla="*/ 6 h 182"/>
              <a:gd name="T102" fmla="*/ 272 w 273"/>
              <a:gd name="T103" fmla="*/ 9 h 182"/>
              <a:gd name="T104" fmla="*/ 272 w 273"/>
              <a:gd name="T105" fmla="*/ 4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3" h="182">
                <a:moveTo>
                  <a:pt x="272" y="49"/>
                </a:moveTo>
                <a:lnTo>
                  <a:pt x="264" y="44"/>
                </a:lnTo>
                <a:lnTo>
                  <a:pt x="252" y="42"/>
                </a:lnTo>
                <a:lnTo>
                  <a:pt x="239" y="43"/>
                </a:lnTo>
                <a:lnTo>
                  <a:pt x="230" y="46"/>
                </a:lnTo>
                <a:lnTo>
                  <a:pt x="222" y="51"/>
                </a:lnTo>
                <a:lnTo>
                  <a:pt x="210" y="65"/>
                </a:lnTo>
                <a:lnTo>
                  <a:pt x="193" y="94"/>
                </a:lnTo>
                <a:lnTo>
                  <a:pt x="184" y="112"/>
                </a:lnTo>
                <a:lnTo>
                  <a:pt x="178" y="119"/>
                </a:lnTo>
                <a:lnTo>
                  <a:pt x="172" y="124"/>
                </a:lnTo>
                <a:lnTo>
                  <a:pt x="164" y="128"/>
                </a:lnTo>
                <a:lnTo>
                  <a:pt x="153" y="128"/>
                </a:lnTo>
                <a:lnTo>
                  <a:pt x="142" y="124"/>
                </a:lnTo>
                <a:lnTo>
                  <a:pt x="130" y="116"/>
                </a:lnTo>
                <a:lnTo>
                  <a:pt x="116" y="109"/>
                </a:lnTo>
                <a:lnTo>
                  <a:pt x="109" y="108"/>
                </a:lnTo>
                <a:lnTo>
                  <a:pt x="99" y="107"/>
                </a:lnTo>
                <a:lnTo>
                  <a:pt x="87" y="109"/>
                </a:lnTo>
                <a:lnTo>
                  <a:pt x="69" y="116"/>
                </a:lnTo>
                <a:lnTo>
                  <a:pt x="57" y="122"/>
                </a:lnTo>
                <a:lnTo>
                  <a:pt x="46" y="130"/>
                </a:lnTo>
                <a:lnTo>
                  <a:pt x="31" y="145"/>
                </a:lnTo>
                <a:lnTo>
                  <a:pt x="16" y="159"/>
                </a:lnTo>
                <a:lnTo>
                  <a:pt x="5" y="173"/>
                </a:lnTo>
                <a:lnTo>
                  <a:pt x="0" y="181"/>
                </a:lnTo>
                <a:lnTo>
                  <a:pt x="10" y="162"/>
                </a:lnTo>
                <a:lnTo>
                  <a:pt x="25" y="145"/>
                </a:lnTo>
                <a:lnTo>
                  <a:pt x="33" y="131"/>
                </a:lnTo>
                <a:lnTo>
                  <a:pt x="42" y="114"/>
                </a:lnTo>
                <a:lnTo>
                  <a:pt x="46" y="107"/>
                </a:lnTo>
                <a:lnTo>
                  <a:pt x="52" y="101"/>
                </a:lnTo>
                <a:lnTo>
                  <a:pt x="61" y="94"/>
                </a:lnTo>
                <a:lnTo>
                  <a:pt x="82" y="85"/>
                </a:lnTo>
                <a:lnTo>
                  <a:pt x="101" y="81"/>
                </a:lnTo>
                <a:lnTo>
                  <a:pt x="118" y="81"/>
                </a:lnTo>
                <a:lnTo>
                  <a:pt x="139" y="86"/>
                </a:lnTo>
                <a:lnTo>
                  <a:pt x="147" y="87"/>
                </a:lnTo>
                <a:lnTo>
                  <a:pt x="157" y="86"/>
                </a:lnTo>
                <a:lnTo>
                  <a:pt x="168" y="81"/>
                </a:lnTo>
                <a:lnTo>
                  <a:pt x="175" y="71"/>
                </a:lnTo>
                <a:lnTo>
                  <a:pt x="182" y="57"/>
                </a:lnTo>
                <a:lnTo>
                  <a:pt x="190" y="35"/>
                </a:lnTo>
                <a:lnTo>
                  <a:pt x="201" y="20"/>
                </a:lnTo>
                <a:lnTo>
                  <a:pt x="208" y="12"/>
                </a:lnTo>
                <a:lnTo>
                  <a:pt x="220" y="4"/>
                </a:lnTo>
                <a:lnTo>
                  <a:pt x="228" y="2"/>
                </a:lnTo>
                <a:lnTo>
                  <a:pt x="241" y="0"/>
                </a:lnTo>
                <a:lnTo>
                  <a:pt x="252" y="0"/>
                </a:lnTo>
                <a:lnTo>
                  <a:pt x="261" y="2"/>
                </a:lnTo>
                <a:lnTo>
                  <a:pt x="267" y="6"/>
                </a:lnTo>
                <a:lnTo>
                  <a:pt x="272" y="9"/>
                </a:lnTo>
                <a:lnTo>
                  <a:pt x="272" y="49"/>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3" name="Freeform 149"/>
          <p:cNvSpPr>
            <a:spLocks/>
          </p:cNvSpPr>
          <p:nvPr/>
        </p:nvSpPr>
        <p:spPr bwMode="auto">
          <a:xfrm>
            <a:off x="3960813" y="4570413"/>
            <a:ext cx="544512" cy="1266825"/>
          </a:xfrm>
          <a:custGeom>
            <a:avLst/>
            <a:gdLst>
              <a:gd name="T0" fmla="*/ 327 w 343"/>
              <a:gd name="T1" fmla="*/ 729 h 798"/>
              <a:gd name="T2" fmla="*/ 17 w 343"/>
              <a:gd name="T3" fmla="*/ 3 h 798"/>
              <a:gd name="T4" fmla="*/ 8 w 343"/>
              <a:gd name="T5" fmla="*/ 0 h 798"/>
              <a:gd name="T6" fmla="*/ 1 w 343"/>
              <a:gd name="T7" fmla="*/ 3 h 798"/>
              <a:gd name="T8" fmla="*/ 0 w 343"/>
              <a:gd name="T9" fmla="*/ 9 h 798"/>
              <a:gd name="T10" fmla="*/ 1 w 343"/>
              <a:gd name="T11" fmla="*/ 18 h 798"/>
              <a:gd name="T12" fmla="*/ 321 w 343"/>
              <a:gd name="T13" fmla="*/ 794 h 798"/>
              <a:gd name="T14" fmla="*/ 331 w 343"/>
              <a:gd name="T15" fmla="*/ 797 h 798"/>
              <a:gd name="T16" fmla="*/ 341 w 343"/>
              <a:gd name="T17" fmla="*/ 784 h 798"/>
              <a:gd name="T18" fmla="*/ 342 w 343"/>
              <a:gd name="T19" fmla="*/ 760 h 798"/>
              <a:gd name="T20" fmla="*/ 327 w 343"/>
              <a:gd name="T21" fmla="*/ 729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798">
                <a:moveTo>
                  <a:pt x="327" y="729"/>
                </a:moveTo>
                <a:lnTo>
                  <a:pt x="17" y="3"/>
                </a:lnTo>
                <a:lnTo>
                  <a:pt x="8" y="0"/>
                </a:lnTo>
                <a:lnTo>
                  <a:pt x="1" y="3"/>
                </a:lnTo>
                <a:lnTo>
                  <a:pt x="0" y="9"/>
                </a:lnTo>
                <a:lnTo>
                  <a:pt x="1" y="18"/>
                </a:lnTo>
                <a:lnTo>
                  <a:pt x="321" y="794"/>
                </a:lnTo>
                <a:lnTo>
                  <a:pt x="331" y="797"/>
                </a:lnTo>
                <a:lnTo>
                  <a:pt x="341" y="784"/>
                </a:lnTo>
                <a:lnTo>
                  <a:pt x="342" y="760"/>
                </a:lnTo>
                <a:lnTo>
                  <a:pt x="327" y="729"/>
                </a:lnTo>
              </a:path>
            </a:pathLst>
          </a:custGeom>
          <a:gradFill rotWithShape="0">
            <a:gsLst>
              <a:gs pos="0">
                <a:srgbClr val="E9A04D"/>
              </a:gs>
              <a:gs pos="50000">
                <a:srgbClr val="A0F4CC"/>
              </a:gs>
              <a:gs pos="100000">
                <a:srgbClr val="E9A04D"/>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4" name="Freeform 150"/>
          <p:cNvSpPr>
            <a:spLocks/>
          </p:cNvSpPr>
          <p:nvPr/>
        </p:nvSpPr>
        <p:spPr bwMode="auto">
          <a:xfrm>
            <a:off x="3962400" y="4622800"/>
            <a:ext cx="14288" cy="711200"/>
          </a:xfrm>
          <a:custGeom>
            <a:avLst/>
            <a:gdLst>
              <a:gd name="T0" fmla="*/ 8 w 9"/>
              <a:gd name="T1" fmla="*/ 0 h 448"/>
              <a:gd name="T2" fmla="*/ 0 w 9"/>
              <a:gd name="T3" fmla="*/ 447 h 448"/>
            </a:gdLst>
            <a:ahLst/>
            <a:cxnLst>
              <a:cxn ang="0">
                <a:pos x="T0" y="T1"/>
              </a:cxn>
              <a:cxn ang="0">
                <a:pos x="T2" y="T3"/>
              </a:cxn>
            </a:cxnLst>
            <a:rect l="0" t="0" r="r" b="b"/>
            <a:pathLst>
              <a:path w="9" h="448">
                <a:moveTo>
                  <a:pt x="8" y="0"/>
                </a:moveTo>
                <a:lnTo>
                  <a:pt x="0" y="447"/>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5" name="Freeform 151"/>
          <p:cNvSpPr>
            <a:spLocks/>
          </p:cNvSpPr>
          <p:nvPr/>
        </p:nvSpPr>
        <p:spPr bwMode="auto">
          <a:xfrm>
            <a:off x="3811588" y="5043488"/>
            <a:ext cx="561975" cy="1336675"/>
          </a:xfrm>
          <a:custGeom>
            <a:avLst/>
            <a:gdLst>
              <a:gd name="T0" fmla="*/ 35 w 354"/>
              <a:gd name="T1" fmla="*/ 0 h 842"/>
              <a:gd name="T2" fmla="*/ 0 w 354"/>
              <a:gd name="T3" fmla="*/ 24 h 842"/>
              <a:gd name="T4" fmla="*/ 300 w 354"/>
              <a:gd name="T5" fmla="*/ 841 h 842"/>
              <a:gd name="T6" fmla="*/ 353 w 354"/>
              <a:gd name="T7" fmla="*/ 841 h 842"/>
              <a:gd name="T8" fmla="*/ 35 w 354"/>
              <a:gd name="T9" fmla="*/ 0 h 842"/>
            </a:gdLst>
            <a:ahLst/>
            <a:cxnLst>
              <a:cxn ang="0">
                <a:pos x="T0" y="T1"/>
              </a:cxn>
              <a:cxn ang="0">
                <a:pos x="T2" y="T3"/>
              </a:cxn>
              <a:cxn ang="0">
                <a:pos x="T4" y="T5"/>
              </a:cxn>
              <a:cxn ang="0">
                <a:pos x="T6" y="T7"/>
              </a:cxn>
              <a:cxn ang="0">
                <a:pos x="T8" y="T9"/>
              </a:cxn>
            </a:cxnLst>
            <a:rect l="0" t="0" r="r" b="b"/>
            <a:pathLst>
              <a:path w="354" h="842">
                <a:moveTo>
                  <a:pt x="35" y="0"/>
                </a:moveTo>
                <a:lnTo>
                  <a:pt x="0" y="24"/>
                </a:lnTo>
                <a:lnTo>
                  <a:pt x="300" y="841"/>
                </a:lnTo>
                <a:lnTo>
                  <a:pt x="353" y="841"/>
                </a:lnTo>
                <a:lnTo>
                  <a:pt x="35"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6" name="Freeform 152"/>
          <p:cNvSpPr>
            <a:spLocks/>
          </p:cNvSpPr>
          <p:nvPr/>
        </p:nvSpPr>
        <p:spPr bwMode="auto">
          <a:xfrm>
            <a:off x="3659188" y="5056188"/>
            <a:ext cx="690562" cy="1370012"/>
          </a:xfrm>
          <a:custGeom>
            <a:avLst/>
            <a:gdLst>
              <a:gd name="T0" fmla="*/ 298 w 435"/>
              <a:gd name="T1" fmla="*/ 833 h 863"/>
              <a:gd name="T2" fmla="*/ 0 w 435"/>
              <a:gd name="T3" fmla="*/ 0 h 863"/>
              <a:gd name="T4" fmla="*/ 108 w 435"/>
              <a:gd name="T5" fmla="*/ 7 h 863"/>
              <a:gd name="T6" fmla="*/ 434 w 435"/>
              <a:gd name="T7" fmla="*/ 862 h 863"/>
              <a:gd name="T8" fmla="*/ 298 w 435"/>
              <a:gd name="T9" fmla="*/ 833 h 863"/>
            </a:gdLst>
            <a:ahLst/>
            <a:cxnLst>
              <a:cxn ang="0">
                <a:pos x="T0" y="T1"/>
              </a:cxn>
              <a:cxn ang="0">
                <a:pos x="T2" y="T3"/>
              </a:cxn>
              <a:cxn ang="0">
                <a:pos x="T4" y="T5"/>
              </a:cxn>
              <a:cxn ang="0">
                <a:pos x="T6" y="T7"/>
              </a:cxn>
              <a:cxn ang="0">
                <a:pos x="T8" y="T9"/>
              </a:cxn>
            </a:cxnLst>
            <a:rect l="0" t="0" r="r" b="b"/>
            <a:pathLst>
              <a:path w="435" h="863">
                <a:moveTo>
                  <a:pt x="298" y="833"/>
                </a:moveTo>
                <a:lnTo>
                  <a:pt x="0" y="0"/>
                </a:lnTo>
                <a:lnTo>
                  <a:pt x="108" y="7"/>
                </a:lnTo>
                <a:lnTo>
                  <a:pt x="434" y="862"/>
                </a:lnTo>
                <a:lnTo>
                  <a:pt x="298" y="833"/>
                </a:lnTo>
              </a:path>
            </a:pathLst>
          </a:custGeom>
          <a:gradFill rotWithShape="0">
            <a:gsLst>
              <a:gs pos="0">
                <a:srgbClr val="E9A04D"/>
              </a:gs>
              <a:gs pos="50000">
                <a:srgbClr val="A0F4CC"/>
              </a:gs>
              <a:gs pos="100000">
                <a:srgbClr val="E9A04D"/>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 name="Freeform 153"/>
          <p:cNvSpPr>
            <a:spLocks/>
          </p:cNvSpPr>
          <p:nvPr/>
        </p:nvSpPr>
        <p:spPr bwMode="auto">
          <a:xfrm>
            <a:off x="3970338" y="5314950"/>
            <a:ext cx="138112" cy="485775"/>
          </a:xfrm>
          <a:custGeom>
            <a:avLst/>
            <a:gdLst>
              <a:gd name="T0" fmla="*/ 0 w 87"/>
              <a:gd name="T1" fmla="*/ 0 h 306"/>
              <a:gd name="T2" fmla="*/ 82 w 87"/>
              <a:gd name="T3" fmla="*/ 91 h 306"/>
              <a:gd name="T4" fmla="*/ 86 w 87"/>
              <a:gd name="T5" fmla="*/ 104 h 306"/>
              <a:gd name="T6" fmla="*/ 86 w 87"/>
              <a:gd name="T7" fmla="*/ 305 h 306"/>
              <a:gd name="T8" fmla="*/ 72 w 87"/>
              <a:gd name="T9" fmla="*/ 266 h 306"/>
              <a:gd name="T10" fmla="*/ 72 w 87"/>
              <a:gd name="T11" fmla="*/ 109 h 306"/>
              <a:gd name="T12" fmla="*/ 41 w 87"/>
              <a:gd name="T13" fmla="*/ 109 h 306"/>
              <a:gd name="T14" fmla="*/ 33 w 87"/>
              <a:gd name="T15" fmla="*/ 86 h 306"/>
              <a:gd name="T16" fmla="*/ 51 w 87"/>
              <a:gd name="T17" fmla="*/ 87 h 306"/>
              <a:gd name="T18" fmla="*/ 13 w 87"/>
              <a:gd name="T19" fmla="*/ 36 h 306"/>
              <a:gd name="T20" fmla="*/ 0 w 87"/>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306">
                <a:moveTo>
                  <a:pt x="0" y="0"/>
                </a:moveTo>
                <a:lnTo>
                  <a:pt x="82" y="91"/>
                </a:lnTo>
                <a:lnTo>
                  <a:pt x="86" y="104"/>
                </a:lnTo>
                <a:lnTo>
                  <a:pt x="86" y="305"/>
                </a:lnTo>
                <a:lnTo>
                  <a:pt x="72" y="266"/>
                </a:lnTo>
                <a:lnTo>
                  <a:pt x="72" y="109"/>
                </a:lnTo>
                <a:lnTo>
                  <a:pt x="41" y="109"/>
                </a:lnTo>
                <a:lnTo>
                  <a:pt x="33" y="86"/>
                </a:lnTo>
                <a:lnTo>
                  <a:pt x="51" y="87"/>
                </a:lnTo>
                <a:lnTo>
                  <a:pt x="13" y="36"/>
                </a:lnTo>
                <a:lnTo>
                  <a:pt x="0" y="0"/>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8" name="Freeform 154"/>
          <p:cNvSpPr>
            <a:spLocks/>
          </p:cNvSpPr>
          <p:nvPr/>
        </p:nvSpPr>
        <p:spPr bwMode="auto">
          <a:xfrm>
            <a:off x="4751388" y="4406900"/>
            <a:ext cx="695325" cy="1227138"/>
          </a:xfrm>
          <a:custGeom>
            <a:avLst/>
            <a:gdLst>
              <a:gd name="T0" fmla="*/ 433 w 438"/>
              <a:gd name="T1" fmla="*/ 727 h 773"/>
              <a:gd name="T2" fmla="*/ 19 w 438"/>
              <a:gd name="T3" fmla="*/ 3 h 773"/>
              <a:gd name="T4" fmla="*/ 7 w 438"/>
              <a:gd name="T5" fmla="*/ 0 h 773"/>
              <a:gd name="T6" fmla="*/ 0 w 438"/>
              <a:gd name="T7" fmla="*/ 6 h 773"/>
              <a:gd name="T8" fmla="*/ 2 w 438"/>
              <a:gd name="T9" fmla="*/ 15 h 773"/>
              <a:gd name="T10" fmla="*/ 420 w 438"/>
              <a:gd name="T11" fmla="*/ 772 h 773"/>
              <a:gd name="T12" fmla="*/ 429 w 438"/>
              <a:gd name="T13" fmla="*/ 771 h 773"/>
              <a:gd name="T14" fmla="*/ 436 w 438"/>
              <a:gd name="T15" fmla="*/ 762 h 773"/>
              <a:gd name="T16" fmla="*/ 437 w 438"/>
              <a:gd name="T17" fmla="*/ 746 h 773"/>
              <a:gd name="T18" fmla="*/ 433 w 438"/>
              <a:gd name="T19" fmla="*/ 727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773">
                <a:moveTo>
                  <a:pt x="433" y="727"/>
                </a:moveTo>
                <a:lnTo>
                  <a:pt x="19" y="3"/>
                </a:lnTo>
                <a:lnTo>
                  <a:pt x="7" y="0"/>
                </a:lnTo>
                <a:lnTo>
                  <a:pt x="0" y="6"/>
                </a:lnTo>
                <a:lnTo>
                  <a:pt x="2" y="15"/>
                </a:lnTo>
                <a:lnTo>
                  <a:pt x="420" y="772"/>
                </a:lnTo>
                <a:lnTo>
                  <a:pt x="429" y="771"/>
                </a:lnTo>
                <a:lnTo>
                  <a:pt x="436" y="762"/>
                </a:lnTo>
                <a:lnTo>
                  <a:pt x="437" y="746"/>
                </a:lnTo>
                <a:lnTo>
                  <a:pt x="433" y="727"/>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9" name="Freeform 155"/>
          <p:cNvSpPr>
            <a:spLocks/>
          </p:cNvSpPr>
          <p:nvPr/>
        </p:nvSpPr>
        <p:spPr bwMode="auto">
          <a:xfrm>
            <a:off x="4765675" y="4452938"/>
            <a:ext cx="39688" cy="844550"/>
          </a:xfrm>
          <a:custGeom>
            <a:avLst/>
            <a:gdLst>
              <a:gd name="T0" fmla="*/ 0 w 25"/>
              <a:gd name="T1" fmla="*/ 0 h 532"/>
              <a:gd name="T2" fmla="*/ 24 w 25"/>
              <a:gd name="T3" fmla="*/ 531 h 532"/>
            </a:gdLst>
            <a:ahLst/>
            <a:cxnLst>
              <a:cxn ang="0">
                <a:pos x="T0" y="T1"/>
              </a:cxn>
              <a:cxn ang="0">
                <a:pos x="T2" y="T3"/>
              </a:cxn>
            </a:cxnLst>
            <a:rect l="0" t="0" r="r" b="b"/>
            <a:pathLst>
              <a:path w="25" h="532">
                <a:moveTo>
                  <a:pt x="0" y="0"/>
                </a:moveTo>
                <a:lnTo>
                  <a:pt x="24" y="531"/>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0" name="Freeform 156"/>
          <p:cNvSpPr>
            <a:spLocks/>
          </p:cNvSpPr>
          <p:nvPr/>
        </p:nvSpPr>
        <p:spPr bwMode="auto">
          <a:xfrm>
            <a:off x="4311650" y="5187950"/>
            <a:ext cx="1201738" cy="1263650"/>
          </a:xfrm>
          <a:custGeom>
            <a:avLst/>
            <a:gdLst>
              <a:gd name="T0" fmla="*/ 0 w 757"/>
              <a:gd name="T1" fmla="*/ 38 h 796"/>
              <a:gd name="T2" fmla="*/ 15 w 757"/>
              <a:gd name="T3" fmla="*/ 0 h 796"/>
              <a:gd name="T4" fmla="*/ 756 w 757"/>
              <a:gd name="T5" fmla="*/ 795 h 796"/>
              <a:gd name="T6" fmla="*/ 703 w 757"/>
              <a:gd name="T7" fmla="*/ 795 h 796"/>
              <a:gd name="T8" fmla="*/ 484 w 757"/>
              <a:gd name="T9" fmla="*/ 590 h 796"/>
              <a:gd name="T10" fmla="*/ 0 w 757"/>
              <a:gd name="T11" fmla="*/ 60 h 796"/>
              <a:gd name="T12" fmla="*/ 0 w 757"/>
              <a:gd name="T13" fmla="*/ 38 h 796"/>
            </a:gdLst>
            <a:ahLst/>
            <a:cxnLst>
              <a:cxn ang="0">
                <a:pos x="T0" y="T1"/>
              </a:cxn>
              <a:cxn ang="0">
                <a:pos x="T2" y="T3"/>
              </a:cxn>
              <a:cxn ang="0">
                <a:pos x="T4" y="T5"/>
              </a:cxn>
              <a:cxn ang="0">
                <a:pos x="T6" y="T7"/>
              </a:cxn>
              <a:cxn ang="0">
                <a:pos x="T8" y="T9"/>
              </a:cxn>
              <a:cxn ang="0">
                <a:pos x="T10" y="T11"/>
              </a:cxn>
              <a:cxn ang="0">
                <a:pos x="T12" y="T13"/>
              </a:cxn>
            </a:cxnLst>
            <a:rect l="0" t="0" r="r" b="b"/>
            <a:pathLst>
              <a:path w="757" h="796">
                <a:moveTo>
                  <a:pt x="0" y="38"/>
                </a:moveTo>
                <a:lnTo>
                  <a:pt x="15" y="0"/>
                </a:lnTo>
                <a:lnTo>
                  <a:pt x="756" y="795"/>
                </a:lnTo>
                <a:lnTo>
                  <a:pt x="703" y="795"/>
                </a:lnTo>
                <a:lnTo>
                  <a:pt x="484" y="590"/>
                </a:lnTo>
                <a:lnTo>
                  <a:pt x="0" y="60"/>
                </a:lnTo>
                <a:lnTo>
                  <a:pt x="0" y="38"/>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1" name="Freeform 157"/>
          <p:cNvSpPr>
            <a:spLocks/>
          </p:cNvSpPr>
          <p:nvPr/>
        </p:nvSpPr>
        <p:spPr bwMode="auto">
          <a:xfrm>
            <a:off x="4164013" y="5222875"/>
            <a:ext cx="1362075" cy="1312863"/>
          </a:xfrm>
          <a:custGeom>
            <a:avLst/>
            <a:gdLst>
              <a:gd name="T0" fmla="*/ 0 w 858"/>
              <a:gd name="T1" fmla="*/ 7 h 827"/>
              <a:gd name="T2" fmla="*/ 101 w 858"/>
              <a:gd name="T3" fmla="*/ 0 h 827"/>
              <a:gd name="T4" fmla="*/ 857 w 858"/>
              <a:gd name="T5" fmla="*/ 826 h 827"/>
              <a:gd name="T6" fmla="*/ 720 w 858"/>
              <a:gd name="T7" fmla="*/ 803 h 827"/>
              <a:gd name="T8" fmla="*/ 0 w 858"/>
              <a:gd name="T9" fmla="*/ 7 h 827"/>
            </a:gdLst>
            <a:ahLst/>
            <a:cxnLst>
              <a:cxn ang="0">
                <a:pos x="T0" y="T1"/>
              </a:cxn>
              <a:cxn ang="0">
                <a:pos x="T2" y="T3"/>
              </a:cxn>
              <a:cxn ang="0">
                <a:pos x="T4" y="T5"/>
              </a:cxn>
              <a:cxn ang="0">
                <a:pos x="T6" y="T7"/>
              </a:cxn>
              <a:cxn ang="0">
                <a:pos x="T8" y="T9"/>
              </a:cxn>
            </a:cxnLst>
            <a:rect l="0" t="0" r="r" b="b"/>
            <a:pathLst>
              <a:path w="858" h="827">
                <a:moveTo>
                  <a:pt x="0" y="7"/>
                </a:moveTo>
                <a:lnTo>
                  <a:pt x="101" y="0"/>
                </a:lnTo>
                <a:lnTo>
                  <a:pt x="857" y="826"/>
                </a:lnTo>
                <a:lnTo>
                  <a:pt x="720" y="803"/>
                </a:lnTo>
                <a:lnTo>
                  <a:pt x="0" y="7"/>
                </a:lnTo>
              </a:path>
            </a:pathLst>
          </a:custGeom>
          <a:gradFill rotWithShape="0">
            <a:gsLst>
              <a:gs pos="0">
                <a:srgbClr val="E9A04D"/>
              </a:gs>
              <a:gs pos="50000">
                <a:srgbClr val="A0F4CC"/>
              </a:gs>
              <a:gs pos="100000">
                <a:srgbClr val="E9A04D"/>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2" name="Freeform 158"/>
          <p:cNvSpPr>
            <a:spLocks/>
          </p:cNvSpPr>
          <p:nvPr/>
        </p:nvSpPr>
        <p:spPr bwMode="auto">
          <a:xfrm>
            <a:off x="3867150" y="6342063"/>
            <a:ext cx="3906838" cy="271462"/>
          </a:xfrm>
          <a:custGeom>
            <a:avLst/>
            <a:gdLst>
              <a:gd name="T0" fmla="*/ 2444 w 2461"/>
              <a:gd name="T1" fmla="*/ 75 h 171"/>
              <a:gd name="T2" fmla="*/ 2391 w 2461"/>
              <a:gd name="T3" fmla="*/ 106 h 171"/>
              <a:gd name="T4" fmla="*/ 2302 w 2461"/>
              <a:gd name="T5" fmla="*/ 121 h 171"/>
              <a:gd name="T6" fmla="*/ 2202 w 2461"/>
              <a:gd name="T7" fmla="*/ 144 h 171"/>
              <a:gd name="T8" fmla="*/ 2035 w 2461"/>
              <a:gd name="T9" fmla="*/ 151 h 171"/>
              <a:gd name="T10" fmla="*/ 1877 w 2461"/>
              <a:gd name="T11" fmla="*/ 158 h 171"/>
              <a:gd name="T12" fmla="*/ 1785 w 2461"/>
              <a:gd name="T13" fmla="*/ 151 h 171"/>
              <a:gd name="T14" fmla="*/ 1721 w 2461"/>
              <a:gd name="T15" fmla="*/ 144 h 171"/>
              <a:gd name="T16" fmla="*/ 1599 w 2461"/>
              <a:gd name="T17" fmla="*/ 161 h 171"/>
              <a:gd name="T18" fmla="*/ 1490 w 2461"/>
              <a:gd name="T19" fmla="*/ 158 h 171"/>
              <a:gd name="T20" fmla="*/ 1301 w 2461"/>
              <a:gd name="T21" fmla="*/ 167 h 171"/>
              <a:gd name="T22" fmla="*/ 1238 w 2461"/>
              <a:gd name="T23" fmla="*/ 152 h 171"/>
              <a:gd name="T24" fmla="*/ 1177 w 2461"/>
              <a:gd name="T25" fmla="*/ 150 h 171"/>
              <a:gd name="T26" fmla="*/ 1079 w 2461"/>
              <a:gd name="T27" fmla="*/ 127 h 171"/>
              <a:gd name="T28" fmla="*/ 990 w 2461"/>
              <a:gd name="T29" fmla="*/ 151 h 171"/>
              <a:gd name="T30" fmla="*/ 944 w 2461"/>
              <a:gd name="T31" fmla="*/ 152 h 171"/>
              <a:gd name="T32" fmla="*/ 900 w 2461"/>
              <a:gd name="T33" fmla="*/ 144 h 171"/>
              <a:gd name="T34" fmla="*/ 885 w 2461"/>
              <a:gd name="T35" fmla="*/ 136 h 171"/>
              <a:gd name="T36" fmla="*/ 877 w 2461"/>
              <a:gd name="T37" fmla="*/ 121 h 171"/>
              <a:gd name="T38" fmla="*/ 771 w 2461"/>
              <a:gd name="T39" fmla="*/ 167 h 171"/>
              <a:gd name="T40" fmla="*/ 711 w 2461"/>
              <a:gd name="T41" fmla="*/ 167 h 171"/>
              <a:gd name="T42" fmla="*/ 681 w 2461"/>
              <a:gd name="T43" fmla="*/ 144 h 171"/>
              <a:gd name="T44" fmla="*/ 635 w 2461"/>
              <a:gd name="T45" fmla="*/ 158 h 171"/>
              <a:gd name="T46" fmla="*/ 588 w 2461"/>
              <a:gd name="T47" fmla="*/ 170 h 171"/>
              <a:gd name="T48" fmla="*/ 535 w 2461"/>
              <a:gd name="T49" fmla="*/ 155 h 171"/>
              <a:gd name="T50" fmla="*/ 530 w 2461"/>
              <a:gd name="T51" fmla="*/ 129 h 171"/>
              <a:gd name="T52" fmla="*/ 499 w 2461"/>
              <a:gd name="T53" fmla="*/ 136 h 171"/>
              <a:gd name="T54" fmla="*/ 475 w 2461"/>
              <a:gd name="T55" fmla="*/ 108 h 171"/>
              <a:gd name="T56" fmla="*/ 445 w 2461"/>
              <a:gd name="T57" fmla="*/ 106 h 171"/>
              <a:gd name="T58" fmla="*/ 408 w 2461"/>
              <a:gd name="T59" fmla="*/ 136 h 171"/>
              <a:gd name="T60" fmla="*/ 371 w 2461"/>
              <a:gd name="T61" fmla="*/ 111 h 171"/>
              <a:gd name="T62" fmla="*/ 334 w 2461"/>
              <a:gd name="T63" fmla="*/ 98 h 171"/>
              <a:gd name="T64" fmla="*/ 348 w 2461"/>
              <a:gd name="T65" fmla="*/ 122 h 171"/>
              <a:gd name="T66" fmla="*/ 277 w 2461"/>
              <a:gd name="T67" fmla="*/ 115 h 171"/>
              <a:gd name="T68" fmla="*/ 144 w 2461"/>
              <a:gd name="T69" fmla="*/ 93 h 171"/>
              <a:gd name="T70" fmla="*/ 23 w 2461"/>
              <a:gd name="T71" fmla="*/ 83 h 171"/>
              <a:gd name="T72" fmla="*/ 0 w 2461"/>
              <a:gd name="T73" fmla="*/ 74 h 171"/>
              <a:gd name="T74" fmla="*/ 137 w 2461"/>
              <a:gd name="T75" fmla="*/ 23 h 171"/>
              <a:gd name="T76" fmla="*/ 432 w 2461"/>
              <a:gd name="T77" fmla="*/ 0 h 171"/>
              <a:gd name="T78" fmla="*/ 1097 w 2461"/>
              <a:gd name="T79" fmla="*/ 75 h 171"/>
              <a:gd name="T80" fmla="*/ 1998 w 2461"/>
              <a:gd name="T81" fmla="*/ 113 h 171"/>
              <a:gd name="T82" fmla="*/ 2339 w 2461"/>
              <a:gd name="T83" fmla="*/ 83 h 171"/>
              <a:gd name="T84" fmla="*/ 2460 w 2461"/>
              <a:gd name="T85" fmla="*/ 5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61" h="171">
                <a:moveTo>
                  <a:pt x="2460" y="52"/>
                </a:moveTo>
                <a:lnTo>
                  <a:pt x="2444" y="75"/>
                </a:lnTo>
                <a:lnTo>
                  <a:pt x="2429" y="83"/>
                </a:lnTo>
                <a:lnTo>
                  <a:pt x="2391" y="106"/>
                </a:lnTo>
                <a:lnTo>
                  <a:pt x="2342" y="121"/>
                </a:lnTo>
                <a:lnTo>
                  <a:pt x="2302" y="121"/>
                </a:lnTo>
                <a:lnTo>
                  <a:pt x="2255" y="125"/>
                </a:lnTo>
                <a:lnTo>
                  <a:pt x="2202" y="144"/>
                </a:lnTo>
                <a:lnTo>
                  <a:pt x="2096" y="151"/>
                </a:lnTo>
                <a:lnTo>
                  <a:pt x="2035" y="151"/>
                </a:lnTo>
                <a:lnTo>
                  <a:pt x="2005" y="151"/>
                </a:lnTo>
                <a:lnTo>
                  <a:pt x="1877" y="158"/>
                </a:lnTo>
                <a:lnTo>
                  <a:pt x="1838" y="158"/>
                </a:lnTo>
                <a:lnTo>
                  <a:pt x="1785" y="151"/>
                </a:lnTo>
                <a:lnTo>
                  <a:pt x="1748" y="144"/>
                </a:lnTo>
                <a:lnTo>
                  <a:pt x="1721" y="144"/>
                </a:lnTo>
                <a:lnTo>
                  <a:pt x="1660" y="150"/>
                </a:lnTo>
                <a:lnTo>
                  <a:pt x="1599" y="161"/>
                </a:lnTo>
                <a:lnTo>
                  <a:pt x="1537" y="161"/>
                </a:lnTo>
                <a:lnTo>
                  <a:pt x="1490" y="158"/>
                </a:lnTo>
                <a:lnTo>
                  <a:pt x="1337" y="168"/>
                </a:lnTo>
                <a:lnTo>
                  <a:pt x="1301" y="167"/>
                </a:lnTo>
                <a:lnTo>
                  <a:pt x="1271" y="157"/>
                </a:lnTo>
                <a:lnTo>
                  <a:pt x="1238" y="152"/>
                </a:lnTo>
                <a:lnTo>
                  <a:pt x="1204" y="154"/>
                </a:lnTo>
                <a:lnTo>
                  <a:pt x="1177" y="150"/>
                </a:lnTo>
                <a:lnTo>
                  <a:pt x="1122" y="135"/>
                </a:lnTo>
                <a:lnTo>
                  <a:pt x="1079" y="127"/>
                </a:lnTo>
                <a:lnTo>
                  <a:pt x="1046" y="131"/>
                </a:lnTo>
                <a:lnTo>
                  <a:pt x="990" y="151"/>
                </a:lnTo>
                <a:lnTo>
                  <a:pt x="969" y="155"/>
                </a:lnTo>
                <a:lnTo>
                  <a:pt x="944" y="152"/>
                </a:lnTo>
                <a:lnTo>
                  <a:pt x="915" y="144"/>
                </a:lnTo>
                <a:lnTo>
                  <a:pt x="900" y="144"/>
                </a:lnTo>
                <a:lnTo>
                  <a:pt x="885" y="144"/>
                </a:lnTo>
                <a:lnTo>
                  <a:pt x="885" y="136"/>
                </a:lnTo>
                <a:lnTo>
                  <a:pt x="892" y="128"/>
                </a:lnTo>
                <a:lnTo>
                  <a:pt x="877" y="121"/>
                </a:lnTo>
                <a:lnTo>
                  <a:pt x="816" y="144"/>
                </a:lnTo>
                <a:lnTo>
                  <a:pt x="771" y="167"/>
                </a:lnTo>
                <a:lnTo>
                  <a:pt x="741" y="168"/>
                </a:lnTo>
                <a:lnTo>
                  <a:pt x="711" y="167"/>
                </a:lnTo>
                <a:lnTo>
                  <a:pt x="688" y="158"/>
                </a:lnTo>
                <a:lnTo>
                  <a:pt x="681" y="144"/>
                </a:lnTo>
                <a:lnTo>
                  <a:pt x="667" y="144"/>
                </a:lnTo>
                <a:lnTo>
                  <a:pt x="635" y="158"/>
                </a:lnTo>
                <a:lnTo>
                  <a:pt x="614" y="167"/>
                </a:lnTo>
                <a:lnTo>
                  <a:pt x="588" y="170"/>
                </a:lnTo>
                <a:lnTo>
                  <a:pt x="554" y="167"/>
                </a:lnTo>
                <a:lnTo>
                  <a:pt x="535" y="155"/>
                </a:lnTo>
                <a:lnTo>
                  <a:pt x="530" y="141"/>
                </a:lnTo>
                <a:lnTo>
                  <a:pt x="530" y="129"/>
                </a:lnTo>
                <a:lnTo>
                  <a:pt x="514" y="130"/>
                </a:lnTo>
                <a:lnTo>
                  <a:pt x="499" y="136"/>
                </a:lnTo>
                <a:lnTo>
                  <a:pt x="483" y="122"/>
                </a:lnTo>
                <a:lnTo>
                  <a:pt x="475" y="108"/>
                </a:lnTo>
                <a:lnTo>
                  <a:pt x="457" y="105"/>
                </a:lnTo>
                <a:lnTo>
                  <a:pt x="445" y="106"/>
                </a:lnTo>
                <a:lnTo>
                  <a:pt x="424" y="121"/>
                </a:lnTo>
                <a:lnTo>
                  <a:pt x="408" y="136"/>
                </a:lnTo>
                <a:lnTo>
                  <a:pt x="386" y="120"/>
                </a:lnTo>
                <a:lnTo>
                  <a:pt x="371" y="111"/>
                </a:lnTo>
                <a:lnTo>
                  <a:pt x="355" y="103"/>
                </a:lnTo>
                <a:lnTo>
                  <a:pt x="334" y="98"/>
                </a:lnTo>
                <a:lnTo>
                  <a:pt x="343" y="110"/>
                </a:lnTo>
                <a:lnTo>
                  <a:pt x="348" y="122"/>
                </a:lnTo>
                <a:lnTo>
                  <a:pt x="348" y="136"/>
                </a:lnTo>
                <a:lnTo>
                  <a:pt x="277" y="115"/>
                </a:lnTo>
                <a:lnTo>
                  <a:pt x="211" y="101"/>
                </a:lnTo>
                <a:lnTo>
                  <a:pt x="144" y="93"/>
                </a:lnTo>
                <a:lnTo>
                  <a:pt x="91" y="87"/>
                </a:lnTo>
                <a:lnTo>
                  <a:pt x="23" y="83"/>
                </a:lnTo>
                <a:lnTo>
                  <a:pt x="8" y="80"/>
                </a:lnTo>
                <a:lnTo>
                  <a:pt x="0" y="74"/>
                </a:lnTo>
                <a:lnTo>
                  <a:pt x="7" y="57"/>
                </a:lnTo>
                <a:lnTo>
                  <a:pt x="137" y="23"/>
                </a:lnTo>
                <a:lnTo>
                  <a:pt x="318" y="0"/>
                </a:lnTo>
                <a:lnTo>
                  <a:pt x="432" y="0"/>
                </a:lnTo>
                <a:lnTo>
                  <a:pt x="703" y="23"/>
                </a:lnTo>
                <a:lnTo>
                  <a:pt x="1097" y="75"/>
                </a:lnTo>
                <a:lnTo>
                  <a:pt x="1582" y="106"/>
                </a:lnTo>
                <a:lnTo>
                  <a:pt x="1998" y="113"/>
                </a:lnTo>
                <a:lnTo>
                  <a:pt x="2202" y="106"/>
                </a:lnTo>
                <a:lnTo>
                  <a:pt x="2339" y="83"/>
                </a:lnTo>
                <a:lnTo>
                  <a:pt x="2452" y="45"/>
                </a:lnTo>
                <a:lnTo>
                  <a:pt x="2460" y="52"/>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3" name="Freeform 159"/>
          <p:cNvSpPr>
            <a:spLocks/>
          </p:cNvSpPr>
          <p:nvPr/>
        </p:nvSpPr>
        <p:spPr bwMode="auto">
          <a:xfrm>
            <a:off x="4719638" y="5403850"/>
            <a:ext cx="180975" cy="49213"/>
          </a:xfrm>
          <a:custGeom>
            <a:avLst/>
            <a:gdLst>
              <a:gd name="T0" fmla="*/ 7 w 114"/>
              <a:gd name="T1" fmla="*/ 8 h 31"/>
              <a:gd name="T2" fmla="*/ 113 w 114"/>
              <a:gd name="T3" fmla="*/ 0 h 31"/>
              <a:gd name="T4" fmla="*/ 113 w 114"/>
              <a:gd name="T5" fmla="*/ 23 h 31"/>
              <a:gd name="T6" fmla="*/ 0 w 114"/>
              <a:gd name="T7" fmla="*/ 30 h 31"/>
              <a:gd name="T8" fmla="*/ 7 w 114"/>
              <a:gd name="T9" fmla="*/ 8 h 31"/>
            </a:gdLst>
            <a:ahLst/>
            <a:cxnLst>
              <a:cxn ang="0">
                <a:pos x="T0" y="T1"/>
              </a:cxn>
              <a:cxn ang="0">
                <a:pos x="T2" y="T3"/>
              </a:cxn>
              <a:cxn ang="0">
                <a:pos x="T4" y="T5"/>
              </a:cxn>
              <a:cxn ang="0">
                <a:pos x="T6" y="T7"/>
              </a:cxn>
              <a:cxn ang="0">
                <a:pos x="T8" y="T9"/>
              </a:cxn>
            </a:cxnLst>
            <a:rect l="0" t="0" r="r" b="b"/>
            <a:pathLst>
              <a:path w="114" h="31">
                <a:moveTo>
                  <a:pt x="7" y="8"/>
                </a:moveTo>
                <a:lnTo>
                  <a:pt x="113" y="0"/>
                </a:lnTo>
                <a:lnTo>
                  <a:pt x="113" y="23"/>
                </a:lnTo>
                <a:lnTo>
                  <a:pt x="0" y="30"/>
                </a:lnTo>
                <a:lnTo>
                  <a:pt x="7" y="8"/>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4" name="Freeform 160"/>
          <p:cNvSpPr>
            <a:spLocks/>
          </p:cNvSpPr>
          <p:nvPr/>
        </p:nvSpPr>
        <p:spPr bwMode="auto">
          <a:xfrm>
            <a:off x="4694238" y="5280025"/>
            <a:ext cx="219075" cy="533400"/>
          </a:xfrm>
          <a:custGeom>
            <a:avLst/>
            <a:gdLst>
              <a:gd name="T0" fmla="*/ 1 w 138"/>
              <a:gd name="T1" fmla="*/ 185 h 336"/>
              <a:gd name="T2" fmla="*/ 0 w 138"/>
              <a:gd name="T3" fmla="*/ 108 h 336"/>
              <a:gd name="T4" fmla="*/ 0 w 138"/>
              <a:gd name="T5" fmla="*/ 101 h 336"/>
              <a:gd name="T6" fmla="*/ 66 w 138"/>
              <a:gd name="T7" fmla="*/ 1 h 336"/>
              <a:gd name="T8" fmla="*/ 72 w 138"/>
              <a:gd name="T9" fmla="*/ 0 h 336"/>
              <a:gd name="T10" fmla="*/ 135 w 138"/>
              <a:gd name="T11" fmla="*/ 80 h 336"/>
              <a:gd name="T12" fmla="*/ 137 w 138"/>
              <a:gd name="T13" fmla="*/ 91 h 336"/>
              <a:gd name="T14" fmla="*/ 137 w 138"/>
              <a:gd name="T15" fmla="*/ 335 h 336"/>
              <a:gd name="T16" fmla="*/ 120 w 138"/>
              <a:gd name="T17" fmla="*/ 316 h 336"/>
              <a:gd name="T18" fmla="*/ 120 w 138"/>
              <a:gd name="T19" fmla="*/ 94 h 336"/>
              <a:gd name="T20" fmla="*/ 119 w 138"/>
              <a:gd name="T21" fmla="*/ 85 h 336"/>
              <a:gd name="T22" fmla="*/ 74 w 138"/>
              <a:gd name="T23" fmla="*/ 25 h 336"/>
              <a:gd name="T24" fmla="*/ 68 w 138"/>
              <a:gd name="T25" fmla="*/ 25 h 336"/>
              <a:gd name="T26" fmla="*/ 19 w 138"/>
              <a:gd name="T27" fmla="*/ 101 h 336"/>
              <a:gd name="T28" fmla="*/ 16 w 138"/>
              <a:gd name="T29" fmla="*/ 106 h 336"/>
              <a:gd name="T30" fmla="*/ 16 w 138"/>
              <a:gd name="T31" fmla="*/ 202 h 336"/>
              <a:gd name="T32" fmla="*/ 1 w 138"/>
              <a:gd name="T33" fmla="*/ 18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336">
                <a:moveTo>
                  <a:pt x="1" y="185"/>
                </a:moveTo>
                <a:lnTo>
                  <a:pt x="0" y="108"/>
                </a:lnTo>
                <a:lnTo>
                  <a:pt x="0" y="101"/>
                </a:lnTo>
                <a:lnTo>
                  <a:pt x="66" y="1"/>
                </a:lnTo>
                <a:lnTo>
                  <a:pt x="72" y="0"/>
                </a:lnTo>
                <a:lnTo>
                  <a:pt x="135" y="80"/>
                </a:lnTo>
                <a:lnTo>
                  <a:pt x="137" y="91"/>
                </a:lnTo>
                <a:lnTo>
                  <a:pt x="137" y="335"/>
                </a:lnTo>
                <a:lnTo>
                  <a:pt x="120" y="316"/>
                </a:lnTo>
                <a:lnTo>
                  <a:pt x="120" y="94"/>
                </a:lnTo>
                <a:lnTo>
                  <a:pt x="119" y="85"/>
                </a:lnTo>
                <a:lnTo>
                  <a:pt x="74" y="25"/>
                </a:lnTo>
                <a:lnTo>
                  <a:pt x="68" y="25"/>
                </a:lnTo>
                <a:lnTo>
                  <a:pt x="19" y="101"/>
                </a:lnTo>
                <a:lnTo>
                  <a:pt x="16" y="106"/>
                </a:lnTo>
                <a:lnTo>
                  <a:pt x="16" y="202"/>
                </a:lnTo>
                <a:lnTo>
                  <a:pt x="1" y="185"/>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5" name="Freeform 161"/>
          <p:cNvSpPr>
            <a:spLocks/>
          </p:cNvSpPr>
          <p:nvPr/>
        </p:nvSpPr>
        <p:spPr bwMode="auto">
          <a:xfrm>
            <a:off x="4479925" y="4176713"/>
            <a:ext cx="960438" cy="1662112"/>
          </a:xfrm>
          <a:custGeom>
            <a:avLst/>
            <a:gdLst>
              <a:gd name="T0" fmla="*/ 0 w 605"/>
              <a:gd name="T1" fmla="*/ 0 h 1047"/>
              <a:gd name="T2" fmla="*/ 604 w 605"/>
              <a:gd name="T3" fmla="*/ 1046 h 1047"/>
            </a:gdLst>
            <a:ahLst/>
            <a:cxnLst>
              <a:cxn ang="0">
                <a:pos x="T0" y="T1"/>
              </a:cxn>
              <a:cxn ang="0">
                <a:pos x="T2" y="T3"/>
              </a:cxn>
            </a:cxnLst>
            <a:rect l="0" t="0" r="r" b="b"/>
            <a:pathLst>
              <a:path w="605" h="1047">
                <a:moveTo>
                  <a:pt x="0" y="0"/>
                </a:moveTo>
                <a:lnTo>
                  <a:pt x="604" y="1046"/>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 name="Freeform 162"/>
          <p:cNvSpPr>
            <a:spLocks/>
          </p:cNvSpPr>
          <p:nvPr/>
        </p:nvSpPr>
        <p:spPr bwMode="auto">
          <a:xfrm>
            <a:off x="4479925" y="4298950"/>
            <a:ext cx="276225" cy="1046163"/>
          </a:xfrm>
          <a:custGeom>
            <a:avLst/>
            <a:gdLst>
              <a:gd name="T0" fmla="*/ 0 w 174"/>
              <a:gd name="T1" fmla="*/ 0 h 659"/>
              <a:gd name="T2" fmla="*/ 173 w 174"/>
              <a:gd name="T3" fmla="*/ 658 h 659"/>
            </a:gdLst>
            <a:ahLst/>
            <a:cxnLst>
              <a:cxn ang="0">
                <a:pos x="T0" y="T1"/>
              </a:cxn>
              <a:cxn ang="0">
                <a:pos x="T2" y="T3"/>
              </a:cxn>
            </a:cxnLst>
            <a:rect l="0" t="0" r="r" b="b"/>
            <a:pathLst>
              <a:path w="174" h="659">
                <a:moveTo>
                  <a:pt x="0" y="0"/>
                </a:moveTo>
                <a:lnTo>
                  <a:pt x="173" y="658"/>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7" name="Freeform 163"/>
          <p:cNvSpPr>
            <a:spLocks/>
          </p:cNvSpPr>
          <p:nvPr/>
        </p:nvSpPr>
        <p:spPr bwMode="auto">
          <a:xfrm>
            <a:off x="5943600" y="4935538"/>
            <a:ext cx="68263" cy="1035050"/>
          </a:xfrm>
          <a:custGeom>
            <a:avLst/>
            <a:gdLst>
              <a:gd name="T0" fmla="*/ 14 w 43"/>
              <a:gd name="T1" fmla="*/ 649 h 652"/>
              <a:gd name="T2" fmla="*/ 0 w 43"/>
              <a:gd name="T3" fmla="*/ 8 h 652"/>
              <a:gd name="T4" fmla="*/ 8 w 43"/>
              <a:gd name="T5" fmla="*/ 0 h 652"/>
              <a:gd name="T6" fmla="*/ 15 w 43"/>
              <a:gd name="T7" fmla="*/ 0 h 652"/>
              <a:gd name="T8" fmla="*/ 24 w 43"/>
              <a:gd name="T9" fmla="*/ 8 h 652"/>
              <a:gd name="T10" fmla="*/ 42 w 43"/>
              <a:gd name="T11" fmla="*/ 651 h 652"/>
              <a:gd name="T12" fmla="*/ 14 w 43"/>
              <a:gd name="T13" fmla="*/ 649 h 652"/>
            </a:gdLst>
            <a:ahLst/>
            <a:cxnLst>
              <a:cxn ang="0">
                <a:pos x="T0" y="T1"/>
              </a:cxn>
              <a:cxn ang="0">
                <a:pos x="T2" y="T3"/>
              </a:cxn>
              <a:cxn ang="0">
                <a:pos x="T4" y="T5"/>
              </a:cxn>
              <a:cxn ang="0">
                <a:pos x="T6" y="T7"/>
              </a:cxn>
              <a:cxn ang="0">
                <a:pos x="T8" y="T9"/>
              </a:cxn>
              <a:cxn ang="0">
                <a:pos x="T10" y="T11"/>
              </a:cxn>
              <a:cxn ang="0">
                <a:pos x="T12" y="T13"/>
              </a:cxn>
            </a:cxnLst>
            <a:rect l="0" t="0" r="r" b="b"/>
            <a:pathLst>
              <a:path w="43" h="652">
                <a:moveTo>
                  <a:pt x="14" y="649"/>
                </a:moveTo>
                <a:lnTo>
                  <a:pt x="0" y="8"/>
                </a:lnTo>
                <a:lnTo>
                  <a:pt x="8" y="0"/>
                </a:lnTo>
                <a:lnTo>
                  <a:pt x="15" y="0"/>
                </a:lnTo>
                <a:lnTo>
                  <a:pt x="24" y="8"/>
                </a:lnTo>
                <a:lnTo>
                  <a:pt x="42" y="651"/>
                </a:lnTo>
                <a:lnTo>
                  <a:pt x="14" y="649"/>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 name="Freeform 164"/>
          <p:cNvSpPr>
            <a:spLocks/>
          </p:cNvSpPr>
          <p:nvPr/>
        </p:nvSpPr>
        <p:spPr bwMode="auto">
          <a:xfrm>
            <a:off x="6700838" y="5705475"/>
            <a:ext cx="42862" cy="319088"/>
          </a:xfrm>
          <a:custGeom>
            <a:avLst/>
            <a:gdLst>
              <a:gd name="T0" fmla="*/ 0 w 27"/>
              <a:gd name="T1" fmla="*/ 0 h 201"/>
              <a:gd name="T2" fmla="*/ 2 w 27"/>
              <a:gd name="T3" fmla="*/ 199 h 201"/>
              <a:gd name="T4" fmla="*/ 26 w 27"/>
              <a:gd name="T5" fmla="*/ 200 h 201"/>
              <a:gd name="T6" fmla="*/ 25 w 27"/>
              <a:gd name="T7" fmla="*/ 2 h 201"/>
              <a:gd name="T8" fmla="*/ 0 w 27"/>
              <a:gd name="T9" fmla="*/ 0 h 201"/>
            </a:gdLst>
            <a:ahLst/>
            <a:cxnLst>
              <a:cxn ang="0">
                <a:pos x="T0" y="T1"/>
              </a:cxn>
              <a:cxn ang="0">
                <a:pos x="T2" y="T3"/>
              </a:cxn>
              <a:cxn ang="0">
                <a:pos x="T4" y="T5"/>
              </a:cxn>
              <a:cxn ang="0">
                <a:pos x="T6" y="T7"/>
              </a:cxn>
              <a:cxn ang="0">
                <a:pos x="T8" y="T9"/>
              </a:cxn>
            </a:cxnLst>
            <a:rect l="0" t="0" r="r" b="b"/>
            <a:pathLst>
              <a:path w="27" h="201">
                <a:moveTo>
                  <a:pt x="0" y="0"/>
                </a:moveTo>
                <a:lnTo>
                  <a:pt x="2" y="199"/>
                </a:lnTo>
                <a:lnTo>
                  <a:pt x="26" y="200"/>
                </a:lnTo>
                <a:lnTo>
                  <a:pt x="25" y="2"/>
                </a:lnTo>
                <a:lnTo>
                  <a:pt x="0"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9" name="Freeform 165"/>
          <p:cNvSpPr>
            <a:spLocks/>
          </p:cNvSpPr>
          <p:nvPr/>
        </p:nvSpPr>
        <p:spPr bwMode="auto">
          <a:xfrm>
            <a:off x="6546850" y="5691188"/>
            <a:ext cx="42863" cy="325437"/>
          </a:xfrm>
          <a:custGeom>
            <a:avLst/>
            <a:gdLst>
              <a:gd name="T0" fmla="*/ 0 w 27"/>
              <a:gd name="T1" fmla="*/ 0 h 205"/>
              <a:gd name="T2" fmla="*/ 0 w 27"/>
              <a:gd name="T3" fmla="*/ 202 h 205"/>
              <a:gd name="T4" fmla="*/ 26 w 27"/>
              <a:gd name="T5" fmla="*/ 204 h 205"/>
              <a:gd name="T6" fmla="*/ 25 w 27"/>
              <a:gd name="T7" fmla="*/ 2 h 205"/>
              <a:gd name="T8" fmla="*/ 0 w 27"/>
              <a:gd name="T9" fmla="*/ 0 h 205"/>
            </a:gdLst>
            <a:ahLst/>
            <a:cxnLst>
              <a:cxn ang="0">
                <a:pos x="T0" y="T1"/>
              </a:cxn>
              <a:cxn ang="0">
                <a:pos x="T2" y="T3"/>
              </a:cxn>
              <a:cxn ang="0">
                <a:pos x="T4" y="T5"/>
              </a:cxn>
              <a:cxn ang="0">
                <a:pos x="T6" y="T7"/>
              </a:cxn>
              <a:cxn ang="0">
                <a:pos x="T8" y="T9"/>
              </a:cxn>
            </a:cxnLst>
            <a:rect l="0" t="0" r="r" b="b"/>
            <a:pathLst>
              <a:path w="27" h="205">
                <a:moveTo>
                  <a:pt x="0" y="0"/>
                </a:moveTo>
                <a:lnTo>
                  <a:pt x="0" y="202"/>
                </a:lnTo>
                <a:lnTo>
                  <a:pt x="26" y="204"/>
                </a:lnTo>
                <a:lnTo>
                  <a:pt x="25" y="2"/>
                </a:lnTo>
                <a:lnTo>
                  <a:pt x="0" y="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0" name="Freeform 166"/>
          <p:cNvSpPr>
            <a:spLocks/>
          </p:cNvSpPr>
          <p:nvPr/>
        </p:nvSpPr>
        <p:spPr bwMode="auto">
          <a:xfrm>
            <a:off x="6810375" y="5319713"/>
            <a:ext cx="842963" cy="1216025"/>
          </a:xfrm>
          <a:custGeom>
            <a:avLst/>
            <a:gdLst>
              <a:gd name="T0" fmla="*/ 0 w 531"/>
              <a:gd name="T1" fmla="*/ 250 h 766"/>
              <a:gd name="T2" fmla="*/ 159 w 531"/>
              <a:gd name="T3" fmla="*/ 242 h 766"/>
              <a:gd name="T4" fmla="*/ 303 w 531"/>
              <a:gd name="T5" fmla="*/ 241 h 766"/>
              <a:gd name="T6" fmla="*/ 306 w 531"/>
              <a:gd name="T7" fmla="*/ 181 h 766"/>
              <a:gd name="T8" fmla="*/ 312 w 531"/>
              <a:gd name="T9" fmla="*/ 122 h 766"/>
              <a:gd name="T10" fmla="*/ 319 w 531"/>
              <a:gd name="T11" fmla="*/ 94 h 766"/>
              <a:gd name="T12" fmla="*/ 329 w 531"/>
              <a:gd name="T13" fmla="*/ 69 h 766"/>
              <a:gd name="T14" fmla="*/ 340 w 531"/>
              <a:gd name="T15" fmla="*/ 44 h 766"/>
              <a:gd name="T16" fmla="*/ 356 w 531"/>
              <a:gd name="T17" fmla="*/ 23 h 766"/>
              <a:gd name="T18" fmla="*/ 378 w 531"/>
              <a:gd name="T19" fmla="*/ 5 h 766"/>
              <a:gd name="T20" fmla="*/ 400 w 531"/>
              <a:gd name="T21" fmla="*/ 0 h 766"/>
              <a:gd name="T22" fmla="*/ 421 w 531"/>
              <a:gd name="T23" fmla="*/ 0 h 766"/>
              <a:gd name="T24" fmla="*/ 436 w 531"/>
              <a:gd name="T25" fmla="*/ 5 h 766"/>
              <a:gd name="T26" fmla="*/ 446 w 531"/>
              <a:gd name="T27" fmla="*/ 14 h 766"/>
              <a:gd name="T28" fmla="*/ 456 w 531"/>
              <a:gd name="T29" fmla="*/ 26 h 766"/>
              <a:gd name="T30" fmla="*/ 464 w 531"/>
              <a:gd name="T31" fmla="*/ 42 h 766"/>
              <a:gd name="T32" fmla="*/ 474 w 531"/>
              <a:gd name="T33" fmla="*/ 68 h 766"/>
              <a:gd name="T34" fmla="*/ 484 w 531"/>
              <a:gd name="T35" fmla="*/ 104 h 766"/>
              <a:gd name="T36" fmla="*/ 491 w 531"/>
              <a:gd name="T37" fmla="*/ 153 h 766"/>
              <a:gd name="T38" fmla="*/ 499 w 531"/>
              <a:gd name="T39" fmla="*/ 213 h 766"/>
              <a:gd name="T40" fmla="*/ 507 w 531"/>
              <a:gd name="T41" fmla="*/ 301 h 766"/>
              <a:gd name="T42" fmla="*/ 515 w 531"/>
              <a:gd name="T43" fmla="*/ 393 h 766"/>
              <a:gd name="T44" fmla="*/ 519 w 531"/>
              <a:gd name="T45" fmla="*/ 477 h 766"/>
              <a:gd name="T46" fmla="*/ 530 w 531"/>
              <a:gd name="T47" fmla="*/ 681 h 766"/>
              <a:gd name="T48" fmla="*/ 530 w 531"/>
              <a:gd name="T49" fmla="*/ 719 h 766"/>
              <a:gd name="T50" fmla="*/ 393 w 531"/>
              <a:gd name="T51" fmla="*/ 750 h 766"/>
              <a:gd name="T52" fmla="*/ 144 w 531"/>
              <a:gd name="T53" fmla="*/ 765 h 766"/>
              <a:gd name="T54" fmla="*/ 1 w 531"/>
              <a:gd name="T55" fmla="*/ 758 h 766"/>
              <a:gd name="T56" fmla="*/ 0 w 531"/>
              <a:gd name="T57" fmla="*/ 25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1" h="766">
                <a:moveTo>
                  <a:pt x="0" y="250"/>
                </a:moveTo>
                <a:lnTo>
                  <a:pt x="159" y="242"/>
                </a:lnTo>
                <a:lnTo>
                  <a:pt x="303" y="241"/>
                </a:lnTo>
                <a:lnTo>
                  <a:pt x="306" y="181"/>
                </a:lnTo>
                <a:lnTo>
                  <a:pt x="312" y="122"/>
                </a:lnTo>
                <a:lnTo>
                  <a:pt x="319" y="94"/>
                </a:lnTo>
                <a:lnTo>
                  <a:pt x="329" y="69"/>
                </a:lnTo>
                <a:lnTo>
                  <a:pt x="340" y="44"/>
                </a:lnTo>
                <a:lnTo>
                  <a:pt x="356" y="23"/>
                </a:lnTo>
                <a:lnTo>
                  <a:pt x="378" y="5"/>
                </a:lnTo>
                <a:lnTo>
                  <a:pt x="400" y="0"/>
                </a:lnTo>
                <a:lnTo>
                  <a:pt x="421" y="0"/>
                </a:lnTo>
                <a:lnTo>
                  <a:pt x="436" y="5"/>
                </a:lnTo>
                <a:lnTo>
                  <a:pt x="446" y="14"/>
                </a:lnTo>
                <a:lnTo>
                  <a:pt x="456" y="26"/>
                </a:lnTo>
                <a:lnTo>
                  <a:pt x="464" y="42"/>
                </a:lnTo>
                <a:lnTo>
                  <a:pt x="474" y="68"/>
                </a:lnTo>
                <a:lnTo>
                  <a:pt x="484" y="104"/>
                </a:lnTo>
                <a:lnTo>
                  <a:pt x="491" y="153"/>
                </a:lnTo>
                <a:lnTo>
                  <a:pt x="499" y="213"/>
                </a:lnTo>
                <a:lnTo>
                  <a:pt x="507" y="301"/>
                </a:lnTo>
                <a:lnTo>
                  <a:pt x="515" y="393"/>
                </a:lnTo>
                <a:lnTo>
                  <a:pt x="519" y="477"/>
                </a:lnTo>
                <a:lnTo>
                  <a:pt x="530" y="681"/>
                </a:lnTo>
                <a:lnTo>
                  <a:pt x="530" y="719"/>
                </a:lnTo>
                <a:lnTo>
                  <a:pt x="393" y="750"/>
                </a:lnTo>
                <a:lnTo>
                  <a:pt x="144" y="765"/>
                </a:lnTo>
                <a:lnTo>
                  <a:pt x="1" y="758"/>
                </a:lnTo>
                <a:lnTo>
                  <a:pt x="0" y="250"/>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1" name="Freeform 167"/>
          <p:cNvSpPr>
            <a:spLocks/>
          </p:cNvSpPr>
          <p:nvPr/>
        </p:nvSpPr>
        <p:spPr bwMode="auto">
          <a:xfrm>
            <a:off x="7062788" y="5703888"/>
            <a:ext cx="23812" cy="819150"/>
          </a:xfrm>
          <a:custGeom>
            <a:avLst/>
            <a:gdLst>
              <a:gd name="T0" fmla="*/ 0 w 15"/>
              <a:gd name="T1" fmla="*/ 0 h 516"/>
              <a:gd name="T2" fmla="*/ 14 w 15"/>
              <a:gd name="T3" fmla="*/ 515 h 516"/>
            </a:gdLst>
            <a:ahLst/>
            <a:cxnLst>
              <a:cxn ang="0">
                <a:pos x="T0" y="T1"/>
              </a:cxn>
              <a:cxn ang="0">
                <a:pos x="T2" y="T3"/>
              </a:cxn>
            </a:cxnLst>
            <a:rect l="0" t="0" r="r" b="b"/>
            <a:pathLst>
              <a:path w="15" h="516">
                <a:moveTo>
                  <a:pt x="0" y="0"/>
                </a:moveTo>
                <a:lnTo>
                  <a:pt x="14" y="515"/>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2" name="Freeform 168"/>
          <p:cNvSpPr>
            <a:spLocks/>
          </p:cNvSpPr>
          <p:nvPr/>
        </p:nvSpPr>
        <p:spPr bwMode="auto">
          <a:xfrm>
            <a:off x="6810375" y="6021388"/>
            <a:ext cx="263525" cy="4762"/>
          </a:xfrm>
          <a:custGeom>
            <a:avLst/>
            <a:gdLst>
              <a:gd name="T0" fmla="*/ 0 w 166"/>
              <a:gd name="T1" fmla="*/ 2 h 3"/>
              <a:gd name="T2" fmla="*/ 165 w 166"/>
              <a:gd name="T3" fmla="*/ 0 h 3"/>
            </a:gdLst>
            <a:ahLst/>
            <a:cxnLst>
              <a:cxn ang="0">
                <a:pos x="T0" y="T1"/>
              </a:cxn>
              <a:cxn ang="0">
                <a:pos x="T2" y="T3"/>
              </a:cxn>
            </a:cxnLst>
            <a:rect l="0" t="0" r="r" b="b"/>
            <a:pathLst>
              <a:path w="166" h="3">
                <a:moveTo>
                  <a:pt x="0" y="2"/>
                </a:moveTo>
                <a:lnTo>
                  <a:pt x="165" y="0"/>
                </a:lnTo>
              </a:path>
            </a:pathLst>
          </a:custGeom>
          <a:noFill/>
          <a:ln w="12700" cap="rnd" cmpd="sng">
            <a:solidFill>
              <a:srgbClr val="E9A04D"/>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3" name="Freeform 169"/>
          <p:cNvSpPr>
            <a:spLocks/>
          </p:cNvSpPr>
          <p:nvPr/>
        </p:nvSpPr>
        <p:spPr bwMode="auto">
          <a:xfrm>
            <a:off x="6846888" y="5797550"/>
            <a:ext cx="73025" cy="133350"/>
          </a:xfrm>
          <a:custGeom>
            <a:avLst/>
            <a:gdLst>
              <a:gd name="T0" fmla="*/ 0 w 46"/>
              <a:gd name="T1" fmla="*/ 1 h 84"/>
              <a:gd name="T2" fmla="*/ 44 w 46"/>
              <a:gd name="T3" fmla="*/ 0 h 84"/>
              <a:gd name="T4" fmla="*/ 45 w 46"/>
              <a:gd name="T5" fmla="*/ 82 h 84"/>
              <a:gd name="T6" fmla="*/ 1 w 46"/>
              <a:gd name="T7" fmla="*/ 83 h 84"/>
              <a:gd name="T8" fmla="*/ 0 w 46"/>
              <a:gd name="T9" fmla="*/ 1 h 84"/>
            </a:gdLst>
            <a:ahLst/>
            <a:cxnLst>
              <a:cxn ang="0">
                <a:pos x="T0" y="T1"/>
              </a:cxn>
              <a:cxn ang="0">
                <a:pos x="T2" y="T3"/>
              </a:cxn>
              <a:cxn ang="0">
                <a:pos x="T4" y="T5"/>
              </a:cxn>
              <a:cxn ang="0">
                <a:pos x="T6" y="T7"/>
              </a:cxn>
              <a:cxn ang="0">
                <a:pos x="T8" y="T9"/>
              </a:cxn>
            </a:cxnLst>
            <a:rect l="0" t="0" r="r" b="b"/>
            <a:pathLst>
              <a:path w="46" h="84">
                <a:moveTo>
                  <a:pt x="0" y="1"/>
                </a:moveTo>
                <a:lnTo>
                  <a:pt x="44" y="0"/>
                </a:lnTo>
                <a:lnTo>
                  <a:pt x="45" y="82"/>
                </a:lnTo>
                <a:lnTo>
                  <a:pt x="1" y="83"/>
                </a:lnTo>
                <a:lnTo>
                  <a:pt x="0" y="1"/>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4" name="Freeform 170"/>
          <p:cNvSpPr>
            <a:spLocks/>
          </p:cNvSpPr>
          <p:nvPr/>
        </p:nvSpPr>
        <p:spPr bwMode="auto">
          <a:xfrm>
            <a:off x="6958013" y="5791200"/>
            <a:ext cx="85725" cy="134938"/>
          </a:xfrm>
          <a:custGeom>
            <a:avLst/>
            <a:gdLst>
              <a:gd name="T0" fmla="*/ 0 w 54"/>
              <a:gd name="T1" fmla="*/ 2 h 85"/>
              <a:gd name="T2" fmla="*/ 2 w 54"/>
              <a:gd name="T3" fmla="*/ 84 h 85"/>
              <a:gd name="T4" fmla="*/ 53 w 54"/>
              <a:gd name="T5" fmla="*/ 84 h 85"/>
              <a:gd name="T6" fmla="*/ 50 w 54"/>
              <a:gd name="T7" fmla="*/ 0 h 85"/>
              <a:gd name="T8" fmla="*/ 0 w 54"/>
              <a:gd name="T9" fmla="*/ 2 h 85"/>
            </a:gdLst>
            <a:ahLst/>
            <a:cxnLst>
              <a:cxn ang="0">
                <a:pos x="T0" y="T1"/>
              </a:cxn>
              <a:cxn ang="0">
                <a:pos x="T2" y="T3"/>
              </a:cxn>
              <a:cxn ang="0">
                <a:pos x="T4" y="T5"/>
              </a:cxn>
              <a:cxn ang="0">
                <a:pos x="T6" y="T7"/>
              </a:cxn>
              <a:cxn ang="0">
                <a:pos x="T8" y="T9"/>
              </a:cxn>
            </a:cxnLst>
            <a:rect l="0" t="0" r="r" b="b"/>
            <a:pathLst>
              <a:path w="54" h="85">
                <a:moveTo>
                  <a:pt x="0" y="2"/>
                </a:moveTo>
                <a:lnTo>
                  <a:pt x="2" y="84"/>
                </a:lnTo>
                <a:lnTo>
                  <a:pt x="53" y="84"/>
                </a:lnTo>
                <a:lnTo>
                  <a:pt x="50" y="0"/>
                </a:lnTo>
                <a:lnTo>
                  <a:pt x="0" y="2"/>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5" name="Freeform 171"/>
          <p:cNvSpPr>
            <a:spLocks/>
          </p:cNvSpPr>
          <p:nvPr/>
        </p:nvSpPr>
        <p:spPr bwMode="auto">
          <a:xfrm>
            <a:off x="6915150" y="6092825"/>
            <a:ext cx="80963" cy="171450"/>
          </a:xfrm>
          <a:custGeom>
            <a:avLst/>
            <a:gdLst>
              <a:gd name="T0" fmla="*/ 50 w 51"/>
              <a:gd name="T1" fmla="*/ 106 h 108"/>
              <a:gd name="T2" fmla="*/ 48 w 51"/>
              <a:gd name="T3" fmla="*/ 0 h 108"/>
              <a:gd name="T4" fmla="*/ 0 w 51"/>
              <a:gd name="T5" fmla="*/ 1 h 108"/>
              <a:gd name="T6" fmla="*/ 2 w 51"/>
              <a:gd name="T7" fmla="*/ 107 h 108"/>
              <a:gd name="T8" fmla="*/ 50 w 51"/>
              <a:gd name="T9" fmla="*/ 106 h 108"/>
            </a:gdLst>
            <a:ahLst/>
            <a:cxnLst>
              <a:cxn ang="0">
                <a:pos x="T0" y="T1"/>
              </a:cxn>
              <a:cxn ang="0">
                <a:pos x="T2" y="T3"/>
              </a:cxn>
              <a:cxn ang="0">
                <a:pos x="T4" y="T5"/>
              </a:cxn>
              <a:cxn ang="0">
                <a:pos x="T6" y="T7"/>
              </a:cxn>
              <a:cxn ang="0">
                <a:pos x="T8" y="T9"/>
              </a:cxn>
            </a:cxnLst>
            <a:rect l="0" t="0" r="r" b="b"/>
            <a:pathLst>
              <a:path w="51" h="108">
                <a:moveTo>
                  <a:pt x="50" y="106"/>
                </a:moveTo>
                <a:lnTo>
                  <a:pt x="48" y="0"/>
                </a:lnTo>
                <a:lnTo>
                  <a:pt x="0" y="1"/>
                </a:lnTo>
                <a:lnTo>
                  <a:pt x="2" y="107"/>
                </a:lnTo>
                <a:lnTo>
                  <a:pt x="50" y="106"/>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6" name="Freeform 172"/>
          <p:cNvSpPr>
            <a:spLocks/>
          </p:cNvSpPr>
          <p:nvPr/>
        </p:nvSpPr>
        <p:spPr bwMode="auto">
          <a:xfrm>
            <a:off x="6921500" y="6343650"/>
            <a:ext cx="85725" cy="190500"/>
          </a:xfrm>
          <a:custGeom>
            <a:avLst/>
            <a:gdLst>
              <a:gd name="T0" fmla="*/ 53 w 54"/>
              <a:gd name="T1" fmla="*/ 119 h 120"/>
              <a:gd name="T2" fmla="*/ 50 w 54"/>
              <a:gd name="T3" fmla="*/ 0 h 120"/>
              <a:gd name="T4" fmla="*/ 0 w 54"/>
              <a:gd name="T5" fmla="*/ 1 h 120"/>
              <a:gd name="T6" fmla="*/ 2 w 54"/>
              <a:gd name="T7" fmla="*/ 114 h 120"/>
              <a:gd name="T8" fmla="*/ 53 w 54"/>
              <a:gd name="T9" fmla="*/ 119 h 120"/>
            </a:gdLst>
            <a:ahLst/>
            <a:cxnLst>
              <a:cxn ang="0">
                <a:pos x="T0" y="T1"/>
              </a:cxn>
              <a:cxn ang="0">
                <a:pos x="T2" y="T3"/>
              </a:cxn>
              <a:cxn ang="0">
                <a:pos x="T4" y="T5"/>
              </a:cxn>
              <a:cxn ang="0">
                <a:pos x="T6" y="T7"/>
              </a:cxn>
              <a:cxn ang="0">
                <a:pos x="T8" y="T9"/>
              </a:cxn>
            </a:cxnLst>
            <a:rect l="0" t="0" r="r" b="b"/>
            <a:pathLst>
              <a:path w="54" h="120">
                <a:moveTo>
                  <a:pt x="53" y="119"/>
                </a:moveTo>
                <a:lnTo>
                  <a:pt x="50" y="0"/>
                </a:lnTo>
                <a:lnTo>
                  <a:pt x="0" y="1"/>
                </a:lnTo>
                <a:lnTo>
                  <a:pt x="2" y="114"/>
                </a:lnTo>
                <a:lnTo>
                  <a:pt x="53" y="119"/>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7" name="Freeform 173"/>
          <p:cNvSpPr>
            <a:spLocks/>
          </p:cNvSpPr>
          <p:nvPr/>
        </p:nvSpPr>
        <p:spPr bwMode="auto">
          <a:xfrm>
            <a:off x="7097713" y="5800725"/>
            <a:ext cx="30162" cy="122238"/>
          </a:xfrm>
          <a:custGeom>
            <a:avLst/>
            <a:gdLst>
              <a:gd name="T0" fmla="*/ 0 w 19"/>
              <a:gd name="T1" fmla="*/ 0 h 77"/>
              <a:gd name="T2" fmla="*/ 3 w 19"/>
              <a:gd name="T3" fmla="*/ 76 h 77"/>
              <a:gd name="T4" fmla="*/ 18 w 19"/>
              <a:gd name="T5" fmla="*/ 76 h 77"/>
              <a:gd name="T6" fmla="*/ 15 w 19"/>
              <a:gd name="T7" fmla="*/ 0 h 77"/>
              <a:gd name="T8" fmla="*/ 0 w 19"/>
              <a:gd name="T9" fmla="*/ 0 h 77"/>
            </a:gdLst>
            <a:ahLst/>
            <a:cxnLst>
              <a:cxn ang="0">
                <a:pos x="T0" y="T1"/>
              </a:cxn>
              <a:cxn ang="0">
                <a:pos x="T2" y="T3"/>
              </a:cxn>
              <a:cxn ang="0">
                <a:pos x="T4" y="T5"/>
              </a:cxn>
              <a:cxn ang="0">
                <a:pos x="T6" y="T7"/>
              </a:cxn>
              <a:cxn ang="0">
                <a:pos x="T8" y="T9"/>
              </a:cxn>
            </a:cxnLst>
            <a:rect l="0" t="0" r="r" b="b"/>
            <a:pathLst>
              <a:path w="19" h="77">
                <a:moveTo>
                  <a:pt x="0" y="0"/>
                </a:moveTo>
                <a:lnTo>
                  <a:pt x="3" y="76"/>
                </a:lnTo>
                <a:lnTo>
                  <a:pt x="18" y="76"/>
                </a:lnTo>
                <a:lnTo>
                  <a:pt x="15" y="0"/>
                </a:lnTo>
                <a:lnTo>
                  <a:pt x="0" y="0"/>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 name="Freeform 174"/>
          <p:cNvSpPr>
            <a:spLocks/>
          </p:cNvSpPr>
          <p:nvPr/>
        </p:nvSpPr>
        <p:spPr bwMode="auto">
          <a:xfrm>
            <a:off x="7145338" y="5800725"/>
            <a:ext cx="28575" cy="120650"/>
          </a:xfrm>
          <a:custGeom>
            <a:avLst/>
            <a:gdLst>
              <a:gd name="T0" fmla="*/ 0 w 18"/>
              <a:gd name="T1" fmla="*/ 0 h 76"/>
              <a:gd name="T2" fmla="*/ 2 w 18"/>
              <a:gd name="T3" fmla="*/ 75 h 76"/>
              <a:gd name="T4" fmla="*/ 17 w 18"/>
              <a:gd name="T5" fmla="*/ 75 h 76"/>
              <a:gd name="T6" fmla="*/ 14 w 18"/>
              <a:gd name="T7" fmla="*/ 0 h 76"/>
              <a:gd name="T8" fmla="*/ 0 w 18"/>
              <a:gd name="T9" fmla="*/ 0 h 76"/>
            </a:gdLst>
            <a:ahLst/>
            <a:cxnLst>
              <a:cxn ang="0">
                <a:pos x="T0" y="T1"/>
              </a:cxn>
              <a:cxn ang="0">
                <a:pos x="T2" y="T3"/>
              </a:cxn>
              <a:cxn ang="0">
                <a:pos x="T4" y="T5"/>
              </a:cxn>
              <a:cxn ang="0">
                <a:pos x="T6" y="T7"/>
              </a:cxn>
              <a:cxn ang="0">
                <a:pos x="T8" y="T9"/>
              </a:cxn>
            </a:cxnLst>
            <a:rect l="0" t="0" r="r" b="b"/>
            <a:pathLst>
              <a:path w="18" h="76">
                <a:moveTo>
                  <a:pt x="0" y="0"/>
                </a:moveTo>
                <a:lnTo>
                  <a:pt x="2" y="75"/>
                </a:lnTo>
                <a:lnTo>
                  <a:pt x="17" y="75"/>
                </a:lnTo>
                <a:lnTo>
                  <a:pt x="14" y="0"/>
                </a:lnTo>
                <a:lnTo>
                  <a:pt x="0" y="0"/>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9" name="Freeform 175"/>
          <p:cNvSpPr>
            <a:spLocks/>
          </p:cNvSpPr>
          <p:nvPr/>
        </p:nvSpPr>
        <p:spPr bwMode="auto">
          <a:xfrm>
            <a:off x="7194550" y="5800725"/>
            <a:ext cx="28575" cy="119063"/>
          </a:xfrm>
          <a:custGeom>
            <a:avLst/>
            <a:gdLst>
              <a:gd name="T0" fmla="*/ 0 w 18"/>
              <a:gd name="T1" fmla="*/ 0 h 75"/>
              <a:gd name="T2" fmla="*/ 3 w 18"/>
              <a:gd name="T3" fmla="*/ 74 h 75"/>
              <a:gd name="T4" fmla="*/ 17 w 18"/>
              <a:gd name="T5" fmla="*/ 74 h 75"/>
              <a:gd name="T6" fmla="*/ 13 w 18"/>
              <a:gd name="T7" fmla="*/ 0 h 75"/>
              <a:gd name="T8" fmla="*/ 0 w 18"/>
              <a:gd name="T9" fmla="*/ 0 h 75"/>
            </a:gdLst>
            <a:ahLst/>
            <a:cxnLst>
              <a:cxn ang="0">
                <a:pos x="T0" y="T1"/>
              </a:cxn>
              <a:cxn ang="0">
                <a:pos x="T2" y="T3"/>
              </a:cxn>
              <a:cxn ang="0">
                <a:pos x="T4" y="T5"/>
              </a:cxn>
              <a:cxn ang="0">
                <a:pos x="T6" y="T7"/>
              </a:cxn>
              <a:cxn ang="0">
                <a:pos x="T8" y="T9"/>
              </a:cxn>
            </a:cxnLst>
            <a:rect l="0" t="0" r="r" b="b"/>
            <a:pathLst>
              <a:path w="18" h="75">
                <a:moveTo>
                  <a:pt x="0" y="0"/>
                </a:moveTo>
                <a:lnTo>
                  <a:pt x="3" y="74"/>
                </a:lnTo>
                <a:lnTo>
                  <a:pt x="17" y="74"/>
                </a:lnTo>
                <a:lnTo>
                  <a:pt x="13" y="0"/>
                </a:lnTo>
                <a:lnTo>
                  <a:pt x="0" y="0"/>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0" name="Freeform 176"/>
          <p:cNvSpPr>
            <a:spLocks/>
          </p:cNvSpPr>
          <p:nvPr/>
        </p:nvSpPr>
        <p:spPr bwMode="auto">
          <a:xfrm>
            <a:off x="7239000" y="5800725"/>
            <a:ext cx="31750" cy="117475"/>
          </a:xfrm>
          <a:custGeom>
            <a:avLst/>
            <a:gdLst>
              <a:gd name="T0" fmla="*/ 0 w 20"/>
              <a:gd name="T1" fmla="*/ 0 h 74"/>
              <a:gd name="T2" fmla="*/ 5 w 20"/>
              <a:gd name="T3" fmla="*/ 73 h 74"/>
              <a:gd name="T4" fmla="*/ 19 w 20"/>
              <a:gd name="T5" fmla="*/ 73 h 74"/>
              <a:gd name="T6" fmla="*/ 14 w 20"/>
              <a:gd name="T7" fmla="*/ 0 h 74"/>
              <a:gd name="T8" fmla="*/ 0 w 20"/>
              <a:gd name="T9" fmla="*/ 0 h 74"/>
            </a:gdLst>
            <a:ahLst/>
            <a:cxnLst>
              <a:cxn ang="0">
                <a:pos x="T0" y="T1"/>
              </a:cxn>
              <a:cxn ang="0">
                <a:pos x="T2" y="T3"/>
              </a:cxn>
              <a:cxn ang="0">
                <a:pos x="T4" y="T5"/>
              </a:cxn>
              <a:cxn ang="0">
                <a:pos x="T6" y="T7"/>
              </a:cxn>
              <a:cxn ang="0">
                <a:pos x="T8" y="T9"/>
              </a:cxn>
            </a:cxnLst>
            <a:rect l="0" t="0" r="r" b="b"/>
            <a:pathLst>
              <a:path w="20" h="74">
                <a:moveTo>
                  <a:pt x="0" y="0"/>
                </a:moveTo>
                <a:lnTo>
                  <a:pt x="5" y="73"/>
                </a:lnTo>
                <a:lnTo>
                  <a:pt x="19" y="73"/>
                </a:lnTo>
                <a:lnTo>
                  <a:pt x="14" y="0"/>
                </a:lnTo>
                <a:lnTo>
                  <a:pt x="0" y="0"/>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1" name="Freeform 177"/>
          <p:cNvSpPr>
            <a:spLocks/>
          </p:cNvSpPr>
          <p:nvPr/>
        </p:nvSpPr>
        <p:spPr bwMode="auto">
          <a:xfrm>
            <a:off x="7129463" y="6075363"/>
            <a:ext cx="53975" cy="98425"/>
          </a:xfrm>
          <a:custGeom>
            <a:avLst/>
            <a:gdLst>
              <a:gd name="T0" fmla="*/ 0 w 34"/>
              <a:gd name="T1" fmla="*/ 1 h 62"/>
              <a:gd name="T2" fmla="*/ 2 w 34"/>
              <a:gd name="T3" fmla="*/ 61 h 62"/>
              <a:gd name="T4" fmla="*/ 33 w 34"/>
              <a:gd name="T5" fmla="*/ 58 h 62"/>
              <a:gd name="T6" fmla="*/ 31 w 34"/>
              <a:gd name="T7" fmla="*/ 0 h 62"/>
              <a:gd name="T8" fmla="*/ 0 w 34"/>
              <a:gd name="T9" fmla="*/ 1 h 62"/>
            </a:gdLst>
            <a:ahLst/>
            <a:cxnLst>
              <a:cxn ang="0">
                <a:pos x="T0" y="T1"/>
              </a:cxn>
              <a:cxn ang="0">
                <a:pos x="T2" y="T3"/>
              </a:cxn>
              <a:cxn ang="0">
                <a:pos x="T4" y="T5"/>
              </a:cxn>
              <a:cxn ang="0">
                <a:pos x="T6" y="T7"/>
              </a:cxn>
              <a:cxn ang="0">
                <a:pos x="T8" y="T9"/>
              </a:cxn>
            </a:cxnLst>
            <a:rect l="0" t="0" r="r" b="b"/>
            <a:pathLst>
              <a:path w="34" h="62">
                <a:moveTo>
                  <a:pt x="0" y="1"/>
                </a:moveTo>
                <a:lnTo>
                  <a:pt x="2" y="61"/>
                </a:lnTo>
                <a:lnTo>
                  <a:pt x="33" y="58"/>
                </a:lnTo>
                <a:lnTo>
                  <a:pt x="31" y="0"/>
                </a:lnTo>
                <a:lnTo>
                  <a:pt x="0" y="1"/>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2" name="Freeform 178"/>
          <p:cNvSpPr>
            <a:spLocks/>
          </p:cNvSpPr>
          <p:nvPr/>
        </p:nvSpPr>
        <p:spPr bwMode="auto">
          <a:xfrm>
            <a:off x="7204075" y="6076950"/>
            <a:ext cx="47625" cy="90488"/>
          </a:xfrm>
          <a:custGeom>
            <a:avLst/>
            <a:gdLst>
              <a:gd name="T0" fmla="*/ 0 w 30"/>
              <a:gd name="T1" fmla="*/ 0 h 57"/>
              <a:gd name="T2" fmla="*/ 2 w 30"/>
              <a:gd name="T3" fmla="*/ 56 h 57"/>
              <a:gd name="T4" fmla="*/ 29 w 30"/>
              <a:gd name="T5" fmla="*/ 55 h 57"/>
              <a:gd name="T6" fmla="*/ 27 w 30"/>
              <a:gd name="T7" fmla="*/ 0 h 57"/>
              <a:gd name="T8" fmla="*/ 0 w 30"/>
              <a:gd name="T9" fmla="*/ 0 h 57"/>
            </a:gdLst>
            <a:ahLst/>
            <a:cxnLst>
              <a:cxn ang="0">
                <a:pos x="T0" y="T1"/>
              </a:cxn>
              <a:cxn ang="0">
                <a:pos x="T2" y="T3"/>
              </a:cxn>
              <a:cxn ang="0">
                <a:pos x="T4" y="T5"/>
              </a:cxn>
              <a:cxn ang="0">
                <a:pos x="T6" y="T7"/>
              </a:cxn>
              <a:cxn ang="0">
                <a:pos x="T8" y="T9"/>
              </a:cxn>
            </a:cxnLst>
            <a:rect l="0" t="0" r="r" b="b"/>
            <a:pathLst>
              <a:path w="30" h="57">
                <a:moveTo>
                  <a:pt x="0" y="0"/>
                </a:moveTo>
                <a:lnTo>
                  <a:pt x="2" y="56"/>
                </a:lnTo>
                <a:lnTo>
                  <a:pt x="29" y="55"/>
                </a:lnTo>
                <a:lnTo>
                  <a:pt x="27" y="0"/>
                </a:lnTo>
                <a:lnTo>
                  <a:pt x="0" y="0"/>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3" name="Freeform 179"/>
          <p:cNvSpPr>
            <a:spLocks/>
          </p:cNvSpPr>
          <p:nvPr/>
        </p:nvSpPr>
        <p:spPr bwMode="auto">
          <a:xfrm>
            <a:off x="7143750" y="6305550"/>
            <a:ext cx="44450" cy="104775"/>
          </a:xfrm>
          <a:custGeom>
            <a:avLst/>
            <a:gdLst>
              <a:gd name="T0" fmla="*/ 0 w 28"/>
              <a:gd name="T1" fmla="*/ 3 h 66"/>
              <a:gd name="T2" fmla="*/ 2 w 28"/>
              <a:gd name="T3" fmla="*/ 65 h 66"/>
              <a:gd name="T4" fmla="*/ 27 w 28"/>
              <a:gd name="T5" fmla="*/ 61 h 66"/>
              <a:gd name="T6" fmla="*/ 24 w 28"/>
              <a:gd name="T7" fmla="*/ 0 h 66"/>
              <a:gd name="T8" fmla="*/ 0 w 28"/>
              <a:gd name="T9" fmla="*/ 3 h 66"/>
            </a:gdLst>
            <a:ahLst/>
            <a:cxnLst>
              <a:cxn ang="0">
                <a:pos x="T0" y="T1"/>
              </a:cxn>
              <a:cxn ang="0">
                <a:pos x="T2" y="T3"/>
              </a:cxn>
              <a:cxn ang="0">
                <a:pos x="T4" y="T5"/>
              </a:cxn>
              <a:cxn ang="0">
                <a:pos x="T6" y="T7"/>
              </a:cxn>
              <a:cxn ang="0">
                <a:pos x="T8" y="T9"/>
              </a:cxn>
            </a:cxnLst>
            <a:rect l="0" t="0" r="r" b="b"/>
            <a:pathLst>
              <a:path w="28" h="66">
                <a:moveTo>
                  <a:pt x="0" y="3"/>
                </a:moveTo>
                <a:lnTo>
                  <a:pt x="2" y="65"/>
                </a:lnTo>
                <a:lnTo>
                  <a:pt x="27" y="61"/>
                </a:lnTo>
                <a:lnTo>
                  <a:pt x="24" y="0"/>
                </a:lnTo>
                <a:lnTo>
                  <a:pt x="0" y="3"/>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4" name="Freeform 180"/>
          <p:cNvSpPr>
            <a:spLocks/>
          </p:cNvSpPr>
          <p:nvPr/>
        </p:nvSpPr>
        <p:spPr bwMode="auto">
          <a:xfrm>
            <a:off x="7210425" y="6296025"/>
            <a:ext cx="39688" cy="103188"/>
          </a:xfrm>
          <a:custGeom>
            <a:avLst/>
            <a:gdLst>
              <a:gd name="T0" fmla="*/ 0 w 25"/>
              <a:gd name="T1" fmla="*/ 4 h 65"/>
              <a:gd name="T2" fmla="*/ 2 w 25"/>
              <a:gd name="T3" fmla="*/ 64 h 65"/>
              <a:gd name="T4" fmla="*/ 24 w 25"/>
              <a:gd name="T5" fmla="*/ 61 h 65"/>
              <a:gd name="T6" fmla="*/ 21 w 25"/>
              <a:gd name="T7" fmla="*/ 0 h 65"/>
              <a:gd name="T8" fmla="*/ 0 w 25"/>
              <a:gd name="T9" fmla="*/ 4 h 65"/>
            </a:gdLst>
            <a:ahLst/>
            <a:cxnLst>
              <a:cxn ang="0">
                <a:pos x="T0" y="T1"/>
              </a:cxn>
              <a:cxn ang="0">
                <a:pos x="T2" y="T3"/>
              </a:cxn>
              <a:cxn ang="0">
                <a:pos x="T4" y="T5"/>
              </a:cxn>
              <a:cxn ang="0">
                <a:pos x="T6" y="T7"/>
              </a:cxn>
              <a:cxn ang="0">
                <a:pos x="T8" y="T9"/>
              </a:cxn>
            </a:cxnLst>
            <a:rect l="0" t="0" r="r" b="b"/>
            <a:pathLst>
              <a:path w="25" h="65">
                <a:moveTo>
                  <a:pt x="0" y="4"/>
                </a:moveTo>
                <a:lnTo>
                  <a:pt x="2" y="64"/>
                </a:lnTo>
                <a:lnTo>
                  <a:pt x="24" y="61"/>
                </a:lnTo>
                <a:lnTo>
                  <a:pt x="21" y="0"/>
                </a:lnTo>
                <a:lnTo>
                  <a:pt x="0" y="4"/>
                </a:lnTo>
              </a:path>
            </a:pathLst>
          </a:custGeom>
          <a:gradFill rotWithShape="0">
            <a:gsLst>
              <a:gs pos="0">
                <a:srgbClr val="CA903E"/>
              </a:gs>
              <a:gs pos="50000">
                <a:srgbClr val="7FEFBB"/>
              </a:gs>
              <a:gs pos="100000">
                <a:srgbClr val="CA903E"/>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5" name="Freeform 181"/>
          <p:cNvSpPr>
            <a:spLocks/>
          </p:cNvSpPr>
          <p:nvPr/>
        </p:nvSpPr>
        <p:spPr bwMode="auto">
          <a:xfrm>
            <a:off x="3860800" y="6292850"/>
            <a:ext cx="3927475" cy="244475"/>
          </a:xfrm>
          <a:custGeom>
            <a:avLst/>
            <a:gdLst>
              <a:gd name="T0" fmla="*/ 0 w 2474"/>
              <a:gd name="T1" fmla="*/ 77 h 154"/>
              <a:gd name="T2" fmla="*/ 4 w 2474"/>
              <a:gd name="T3" fmla="*/ 108 h 154"/>
              <a:gd name="T4" fmla="*/ 21 w 2474"/>
              <a:gd name="T5" fmla="*/ 96 h 154"/>
              <a:gd name="T6" fmla="*/ 47 w 2474"/>
              <a:gd name="T7" fmla="*/ 84 h 154"/>
              <a:gd name="T8" fmla="*/ 76 w 2474"/>
              <a:gd name="T9" fmla="*/ 73 h 154"/>
              <a:gd name="T10" fmla="*/ 138 w 2474"/>
              <a:gd name="T11" fmla="*/ 60 h 154"/>
              <a:gd name="T12" fmla="*/ 192 w 2474"/>
              <a:gd name="T13" fmla="*/ 52 h 154"/>
              <a:gd name="T14" fmla="*/ 278 w 2474"/>
              <a:gd name="T15" fmla="*/ 43 h 154"/>
              <a:gd name="T16" fmla="*/ 360 w 2474"/>
              <a:gd name="T17" fmla="*/ 38 h 154"/>
              <a:gd name="T18" fmla="*/ 431 w 2474"/>
              <a:gd name="T19" fmla="*/ 38 h 154"/>
              <a:gd name="T20" fmla="*/ 570 w 2474"/>
              <a:gd name="T21" fmla="*/ 50 h 154"/>
              <a:gd name="T22" fmla="*/ 692 w 2474"/>
              <a:gd name="T23" fmla="*/ 65 h 154"/>
              <a:gd name="T24" fmla="*/ 832 w 2474"/>
              <a:gd name="T25" fmla="*/ 83 h 154"/>
              <a:gd name="T26" fmla="*/ 964 w 2474"/>
              <a:gd name="T27" fmla="*/ 99 h 154"/>
              <a:gd name="T28" fmla="*/ 1093 w 2474"/>
              <a:gd name="T29" fmla="*/ 111 h 154"/>
              <a:gd name="T30" fmla="*/ 1225 w 2474"/>
              <a:gd name="T31" fmla="*/ 123 h 154"/>
              <a:gd name="T32" fmla="*/ 1375 w 2474"/>
              <a:gd name="T33" fmla="*/ 134 h 154"/>
              <a:gd name="T34" fmla="*/ 1540 w 2474"/>
              <a:gd name="T35" fmla="*/ 144 h 154"/>
              <a:gd name="T36" fmla="*/ 1629 w 2474"/>
              <a:gd name="T37" fmla="*/ 148 h 154"/>
              <a:gd name="T38" fmla="*/ 1727 w 2474"/>
              <a:gd name="T39" fmla="*/ 152 h 154"/>
              <a:gd name="T40" fmla="*/ 1894 w 2474"/>
              <a:gd name="T41" fmla="*/ 153 h 154"/>
              <a:gd name="T42" fmla="*/ 2041 w 2474"/>
              <a:gd name="T43" fmla="*/ 152 h 154"/>
              <a:gd name="T44" fmla="*/ 2128 w 2474"/>
              <a:gd name="T45" fmla="*/ 149 h 154"/>
              <a:gd name="T46" fmla="*/ 2202 w 2474"/>
              <a:gd name="T47" fmla="*/ 143 h 154"/>
              <a:gd name="T48" fmla="*/ 2297 w 2474"/>
              <a:gd name="T49" fmla="*/ 130 h 154"/>
              <a:gd name="T50" fmla="*/ 2362 w 2474"/>
              <a:gd name="T51" fmla="*/ 118 h 154"/>
              <a:gd name="T52" fmla="*/ 2397 w 2474"/>
              <a:gd name="T53" fmla="*/ 109 h 154"/>
              <a:gd name="T54" fmla="*/ 2435 w 2474"/>
              <a:gd name="T55" fmla="*/ 96 h 154"/>
              <a:gd name="T56" fmla="*/ 2473 w 2474"/>
              <a:gd name="T57" fmla="*/ 81 h 154"/>
              <a:gd name="T58" fmla="*/ 2470 w 2474"/>
              <a:gd name="T59" fmla="*/ 54 h 154"/>
              <a:gd name="T60" fmla="*/ 2418 w 2474"/>
              <a:gd name="T61" fmla="*/ 73 h 154"/>
              <a:gd name="T62" fmla="*/ 2362 w 2474"/>
              <a:gd name="T63" fmla="*/ 90 h 154"/>
              <a:gd name="T64" fmla="*/ 2308 w 2474"/>
              <a:gd name="T65" fmla="*/ 102 h 154"/>
              <a:gd name="T66" fmla="*/ 2203 w 2474"/>
              <a:gd name="T67" fmla="*/ 115 h 154"/>
              <a:gd name="T68" fmla="*/ 2085 w 2474"/>
              <a:gd name="T69" fmla="*/ 121 h 154"/>
              <a:gd name="T70" fmla="*/ 1919 w 2474"/>
              <a:gd name="T71" fmla="*/ 124 h 154"/>
              <a:gd name="T72" fmla="*/ 1717 w 2474"/>
              <a:gd name="T73" fmla="*/ 119 h 154"/>
              <a:gd name="T74" fmla="*/ 1523 w 2474"/>
              <a:gd name="T75" fmla="*/ 111 h 154"/>
              <a:gd name="T76" fmla="*/ 1351 w 2474"/>
              <a:gd name="T77" fmla="*/ 99 h 154"/>
              <a:gd name="T78" fmla="*/ 1188 w 2474"/>
              <a:gd name="T79" fmla="*/ 85 h 154"/>
              <a:gd name="T80" fmla="*/ 1009 w 2474"/>
              <a:gd name="T81" fmla="*/ 68 h 154"/>
              <a:gd name="T82" fmla="*/ 772 w 2474"/>
              <a:gd name="T83" fmla="*/ 38 h 154"/>
              <a:gd name="T84" fmla="*/ 632 w 2474"/>
              <a:gd name="T85" fmla="*/ 20 h 154"/>
              <a:gd name="T86" fmla="*/ 480 w 2474"/>
              <a:gd name="T87" fmla="*/ 4 h 154"/>
              <a:gd name="T88" fmla="*/ 395 w 2474"/>
              <a:gd name="T89" fmla="*/ 0 h 154"/>
              <a:gd name="T90" fmla="*/ 338 w 2474"/>
              <a:gd name="T91" fmla="*/ 1 h 154"/>
              <a:gd name="T92" fmla="*/ 248 w 2474"/>
              <a:gd name="T93" fmla="*/ 7 h 154"/>
              <a:gd name="T94" fmla="*/ 174 w 2474"/>
              <a:gd name="T95" fmla="*/ 16 h 154"/>
              <a:gd name="T96" fmla="*/ 115 w 2474"/>
              <a:gd name="T97" fmla="*/ 27 h 154"/>
              <a:gd name="T98" fmla="*/ 67 w 2474"/>
              <a:gd name="T99" fmla="*/ 38 h 154"/>
              <a:gd name="T100" fmla="*/ 40 w 2474"/>
              <a:gd name="T101" fmla="*/ 47 h 154"/>
              <a:gd name="T102" fmla="*/ 16 w 2474"/>
              <a:gd name="T103" fmla="*/ 60 h 154"/>
              <a:gd name="T104" fmla="*/ 4 w 2474"/>
              <a:gd name="T105" fmla="*/ 70 h 154"/>
              <a:gd name="T106" fmla="*/ 0 w 2474"/>
              <a:gd name="T107"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74" h="154">
                <a:moveTo>
                  <a:pt x="0" y="77"/>
                </a:moveTo>
                <a:lnTo>
                  <a:pt x="4" y="108"/>
                </a:lnTo>
                <a:lnTo>
                  <a:pt x="21" y="96"/>
                </a:lnTo>
                <a:lnTo>
                  <a:pt x="47" y="84"/>
                </a:lnTo>
                <a:lnTo>
                  <a:pt x="76" y="73"/>
                </a:lnTo>
                <a:lnTo>
                  <a:pt x="138" y="60"/>
                </a:lnTo>
                <a:lnTo>
                  <a:pt x="192" y="52"/>
                </a:lnTo>
                <a:lnTo>
                  <a:pt x="278" y="43"/>
                </a:lnTo>
                <a:lnTo>
                  <a:pt x="360" y="38"/>
                </a:lnTo>
                <a:lnTo>
                  <a:pt x="431" y="38"/>
                </a:lnTo>
                <a:lnTo>
                  <a:pt x="570" y="50"/>
                </a:lnTo>
                <a:lnTo>
                  <a:pt x="692" y="65"/>
                </a:lnTo>
                <a:lnTo>
                  <a:pt x="832" y="83"/>
                </a:lnTo>
                <a:lnTo>
                  <a:pt x="964" y="99"/>
                </a:lnTo>
                <a:lnTo>
                  <a:pt x="1093" y="111"/>
                </a:lnTo>
                <a:lnTo>
                  <a:pt x="1225" y="123"/>
                </a:lnTo>
                <a:lnTo>
                  <a:pt x="1375" y="134"/>
                </a:lnTo>
                <a:lnTo>
                  <a:pt x="1540" y="144"/>
                </a:lnTo>
                <a:lnTo>
                  <a:pt x="1629" y="148"/>
                </a:lnTo>
                <a:lnTo>
                  <a:pt x="1727" y="152"/>
                </a:lnTo>
                <a:lnTo>
                  <a:pt x="1894" y="153"/>
                </a:lnTo>
                <a:lnTo>
                  <a:pt x="2041" y="152"/>
                </a:lnTo>
                <a:lnTo>
                  <a:pt x="2128" y="149"/>
                </a:lnTo>
                <a:lnTo>
                  <a:pt x="2202" y="143"/>
                </a:lnTo>
                <a:lnTo>
                  <a:pt x="2297" y="130"/>
                </a:lnTo>
                <a:lnTo>
                  <a:pt x="2362" y="118"/>
                </a:lnTo>
                <a:lnTo>
                  <a:pt x="2397" y="109"/>
                </a:lnTo>
                <a:lnTo>
                  <a:pt x="2435" y="96"/>
                </a:lnTo>
                <a:lnTo>
                  <a:pt x="2473" y="81"/>
                </a:lnTo>
                <a:lnTo>
                  <a:pt x="2470" y="54"/>
                </a:lnTo>
                <a:lnTo>
                  <a:pt x="2418" y="73"/>
                </a:lnTo>
                <a:lnTo>
                  <a:pt x="2362" y="90"/>
                </a:lnTo>
                <a:lnTo>
                  <a:pt x="2308" y="102"/>
                </a:lnTo>
                <a:lnTo>
                  <a:pt x="2203" y="115"/>
                </a:lnTo>
                <a:lnTo>
                  <a:pt x="2085" y="121"/>
                </a:lnTo>
                <a:lnTo>
                  <a:pt x="1919" y="124"/>
                </a:lnTo>
                <a:lnTo>
                  <a:pt x="1717" y="119"/>
                </a:lnTo>
                <a:lnTo>
                  <a:pt x="1523" y="111"/>
                </a:lnTo>
                <a:lnTo>
                  <a:pt x="1351" y="99"/>
                </a:lnTo>
                <a:lnTo>
                  <a:pt x="1188" y="85"/>
                </a:lnTo>
                <a:lnTo>
                  <a:pt x="1009" y="68"/>
                </a:lnTo>
                <a:lnTo>
                  <a:pt x="772" y="38"/>
                </a:lnTo>
                <a:lnTo>
                  <a:pt x="632" y="20"/>
                </a:lnTo>
                <a:lnTo>
                  <a:pt x="480" y="4"/>
                </a:lnTo>
                <a:lnTo>
                  <a:pt x="395" y="0"/>
                </a:lnTo>
                <a:lnTo>
                  <a:pt x="338" y="1"/>
                </a:lnTo>
                <a:lnTo>
                  <a:pt x="248" y="7"/>
                </a:lnTo>
                <a:lnTo>
                  <a:pt x="174" y="16"/>
                </a:lnTo>
                <a:lnTo>
                  <a:pt x="115" y="27"/>
                </a:lnTo>
                <a:lnTo>
                  <a:pt x="67" y="38"/>
                </a:lnTo>
                <a:lnTo>
                  <a:pt x="40" y="47"/>
                </a:lnTo>
                <a:lnTo>
                  <a:pt x="16" y="60"/>
                </a:lnTo>
                <a:lnTo>
                  <a:pt x="4" y="70"/>
                </a:lnTo>
                <a:lnTo>
                  <a:pt x="0" y="77"/>
                </a:lnTo>
              </a:path>
            </a:pathLst>
          </a:custGeom>
          <a:gradFill rotWithShape="0">
            <a:gsLst>
              <a:gs pos="0">
                <a:srgbClr val="FCD973"/>
              </a:gs>
              <a:gs pos="50000">
                <a:srgbClr val="CDFAE2"/>
              </a:gs>
              <a:gs pos="100000">
                <a:srgbClr val="FCD973"/>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249983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lt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lt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eaLnBrk="1" fontAlgn="auto" hangingPunct="1">
              <a:spcBef>
                <a:spcPts val="0"/>
              </a:spcBef>
              <a:spcAft>
                <a:spcPts val="0"/>
              </a:spcAft>
              <a:defRPr sz="2801" b="0" i="0">
                <a:solidFill>
                  <a:schemeClr val="tx1">
                    <a:tint val="75000"/>
                  </a:schemeClr>
                </a:solidFill>
                <a:latin typeface="+mn-lt"/>
              </a:defRPr>
            </a:lvl1pPr>
          </a:lstStyle>
          <a:p>
            <a:pPr>
              <a:defRPr/>
            </a:pPr>
            <a:fld id="{D16CEF7B-DE84-4634-998D-090D3A6CDB16}" type="slidenum">
              <a:rPr lang="en-US" altLang="en-US"/>
              <a:pPr>
                <a:defRPr/>
              </a:pPr>
              <a:t>‹#›</a:t>
            </a:fld>
            <a:endParaRPr lang="en-US" altLang="en-US"/>
          </a:p>
        </p:txBody>
      </p:sp>
    </p:spTree>
    <p:extLst>
      <p:ext uri="{BB962C8B-B14F-4D97-AF65-F5344CB8AC3E}">
        <p14:creationId xmlns:p14="http://schemas.microsoft.com/office/powerpoint/2010/main" val="116503324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3.xml"/><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3.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3.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3.x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851648" cy="1066800"/>
          </a:xfrm>
        </p:spPr>
        <p:txBody>
          <a:bodyPr/>
          <a:lstStyle/>
          <a:p>
            <a:pPr algn="l"/>
            <a:r>
              <a:rPr lang="en-US" dirty="0" smtClean="0"/>
              <a:t>Bell Ringer</a:t>
            </a:r>
            <a:endParaRPr lang="en-US" dirty="0"/>
          </a:p>
        </p:txBody>
      </p:sp>
      <p:sp>
        <p:nvSpPr>
          <p:cNvPr id="3" name="Subtitle 2"/>
          <p:cNvSpPr>
            <a:spLocks noGrp="1"/>
          </p:cNvSpPr>
          <p:nvPr>
            <p:ph type="subTitle" idx="1"/>
          </p:nvPr>
        </p:nvSpPr>
        <p:spPr>
          <a:xfrm>
            <a:off x="516497" y="1524000"/>
            <a:ext cx="7854696" cy="5181600"/>
          </a:xfrm>
        </p:spPr>
        <p:txBody>
          <a:bodyPr>
            <a:normAutofit/>
          </a:bodyPr>
          <a:lstStyle/>
          <a:p>
            <a:pPr algn="l"/>
            <a:r>
              <a:rPr lang="en-US" sz="2400" dirty="0" smtClean="0"/>
              <a:t>You are 4.6 miles from Westlake High School, when all of a sudden you remember that you forgot something at home, so you head back home which is 17.3 miles from Westlake High School in 20 minutes and pick it up. You then turn back and go to school, which takes you an additional 21 minutes. </a:t>
            </a:r>
          </a:p>
          <a:p>
            <a:pPr algn="l"/>
            <a:endParaRPr lang="en-US" sz="2400" dirty="0" smtClean="0"/>
          </a:p>
          <a:p>
            <a:pPr marL="457200" indent="-457200" algn="l">
              <a:buAutoNum type="arabicPeriod"/>
            </a:pPr>
            <a:r>
              <a:rPr lang="en-US" sz="2400" dirty="0" smtClean="0"/>
              <a:t>What is your average velocity during the time you rushed home?</a:t>
            </a:r>
          </a:p>
          <a:p>
            <a:pPr marL="457200" indent="-457200" algn="l">
              <a:buAutoNum type="arabicPeriod"/>
            </a:pPr>
            <a:r>
              <a:rPr lang="en-US" sz="2400" dirty="0" smtClean="0"/>
              <a:t>What is your average velocity during the time you rushed back to school?</a:t>
            </a:r>
          </a:p>
          <a:p>
            <a:pPr marL="457200" indent="-457200" algn="l">
              <a:buAutoNum type="arabicPeriod"/>
            </a:pPr>
            <a:r>
              <a:rPr lang="en-US" sz="2400" dirty="0" smtClean="0"/>
              <a:t>What is your average velocity overall? </a:t>
            </a:r>
            <a:endParaRPr lang="en-US" sz="2400" dirty="0"/>
          </a:p>
        </p:txBody>
      </p:sp>
    </p:spTree>
    <p:extLst>
      <p:ext uri="{BB962C8B-B14F-4D97-AF65-F5344CB8AC3E}">
        <p14:creationId xmlns:p14="http://schemas.microsoft.com/office/powerpoint/2010/main" val="3850436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055688" y="846138"/>
            <a:ext cx="7739062"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1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If the boat were moving to the left, the photo and motion map would look like this:</a:t>
            </a:r>
          </a:p>
        </p:txBody>
      </p:sp>
      <p:pic>
        <p:nvPicPr>
          <p:cNvPr id="6147"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8488" y="3060700"/>
            <a:ext cx="1576387" cy="504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0788" y="3060700"/>
            <a:ext cx="1574800" cy="504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7775" y="3060700"/>
            <a:ext cx="1576388" cy="504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Oval 6"/>
          <p:cNvSpPr>
            <a:spLocks noChangeArrowheads="1"/>
          </p:cNvSpPr>
          <p:nvPr/>
        </p:nvSpPr>
        <p:spPr bwMode="auto">
          <a:xfrm>
            <a:off x="8415338" y="4471988"/>
            <a:ext cx="161925" cy="158750"/>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151" name="Oval 7"/>
          <p:cNvSpPr>
            <a:spLocks noChangeArrowheads="1"/>
          </p:cNvSpPr>
          <p:nvPr/>
        </p:nvSpPr>
        <p:spPr bwMode="auto">
          <a:xfrm>
            <a:off x="5256213" y="4471988"/>
            <a:ext cx="161925" cy="158750"/>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152" name="Oval 8"/>
          <p:cNvSpPr>
            <a:spLocks noChangeArrowheads="1"/>
          </p:cNvSpPr>
          <p:nvPr/>
        </p:nvSpPr>
        <p:spPr bwMode="auto">
          <a:xfrm>
            <a:off x="2097088" y="4471988"/>
            <a:ext cx="161925" cy="158750"/>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153" name="Freeform 9"/>
          <p:cNvSpPr>
            <a:spLocks/>
          </p:cNvSpPr>
          <p:nvPr/>
        </p:nvSpPr>
        <p:spPr bwMode="auto">
          <a:xfrm>
            <a:off x="5548313" y="4556125"/>
            <a:ext cx="2852737" cy="1588"/>
          </a:xfrm>
          <a:custGeom>
            <a:avLst/>
            <a:gdLst>
              <a:gd name="T0" fmla="*/ 0 w 1797"/>
              <a:gd name="T1" fmla="*/ 0 h 1"/>
              <a:gd name="T2" fmla="*/ 1796 w 1797"/>
              <a:gd name="T3" fmla="*/ 0 h 1"/>
            </a:gdLst>
            <a:ahLst/>
            <a:cxnLst>
              <a:cxn ang="0">
                <a:pos x="T0" y="T1"/>
              </a:cxn>
              <a:cxn ang="0">
                <a:pos x="T2" y="T3"/>
              </a:cxn>
            </a:cxnLst>
            <a:rect l="0" t="0" r="r" b="b"/>
            <a:pathLst>
              <a:path w="1797" h="1">
                <a:moveTo>
                  <a:pt x="0" y="0"/>
                </a:moveTo>
                <a:lnTo>
                  <a:pt x="1796"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154" name="Freeform 10"/>
          <p:cNvSpPr>
            <a:spLocks/>
          </p:cNvSpPr>
          <p:nvPr/>
        </p:nvSpPr>
        <p:spPr bwMode="auto">
          <a:xfrm>
            <a:off x="2481263" y="4554538"/>
            <a:ext cx="2760662" cy="1587"/>
          </a:xfrm>
          <a:custGeom>
            <a:avLst/>
            <a:gdLst>
              <a:gd name="T0" fmla="*/ 0 w 1739"/>
              <a:gd name="T1" fmla="*/ 0 h 1"/>
              <a:gd name="T2" fmla="*/ 1738 w 1739"/>
              <a:gd name="T3" fmla="*/ 0 h 1"/>
            </a:gdLst>
            <a:ahLst/>
            <a:cxnLst>
              <a:cxn ang="0">
                <a:pos x="T0" y="T1"/>
              </a:cxn>
              <a:cxn ang="0">
                <a:pos x="T2" y="T3"/>
              </a:cxn>
            </a:cxnLst>
            <a:rect l="0" t="0" r="r" b="b"/>
            <a:pathLst>
              <a:path w="1739" h="1">
                <a:moveTo>
                  <a:pt x="0" y="0"/>
                </a:moveTo>
                <a:lnTo>
                  <a:pt x="1738"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155" name="Freeform 11"/>
          <p:cNvSpPr>
            <a:spLocks/>
          </p:cNvSpPr>
          <p:nvPr/>
        </p:nvSpPr>
        <p:spPr bwMode="auto">
          <a:xfrm>
            <a:off x="38100" y="4554538"/>
            <a:ext cx="2065338" cy="1587"/>
          </a:xfrm>
          <a:custGeom>
            <a:avLst/>
            <a:gdLst>
              <a:gd name="T0" fmla="*/ 0 w 1301"/>
              <a:gd name="T1" fmla="*/ 0 h 1"/>
              <a:gd name="T2" fmla="*/ 1300 w 1301"/>
              <a:gd name="T3" fmla="*/ 0 h 1"/>
            </a:gdLst>
            <a:ahLst/>
            <a:cxnLst>
              <a:cxn ang="0">
                <a:pos x="T0" y="T1"/>
              </a:cxn>
              <a:cxn ang="0">
                <a:pos x="T2" y="T3"/>
              </a:cxn>
            </a:cxnLst>
            <a:rect l="0" t="0" r="r" b="b"/>
            <a:pathLst>
              <a:path w="1301" h="1">
                <a:moveTo>
                  <a:pt x="0" y="0"/>
                </a:moveTo>
                <a:lnTo>
                  <a:pt x="130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9244410"/>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25450" y="349250"/>
            <a:ext cx="8388350"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More complicated motion can be represented as well.</a:t>
            </a:r>
            <a:endParaRPr kumimoji="0" lang="en-US" altLang="en-US" sz="4000" b="0" i="0" u="none" strike="noStrike" kern="1200" cap="none" spc="0" normalizeH="0" baseline="0" noProof="0" dirty="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40000"/>
              </a:lnSpc>
              <a:spcBef>
                <a:spcPct val="0"/>
              </a:spcBef>
              <a:spcAft>
                <a:spcPct val="0"/>
              </a:spcAft>
              <a:buClrTx/>
              <a:buSzTx/>
              <a:buFontTx/>
              <a:buNone/>
              <a:tabLst/>
              <a:defRPr/>
            </a:pPr>
            <a:endParaRPr kumimoji="0" lang="en-US" altLang="en-US" sz="4000" b="0" i="0" u="none" strike="noStrike" kern="1200" cap="none" spc="0" normalizeH="0" baseline="0" noProof="0" dirty="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40000"/>
              </a:lnSpc>
              <a:spcBef>
                <a:spcPct val="0"/>
              </a:spcBef>
              <a:spcAft>
                <a:spcPct val="0"/>
              </a:spcAft>
              <a:buClrTx/>
              <a:buSzTx/>
              <a:buFontTx/>
              <a:buNone/>
              <a:tabLst/>
              <a:defRPr/>
            </a:pPr>
            <a:endParaRPr kumimoji="0" lang="en-US" altLang="en-US" sz="4000" b="0" i="0" u="none" strike="noStrike" kern="1200" cap="none" spc="0" normalizeH="0" baseline="0" noProof="0" dirty="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40000"/>
              </a:lnSpc>
              <a:spcBef>
                <a:spcPct val="0"/>
              </a:spcBef>
              <a:spcAft>
                <a:spcPct val="0"/>
              </a:spcAft>
              <a:buClrTx/>
              <a:buSzTx/>
              <a:buFontTx/>
              <a:buNone/>
              <a:tabLst/>
              <a:defRPr/>
            </a:pPr>
            <a:endParaRPr kumimoji="0" lang="en-US" altLang="en-US" sz="4000" b="0" i="0" u="none" strike="noStrike" kern="1200" cap="none" spc="0" normalizeH="0" baseline="0" noProof="0" dirty="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171" name="Oval 3"/>
          <p:cNvSpPr>
            <a:spLocks noChangeArrowheads="1"/>
          </p:cNvSpPr>
          <p:nvPr/>
        </p:nvSpPr>
        <p:spPr bwMode="auto">
          <a:xfrm>
            <a:off x="604838" y="352742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172" name="Freeform 4"/>
          <p:cNvSpPr>
            <a:spLocks/>
          </p:cNvSpPr>
          <p:nvPr/>
        </p:nvSpPr>
        <p:spPr bwMode="auto">
          <a:xfrm>
            <a:off x="755650" y="3622675"/>
            <a:ext cx="1430338" cy="1588"/>
          </a:xfrm>
          <a:custGeom>
            <a:avLst/>
            <a:gdLst>
              <a:gd name="T0" fmla="*/ 900 w 901"/>
              <a:gd name="T1" fmla="*/ 0 h 1"/>
              <a:gd name="T2" fmla="*/ 0 w 901"/>
              <a:gd name="T3" fmla="*/ 0 h 1"/>
            </a:gdLst>
            <a:ahLst/>
            <a:cxnLst>
              <a:cxn ang="0">
                <a:pos x="T0" y="T1"/>
              </a:cxn>
              <a:cxn ang="0">
                <a:pos x="T2" y="T3"/>
              </a:cxn>
            </a:cxnLst>
            <a:rect l="0" t="0" r="r" b="b"/>
            <a:pathLst>
              <a:path w="901" h="1">
                <a:moveTo>
                  <a:pt x="900"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173" name="Oval 5"/>
          <p:cNvSpPr>
            <a:spLocks noChangeArrowheads="1"/>
          </p:cNvSpPr>
          <p:nvPr/>
        </p:nvSpPr>
        <p:spPr bwMode="auto">
          <a:xfrm>
            <a:off x="2260600" y="352742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174" name="Freeform 6"/>
          <p:cNvSpPr>
            <a:spLocks/>
          </p:cNvSpPr>
          <p:nvPr/>
        </p:nvSpPr>
        <p:spPr bwMode="auto">
          <a:xfrm>
            <a:off x="2413000" y="3621088"/>
            <a:ext cx="1430338" cy="1587"/>
          </a:xfrm>
          <a:custGeom>
            <a:avLst/>
            <a:gdLst>
              <a:gd name="T0" fmla="*/ 900 w 901"/>
              <a:gd name="T1" fmla="*/ 0 h 1"/>
              <a:gd name="T2" fmla="*/ 0 w 901"/>
              <a:gd name="T3" fmla="*/ 0 h 1"/>
            </a:gdLst>
            <a:ahLst/>
            <a:cxnLst>
              <a:cxn ang="0">
                <a:pos x="T0" y="T1"/>
              </a:cxn>
              <a:cxn ang="0">
                <a:pos x="T2" y="T3"/>
              </a:cxn>
            </a:cxnLst>
            <a:rect l="0" t="0" r="r" b="b"/>
            <a:pathLst>
              <a:path w="901" h="1">
                <a:moveTo>
                  <a:pt x="900"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175" name="Oval 7"/>
          <p:cNvSpPr>
            <a:spLocks noChangeArrowheads="1"/>
          </p:cNvSpPr>
          <p:nvPr/>
        </p:nvSpPr>
        <p:spPr bwMode="auto">
          <a:xfrm>
            <a:off x="3975100" y="352742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176" name="Freeform 8"/>
          <p:cNvSpPr>
            <a:spLocks/>
          </p:cNvSpPr>
          <p:nvPr/>
        </p:nvSpPr>
        <p:spPr bwMode="auto">
          <a:xfrm>
            <a:off x="4127500" y="3621088"/>
            <a:ext cx="1428750" cy="1587"/>
          </a:xfrm>
          <a:custGeom>
            <a:avLst/>
            <a:gdLst>
              <a:gd name="T0" fmla="*/ 899 w 900"/>
              <a:gd name="T1" fmla="*/ 0 h 1"/>
              <a:gd name="T2" fmla="*/ 0 w 900"/>
              <a:gd name="T3" fmla="*/ 0 h 1"/>
            </a:gdLst>
            <a:ahLst/>
            <a:cxnLst>
              <a:cxn ang="0">
                <a:pos x="T0" y="T1"/>
              </a:cxn>
              <a:cxn ang="0">
                <a:pos x="T2" y="T3"/>
              </a:cxn>
            </a:cxnLst>
            <a:rect l="0" t="0" r="r" b="b"/>
            <a:pathLst>
              <a:path w="900" h="1">
                <a:moveTo>
                  <a:pt x="899"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177" name="Oval 9"/>
          <p:cNvSpPr>
            <a:spLocks noChangeArrowheads="1"/>
          </p:cNvSpPr>
          <p:nvPr/>
        </p:nvSpPr>
        <p:spPr bwMode="auto">
          <a:xfrm>
            <a:off x="5688013" y="352742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178" name="Freeform 10"/>
          <p:cNvSpPr>
            <a:spLocks/>
          </p:cNvSpPr>
          <p:nvPr/>
        </p:nvSpPr>
        <p:spPr bwMode="auto">
          <a:xfrm>
            <a:off x="5840413" y="3621088"/>
            <a:ext cx="1430337" cy="1587"/>
          </a:xfrm>
          <a:custGeom>
            <a:avLst/>
            <a:gdLst>
              <a:gd name="T0" fmla="*/ 900 w 901"/>
              <a:gd name="T1" fmla="*/ 0 h 1"/>
              <a:gd name="T2" fmla="*/ 0 w 901"/>
              <a:gd name="T3" fmla="*/ 0 h 1"/>
            </a:gdLst>
            <a:ahLst/>
            <a:cxnLst>
              <a:cxn ang="0">
                <a:pos x="T0" y="T1"/>
              </a:cxn>
              <a:cxn ang="0">
                <a:pos x="T2" y="T3"/>
              </a:cxn>
            </a:cxnLst>
            <a:rect l="0" t="0" r="r" b="b"/>
            <a:pathLst>
              <a:path w="901" h="1">
                <a:moveTo>
                  <a:pt x="900"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179" name="Oval 11"/>
          <p:cNvSpPr>
            <a:spLocks noChangeArrowheads="1"/>
          </p:cNvSpPr>
          <p:nvPr/>
        </p:nvSpPr>
        <p:spPr bwMode="auto">
          <a:xfrm>
            <a:off x="7346950" y="352742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180" name="Oval 12"/>
          <p:cNvSpPr>
            <a:spLocks noChangeArrowheads="1"/>
          </p:cNvSpPr>
          <p:nvPr/>
        </p:nvSpPr>
        <p:spPr bwMode="auto">
          <a:xfrm>
            <a:off x="7346950" y="2894013"/>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181" name="Oval 13"/>
          <p:cNvSpPr>
            <a:spLocks noChangeArrowheads="1"/>
          </p:cNvSpPr>
          <p:nvPr/>
        </p:nvSpPr>
        <p:spPr bwMode="auto">
          <a:xfrm>
            <a:off x="7346950" y="230187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182" name="Freeform 14"/>
          <p:cNvSpPr>
            <a:spLocks/>
          </p:cNvSpPr>
          <p:nvPr/>
        </p:nvSpPr>
        <p:spPr bwMode="auto">
          <a:xfrm>
            <a:off x="4279900" y="2397125"/>
            <a:ext cx="3062288" cy="1588"/>
          </a:xfrm>
          <a:custGeom>
            <a:avLst/>
            <a:gdLst>
              <a:gd name="T0" fmla="*/ 0 w 1929"/>
              <a:gd name="T1" fmla="*/ 0 h 1"/>
              <a:gd name="T2" fmla="*/ 1928 w 1929"/>
              <a:gd name="T3" fmla="*/ 0 h 1"/>
            </a:gdLst>
            <a:ahLst/>
            <a:cxnLst>
              <a:cxn ang="0">
                <a:pos x="T0" y="T1"/>
              </a:cxn>
              <a:cxn ang="0">
                <a:pos x="T2" y="T3"/>
              </a:cxn>
            </a:cxnLst>
            <a:rect l="0" t="0" r="r" b="b"/>
            <a:pathLst>
              <a:path w="1929" h="1">
                <a:moveTo>
                  <a:pt x="0" y="0"/>
                </a:moveTo>
                <a:lnTo>
                  <a:pt x="1928"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183" name="Oval 15"/>
          <p:cNvSpPr>
            <a:spLocks noChangeArrowheads="1"/>
          </p:cNvSpPr>
          <p:nvPr/>
        </p:nvSpPr>
        <p:spPr bwMode="auto">
          <a:xfrm>
            <a:off x="3921125" y="2293938"/>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184" name="Freeform 16"/>
          <p:cNvSpPr>
            <a:spLocks/>
          </p:cNvSpPr>
          <p:nvPr/>
        </p:nvSpPr>
        <p:spPr bwMode="auto">
          <a:xfrm>
            <a:off x="906463" y="2389188"/>
            <a:ext cx="3008312" cy="1587"/>
          </a:xfrm>
          <a:custGeom>
            <a:avLst/>
            <a:gdLst>
              <a:gd name="T0" fmla="*/ 0 w 1895"/>
              <a:gd name="T1" fmla="*/ 0 h 1"/>
              <a:gd name="T2" fmla="*/ 1894 w 1895"/>
              <a:gd name="T3" fmla="*/ 0 h 1"/>
            </a:gdLst>
            <a:ahLst/>
            <a:cxnLst>
              <a:cxn ang="0">
                <a:pos x="T0" y="T1"/>
              </a:cxn>
              <a:cxn ang="0">
                <a:pos x="T2" y="T3"/>
              </a:cxn>
            </a:cxnLst>
            <a:rect l="0" t="0" r="r" b="b"/>
            <a:pathLst>
              <a:path w="1895" h="1">
                <a:moveTo>
                  <a:pt x="0" y="0"/>
                </a:moveTo>
                <a:lnTo>
                  <a:pt x="1894"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2" name="TextBox 1"/>
          <p:cNvSpPr txBox="1"/>
          <p:nvPr/>
        </p:nvSpPr>
        <p:spPr>
          <a:xfrm>
            <a:off x="578644" y="4128651"/>
            <a:ext cx="8081962" cy="2585323"/>
          </a:xfrm>
          <a:prstGeom prst="rect">
            <a:avLst/>
          </a:prstGeom>
          <a:noFill/>
        </p:spPr>
        <p:txBody>
          <a:bodyPr wrap="square" rtlCol="0">
            <a:spAutoFit/>
          </a:bodyPr>
          <a:lstStyle/>
          <a:p>
            <a:r>
              <a:rPr lang="en-US" altLang="en-US" sz="3600" b="1" dirty="0">
                <a:solidFill>
                  <a:srgbClr val="A82260"/>
                </a:solidFill>
                <a:effectLst>
                  <a:outerShdw blurRad="38100" dist="38100" dir="2700000" algn="tl">
                    <a:srgbClr val="000000"/>
                  </a:outerShdw>
                </a:effectLst>
                <a:latin typeface="Arial" panose="020B0604020202020204" pitchFamily="34" charset="0"/>
              </a:rPr>
              <a:t>Here, an object moves to the right, constant velocity; stops for two seconds, then moves left at twice the initial speed.</a:t>
            </a:r>
          </a:p>
          <a:p>
            <a:endParaRPr lang="en-US" dirty="0"/>
          </a:p>
        </p:txBody>
      </p:sp>
    </p:spTree>
    <p:extLst>
      <p:ext uri="{BB962C8B-B14F-4D97-AF65-F5344CB8AC3E}">
        <p14:creationId xmlns:p14="http://schemas.microsoft.com/office/powerpoint/2010/main" val="331780790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397C85B7-74D1-45CD-A830-BBDC93419E6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3314" name="Rectangle 2"/>
          <p:cNvSpPr>
            <a:spLocks noGrp="1" noChangeArrowheads="1"/>
          </p:cNvSpPr>
          <p:nvPr>
            <p:ph type="title"/>
          </p:nvPr>
        </p:nvSpPr>
        <p:spPr/>
        <p:txBody>
          <a:bodyPr/>
          <a:lstStyle/>
          <a:p>
            <a:r>
              <a:rPr lang="en-US" altLang="en-US" sz="4000" b="1">
                <a:solidFill>
                  <a:srgbClr val="CC0066"/>
                </a:solidFill>
                <a:effectLst>
                  <a:outerShdw blurRad="38100" dist="38100" dir="2700000" algn="tl">
                    <a:srgbClr val="000000"/>
                  </a:outerShdw>
                </a:effectLst>
              </a:rPr>
              <a:t>Change of Direction</a:t>
            </a:r>
          </a:p>
        </p:txBody>
      </p:sp>
      <p:sp>
        <p:nvSpPr>
          <p:cNvPr id="13315" name="Rectangle 3"/>
          <p:cNvSpPr>
            <a:spLocks noGrp="1" noChangeArrowheads="1"/>
          </p:cNvSpPr>
          <p:nvPr>
            <p:ph type="body" idx="1"/>
          </p:nvPr>
        </p:nvSpPr>
        <p:spPr>
          <a:xfrm>
            <a:off x="533400" y="4038600"/>
            <a:ext cx="7772400" cy="2514600"/>
          </a:xfrm>
        </p:spPr>
        <p:txBody>
          <a:bodyPr/>
          <a:lstStyle/>
          <a:p>
            <a:r>
              <a:rPr lang="en-US" altLang="en-US" b="1">
                <a:solidFill>
                  <a:srgbClr val="CC0066"/>
                </a:solidFill>
                <a:effectLst>
                  <a:outerShdw blurRad="38100" dist="38100" dir="2700000" algn="tl">
                    <a:srgbClr val="000000"/>
                  </a:outerShdw>
                </a:effectLst>
              </a:rPr>
              <a:t>Note that when the direction changes, we put the new dots above the old ones.  The bottom of a motion map is the starting position.</a:t>
            </a:r>
          </a:p>
        </p:txBody>
      </p:sp>
      <p:sp>
        <p:nvSpPr>
          <p:cNvPr id="13316" name="Oval 4"/>
          <p:cNvSpPr>
            <a:spLocks noChangeArrowheads="1"/>
          </p:cNvSpPr>
          <p:nvPr/>
        </p:nvSpPr>
        <p:spPr bwMode="auto">
          <a:xfrm>
            <a:off x="604838" y="352742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3317" name="Freeform 5"/>
          <p:cNvSpPr>
            <a:spLocks/>
          </p:cNvSpPr>
          <p:nvPr/>
        </p:nvSpPr>
        <p:spPr bwMode="auto">
          <a:xfrm>
            <a:off x="755650" y="3622675"/>
            <a:ext cx="1430338" cy="1588"/>
          </a:xfrm>
          <a:custGeom>
            <a:avLst/>
            <a:gdLst>
              <a:gd name="T0" fmla="*/ 900 w 901"/>
              <a:gd name="T1" fmla="*/ 0 h 1"/>
              <a:gd name="T2" fmla="*/ 0 w 901"/>
              <a:gd name="T3" fmla="*/ 0 h 1"/>
            </a:gdLst>
            <a:ahLst/>
            <a:cxnLst>
              <a:cxn ang="0">
                <a:pos x="T0" y="T1"/>
              </a:cxn>
              <a:cxn ang="0">
                <a:pos x="T2" y="T3"/>
              </a:cxn>
            </a:cxnLst>
            <a:rect l="0" t="0" r="r" b="b"/>
            <a:pathLst>
              <a:path w="901" h="1">
                <a:moveTo>
                  <a:pt x="900"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3318" name="Oval 6"/>
          <p:cNvSpPr>
            <a:spLocks noChangeArrowheads="1"/>
          </p:cNvSpPr>
          <p:nvPr/>
        </p:nvSpPr>
        <p:spPr bwMode="auto">
          <a:xfrm>
            <a:off x="2260600" y="352742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3319" name="Freeform 7"/>
          <p:cNvSpPr>
            <a:spLocks/>
          </p:cNvSpPr>
          <p:nvPr/>
        </p:nvSpPr>
        <p:spPr bwMode="auto">
          <a:xfrm>
            <a:off x="2413000" y="3621088"/>
            <a:ext cx="1430338" cy="1587"/>
          </a:xfrm>
          <a:custGeom>
            <a:avLst/>
            <a:gdLst>
              <a:gd name="T0" fmla="*/ 900 w 901"/>
              <a:gd name="T1" fmla="*/ 0 h 1"/>
              <a:gd name="T2" fmla="*/ 0 w 901"/>
              <a:gd name="T3" fmla="*/ 0 h 1"/>
            </a:gdLst>
            <a:ahLst/>
            <a:cxnLst>
              <a:cxn ang="0">
                <a:pos x="T0" y="T1"/>
              </a:cxn>
              <a:cxn ang="0">
                <a:pos x="T2" y="T3"/>
              </a:cxn>
            </a:cxnLst>
            <a:rect l="0" t="0" r="r" b="b"/>
            <a:pathLst>
              <a:path w="901" h="1">
                <a:moveTo>
                  <a:pt x="900"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3320" name="Oval 8"/>
          <p:cNvSpPr>
            <a:spLocks noChangeArrowheads="1"/>
          </p:cNvSpPr>
          <p:nvPr/>
        </p:nvSpPr>
        <p:spPr bwMode="auto">
          <a:xfrm>
            <a:off x="3975100" y="352742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3321" name="Freeform 9"/>
          <p:cNvSpPr>
            <a:spLocks/>
          </p:cNvSpPr>
          <p:nvPr/>
        </p:nvSpPr>
        <p:spPr bwMode="auto">
          <a:xfrm>
            <a:off x="4127500" y="3621088"/>
            <a:ext cx="1428750" cy="1587"/>
          </a:xfrm>
          <a:custGeom>
            <a:avLst/>
            <a:gdLst>
              <a:gd name="T0" fmla="*/ 899 w 900"/>
              <a:gd name="T1" fmla="*/ 0 h 1"/>
              <a:gd name="T2" fmla="*/ 0 w 900"/>
              <a:gd name="T3" fmla="*/ 0 h 1"/>
            </a:gdLst>
            <a:ahLst/>
            <a:cxnLst>
              <a:cxn ang="0">
                <a:pos x="T0" y="T1"/>
              </a:cxn>
              <a:cxn ang="0">
                <a:pos x="T2" y="T3"/>
              </a:cxn>
            </a:cxnLst>
            <a:rect l="0" t="0" r="r" b="b"/>
            <a:pathLst>
              <a:path w="900" h="1">
                <a:moveTo>
                  <a:pt x="899"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3322" name="Oval 10"/>
          <p:cNvSpPr>
            <a:spLocks noChangeArrowheads="1"/>
          </p:cNvSpPr>
          <p:nvPr/>
        </p:nvSpPr>
        <p:spPr bwMode="auto">
          <a:xfrm>
            <a:off x="5688013" y="352742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3323" name="Freeform 11"/>
          <p:cNvSpPr>
            <a:spLocks/>
          </p:cNvSpPr>
          <p:nvPr/>
        </p:nvSpPr>
        <p:spPr bwMode="auto">
          <a:xfrm>
            <a:off x="5840413" y="3621088"/>
            <a:ext cx="1430337" cy="1587"/>
          </a:xfrm>
          <a:custGeom>
            <a:avLst/>
            <a:gdLst>
              <a:gd name="T0" fmla="*/ 900 w 901"/>
              <a:gd name="T1" fmla="*/ 0 h 1"/>
              <a:gd name="T2" fmla="*/ 0 w 901"/>
              <a:gd name="T3" fmla="*/ 0 h 1"/>
            </a:gdLst>
            <a:ahLst/>
            <a:cxnLst>
              <a:cxn ang="0">
                <a:pos x="T0" y="T1"/>
              </a:cxn>
              <a:cxn ang="0">
                <a:pos x="T2" y="T3"/>
              </a:cxn>
            </a:cxnLst>
            <a:rect l="0" t="0" r="r" b="b"/>
            <a:pathLst>
              <a:path w="901" h="1">
                <a:moveTo>
                  <a:pt x="900"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3324" name="Oval 12"/>
          <p:cNvSpPr>
            <a:spLocks noChangeArrowheads="1"/>
          </p:cNvSpPr>
          <p:nvPr/>
        </p:nvSpPr>
        <p:spPr bwMode="auto">
          <a:xfrm>
            <a:off x="7346950" y="352742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3325" name="Oval 13"/>
          <p:cNvSpPr>
            <a:spLocks noChangeArrowheads="1"/>
          </p:cNvSpPr>
          <p:nvPr/>
        </p:nvSpPr>
        <p:spPr bwMode="auto">
          <a:xfrm>
            <a:off x="7346950" y="2894013"/>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3326" name="Oval 14"/>
          <p:cNvSpPr>
            <a:spLocks noChangeArrowheads="1"/>
          </p:cNvSpPr>
          <p:nvPr/>
        </p:nvSpPr>
        <p:spPr bwMode="auto">
          <a:xfrm>
            <a:off x="7346950" y="230187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3327" name="Freeform 15"/>
          <p:cNvSpPr>
            <a:spLocks/>
          </p:cNvSpPr>
          <p:nvPr/>
        </p:nvSpPr>
        <p:spPr bwMode="auto">
          <a:xfrm>
            <a:off x="4279900" y="2397125"/>
            <a:ext cx="3062288" cy="1588"/>
          </a:xfrm>
          <a:custGeom>
            <a:avLst/>
            <a:gdLst>
              <a:gd name="T0" fmla="*/ 0 w 1929"/>
              <a:gd name="T1" fmla="*/ 0 h 1"/>
              <a:gd name="T2" fmla="*/ 1928 w 1929"/>
              <a:gd name="T3" fmla="*/ 0 h 1"/>
            </a:gdLst>
            <a:ahLst/>
            <a:cxnLst>
              <a:cxn ang="0">
                <a:pos x="T0" y="T1"/>
              </a:cxn>
              <a:cxn ang="0">
                <a:pos x="T2" y="T3"/>
              </a:cxn>
            </a:cxnLst>
            <a:rect l="0" t="0" r="r" b="b"/>
            <a:pathLst>
              <a:path w="1929" h="1">
                <a:moveTo>
                  <a:pt x="0" y="0"/>
                </a:moveTo>
                <a:lnTo>
                  <a:pt x="1928"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3328" name="Oval 16"/>
          <p:cNvSpPr>
            <a:spLocks noChangeArrowheads="1"/>
          </p:cNvSpPr>
          <p:nvPr/>
        </p:nvSpPr>
        <p:spPr bwMode="auto">
          <a:xfrm>
            <a:off x="3921125" y="2293938"/>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3329" name="Freeform 17"/>
          <p:cNvSpPr>
            <a:spLocks/>
          </p:cNvSpPr>
          <p:nvPr/>
        </p:nvSpPr>
        <p:spPr bwMode="auto">
          <a:xfrm>
            <a:off x="906463" y="2389188"/>
            <a:ext cx="3008312" cy="1587"/>
          </a:xfrm>
          <a:custGeom>
            <a:avLst/>
            <a:gdLst>
              <a:gd name="T0" fmla="*/ 0 w 1895"/>
              <a:gd name="T1" fmla="*/ 0 h 1"/>
              <a:gd name="T2" fmla="*/ 1894 w 1895"/>
              <a:gd name="T3" fmla="*/ 0 h 1"/>
            </a:gdLst>
            <a:ahLst/>
            <a:cxnLst>
              <a:cxn ang="0">
                <a:pos x="T0" y="T1"/>
              </a:cxn>
              <a:cxn ang="0">
                <a:pos x="T2" y="T3"/>
              </a:cxn>
            </a:cxnLst>
            <a:rect l="0" t="0" r="r" b="b"/>
            <a:pathLst>
              <a:path w="1895" h="1">
                <a:moveTo>
                  <a:pt x="0" y="0"/>
                </a:moveTo>
                <a:lnTo>
                  <a:pt x="1894"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5216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12738" y="396875"/>
            <a:ext cx="8389937" cy="593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Consider the following motion map for two cyclists:</a:t>
            </a:r>
            <a:endParaRPr kumimoji="0" lang="en-US" altLang="en-US" sz="4000" b="0"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40000"/>
              </a:lnSpc>
              <a:spcBef>
                <a:spcPct val="0"/>
              </a:spcBef>
              <a:spcAft>
                <a:spcPct val="0"/>
              </a:spcAft>
              <a:buClrTx/>
              <a:buSzTx/>
              <a:buFontTx/>
              <a:buNone/>
              <a:tabLst/>
              <a:defRPr/>
            </a:pPr>
            <a:endParaRPr kumimoji="0" lang="en-US" altLang="en-US" sz="4000" b="0"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40000"/>
              </a:lnSpc>
              <a:spcBef>
                <a:spcPct val="0"/>
              </a:spcBef>
              <a:spcAft>
                <a:spcPct val="0"/>
              </a:spcAft>
              <a:buClrTx/>
              <a:buSzTx/>
              <a:buFontTx/>
              <a:buNone/>
              <a:tabLst/>
              <a:defRPr/>
            </a:pPr>
            <a:endParaRPr kumimoji="0" lang="en-US" altLang="en-US" sz="4000" b="0"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40000"/>
              </a:lnSpc>
              <a:spcBef>
                <a:spcPct val="0"/>
              </a:spcBef>
              <a:spcAft>
                <a:spcPct val="0"/>
              </a:spcAft>
              <a:buClrTx/>
              <a:buSzTx/>
              <a:buFontTx/>
              <a:buNone/>
              <a:tabLst/>
              <a:defRPr/>
            </a:pPr>
            <a:endParaRPr kumimoji="0" lang="en-US" altLang="en-US" sz="4000" b="0"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40000"/>
              </a:lnSpc>
              <a:spcBef>
                <a:spcPct val="0"/>
              </a:spcBef>
              <a:spcAft>
                <a:spcPct val="0"/>
              </a:spcAft>
              <a:buClrTx/>
              <a:buSzTx/>
              <a:buFontTx/>
              <a:buNone/>
              <a:tabLst/>
              <a:defRPr/>
            </a:pPr>
            <a:endParaRPr kumimoji="0" lang="en-US" altLang="en-US" sz="4000" b="0"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Notice that they have different starting positions!</a:t>
            </a:r>
          </a:p>
        </p:txBody>
      </p:sp>
      <p:sp>
        <p:nvSpPr>
          <p:cNvPr id="8195" name="Oval 3"/>
          <p:cNvSpPr>
            <a:spLocks noChangeArrowheads="1"/>
          </p:cNvSpPr>
          <p:nvPr/>
        </p:nvSpPr>
        <p:spPr bwMode="auto">
          <a:xfrm>
            <a:off x="2481263" y="2779713"/>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196" name="Freeform 4"/>
          <p:cNvSpPr>
            <a:spLocks/>
          </p:cNvSpPr>
          <p:nvPr/>
        </p:nvSpPr>
        <p:spPr bwMode="auto">
          <a:xfrm>
            <a:off x="2638425" y="2874963"/>
            <a:ext cx="957263" cy="1587"/>
          </a:xfrm>
          <a:custGeom>
            <a:avLst/>
            <a:gdLst>
              <a:gd name="T0" fmla="*/ 602 w 603"/>
              <a:gd name="T1" fmla="*/ 0 h 1"/>
              <a:gd name="T2" fmla="*/ 0 w 603"/>
              <a:gd name="T3" fmla="*/ 0 h 1"/>
            </a:gdLst>
            <a:ahLst/>
            <a:cxnLst>
              <a:cxn ang="0">
                <a:pos x="T0" y="T1"/>
              </a:cxn>
              <a:cxn ang="0">
                <a:pos x="T2" y="T3"/>
              </a:cxn>
            </a:cxnLst>
            <a:rect l="0" t="0" r="r" b="b"/>
            <a:pathLst>
              <a:path w="603" h="1">
                <a:moveTo>
                  <a:pt x="602"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197" name="Oval 5"/>
          <p:cNvSpPr>
            <a:spLocks noChangeArrowheads="1"/>
          </p:cNvSpPr>
          <p:nvPr/>
        </p:nvSpPr>
        <p:spPr bwMode="auto">
          <a:xfrm>
            <a:off x="3738563" y="2779713"/>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198" name="Freeform 6"/>
          <p:cNvSpPr>
            <a:spLocks/>
          </p:cNvSpPr>
          <p:nvPr/>
        </p:nvSpPr>
        <p:spPr bwMode="auto">
          <a:xfrm>
            <a:off x="3895725" y="2874963"/>
            <a:ext cx="955675" cy="1587"/>
          </a:xfrm>
          <a:custGeom>
            <a:avLst/>
            <a:gdLst>
              <a:gd name="T0" fmla="*/ 601 w 602"/>
              <a:gd name="T1" fmla="*/ 0 h 1"/>
              <a:gd name="T2" fmla="*/ 0 w 602"/>
              <a:gd name="T3" fmla="*/ 0 h 1"/>
            </a:gdLst>
            <a:ahLst/>
            <a:cxnLst>
              <a:cxn ang="0">
                <a:pos x="T0" y="T1"/>
              </a:cxn>
              <a:cxn ang="0">
                <a:pos x="T2" y="T3"/>
              </a:cxn>
            </a:cxnLst>
            <a:rect l="0" t="0" r="r" b="b"/>
            <a:pathLst>
              <a:path w="602" h="1">
                <a:moveTo>
                  <a:pt x="601"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199" name="Oval 7"/>
          <p:cNvSpPr>
            <a:spLocks noChangeArrowheads="1"/>
          </p:cNvSpPr>
          <p:nvPr/>
        </p:nvSpPr>
        <p:spPr bwMode="auto">
          <a:xfrm>
            <a:off x="4997450" y="2779713"/>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200" name="Freeform 8"/>
          <p:cNvSpPr>
            <a:spLocks/>
          </p:cNvSpPr>
          <p:nvPr/>
        </p:nvSpPr>
        <p:spPr bwMode="auto">
          <a:xfrm>
            <a:off x="5154613" y="2874963"/>
            <a:ext cx="957262" cy="1587"/>
          </a:xfrm>
          <a:custGeom>
            <a:avLst/>
            <a:gdLst>
              <a:gd name="T0" fmla="*/ 602 w 603"/>
              <a:gd name="T1" fmla="*/ 0 h 1"/>
              <a:gd name="T2" fmla="*/ 0 w 603"/>
              <a:gd name="T3" fmla="*/ 0 h 1"/>
            </a:gdLst>
            <a:ahLst/>
            <a:cxnLst>
              <a:cxn ang="0">
                <a:pos x="T0" y="T1"/>
              </a:cxn>
              <a:cxn ang="0">
                <a:pos x="T2" y="T3"/>
              </a:cxn>
            </a:cxnLst>
            <a:rect l="0" t="0" r="r" b="b"/>
            <a:pathLst>
              <a:path w="603" h="1">
                <a:moveTo>
                  <a:pt x="602"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201" name="Oval 9"/>
          <p:cNvSpPr>
            <a:spLocks noChangeArrowheads="1"/>
          </p:cNvSpPr>
          <p:nvPr/>
        </p:nvSpPr>
        <p:spPr bwMode="auto">
          <a:xfrm>
            <a:off x="6254750" y="2779713"/>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202" name="Freeform 10"/>
          <p:cNvSpPr>
            <a:spLocks/>
          </p:cNvSpPr>
          <p:nvPr/>
        </p:nvSpPr>
        <p:spPr bwMode="auto">
          <a:xfrm>
            <a:off x="6411913" y="2874963"/>
            <a:ext cx="957262" cy="1587"/>
          </a:xfrm>
          <a:custGeom>
            <a:avLst/>
            <a:gdLst>
              <a:gd name="T0" fmla="*/ 602 w 603"/>
              <a:gd name="T1" fmla="*/ 0 h 1"/>
              <a:gd name="T2" fmla="*/ 0 w 603"/>
              <a:gd name="T3" fmla="*/ 0 h 1"/>
            </a:gdLst>
            <a:ahLst/>
            <a:cxnLst>
              <a:cxn ang="0">
                <a:pos x="T0" y="T1"/>
              </a:cxn>
              <a:cxn ang="0">
                <a:pos x="T2" y="T3"/>
              </a:cxn>
            </a:cxnLst>
            <a:rect l="0" t="0" r="r" b="b"/>
            <a:pathLst>
              <a:path w="603" h="1">
                <a:moveTo>
                  <a:pt x="602"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203" name="Oval 11"/>
          <p:cNvSpPr>
            <a:spLocks noChangeArrowheads="1"/>
          </p:cNvSpPr>
          <p:nvPr/>
        </p:nvSpPr>
        <p:spPr bwMode="auto">
          <a:xfrm>
            <a:off x="1223963" y="374967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204" name="Freeform 12"/>
          <p:cNvSpPr>
            <a:spLocks/>
          </p:cNvSpPr>
          <p:nvPr/>
        </p:nvSpPr>
        <p:spPr bwMode="auto">
          <a:xfrm>
            <a:off x="1409700" y="3844925"/>
            <a:ext cx="1617663" cy="1588"/>
          </a:xfrm>
          <a:custGeom>
            <a:avLst/>
            <a:gdLst>
              <a:gd name="T0" fmla="*/ 1018 w 1019"/>
              <a:gd name="T1" fmla="*/ 0 h 1"/>
              <a:gd name="T2" fmla="*/ 0 w 1019"/>
              <a:gd name="T3" fmla="*/ 0 h 1"/>
            </a:gdLst>
            <a:ahLst/>
            <a:cxnLst>
              <a:cxn ang="0">
                <a:pos x="T0" y="T1"/>
              </a:cxn>
              <a:cxn ang="0">
                <a:pos x="T2" y="T3"/>
              </a:cxn>
            </a:cxnLst>
            <a:rect l="0" t="0" r="r" b="b"/>
            <a:pathLst>
              <a:path w="1019" h="1">
                <a:moveTo>
                  <a:pt x="1018"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205" name="Oval 13"/>
          <p:cNvSpPr>
            <a:spLocks noChangeArrowheads="1"/>
          </p:cNvSpPr>
          <p:nvPr/>
        </p:nvSpPr>
        <p:spPr bwMode="auto">
          <a:xfrm>
            <a:off x="3109913" y="3746500"/>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206" name="Freeform 14"/>
          <p:cNvSpPr>
            <a:spLocks/>
          </p:cNvSpPr>
          <p:nvPr/>
        </p:nvSpPr>
        <p:spPr bwMode="auto">
          <a:xfrm>
            <a:off x="3295650" y="3841750"/>
            <a:ext cx="1616075" cy="1588"/>
          </a:xfrm>
          <a:custGeom>
            <a:avLst/>
            <a:gdLst>
              <a:gd name="T0" fmla="*/ 1017 w 1018"/>
              <a:gd name="T1" fmla="*/ 0 h 1"/>
              <a:gd name="T2" fmla="*/ 0 w 1018"/>
              <a:gd name="T3" fmla="*/ 0 h 1"/>
            </a:gdLst>
            <a:ahLst/>
            <a:cxnLst>
              <a:cxn ang="0">
                <a:pos x="T0" y="T1"/>
              </a:cxn>
              <a:cxn ang="0">
                <a:pos x="T2" y="T3"/>
              </a:cxn>
            </a:cxnLst>
            <a:rect l="0" t="0" r="r" b="b"/>
            <a:pathLst>
              <a:path w="1018" h="1">
                <a:moveTo>
                  <a:pt x="1017"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207" name="Oval 15"/>
          <p:cNvSpPr>
            <a:spLocks noChangeArrowheads="1"/>
          </p:cNvSpPr>
          <p:nvPr/>
        </p:nvSpPr>
        <p:spPr bwMode="auto">
          <a:xfrm>
            <a:off x="4995863" y="3746500"/>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208" name="Freeform 16"/>
          <p:cNvSpPr>
            <a:spLocks/>
          </p:cNvSpPr>
          <p:nvPr/>
        </p:nvSpPr>
        <p:spPr bwMode="auto">
          <a:xfrm>
            <a:off x="5181600" y="3841750"/>
            <a:ext cx="1617663" cy="1588"/>
          </a:xfrm>
          <a:custGeom>
            <a:avLst/>
            <a:gdLst>
              <a:gd name="T0" fmla="*/ 1018 w 1019"/>
              <a:gd name="T1" fmla="*/ 0 h 1"/>
              <a:gd name="T2" fmla="*/ 0 w 1019"/>
              <a:gd name="T3" fmla="*/ 0 h 1"/>
            </a:gdLst>
            <a:ahLst/>
            <a:cxnLst>
              <a:cxn ang="0">
                <a:pos x="T0" y="T1"/>
              </a:cxn>
              <a:cxn ang="0">
                <a:pos x="T2" y="T3"/>
              </a:cxn>
            </a:cxnLst>
            <a:rect l="0" t="0" r="r" b="b"/>
            <a:pathLst>
              <a:path w="1019" h="1">
                <a:moveTo>
                  <a:pt x="1018"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209" name="Oval 17"/>
          <p:cNvSpPr>
            <a:spLocks noChangeArrowheads="1"/>
          </p:cNvSpPr>
          <p:nvPr/>
        </p:nvSpPr>
        <p:spPr bwMode="auto">
          <a:xfrm>
            <a:off x="6881813" y="3746500"/>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210" name="Freeform 18"/>
          <p:cNvSpPr>
            <a:spLocks/>
          </p:cNvSpPr>
          <p:nvPr/>
        </p:nvSpPr>
        <p:spPr bwMode="auto">
          <a:xfrm>
            <a:off x="7067550" y="3841750"/>
            <a:ext cx="1617663" cy="1588"/>
          </a:xfrm>
          <a:custGeom>
            <a:avLst/>
            <a:gdLst>
              <a:gd name="T0" fmla="*/ 1018 w 1019"/>
              <a:gd name="T1" fmla="*/ 0 h 1"/>
              <a:gd name="T2" fmla="*/ 0 w 1019"/>
              <a:gd name="T3" fmla="*/ 0 h 1"/>
            </a:gdLst>
            <a:ahLst/>
            <a:cxnLst>
              <a:cxn ang="0">
                <a:pos x="T0" y="T1"/>
              </a:cxn>
              <a:cxn ang="0">
                <a:pos x="T2" y="T3"/>
              </a:cxn>
            </a:cxnLst>
            <a:rect l="0" t="0" r="r" b="b"/>
            <a:pathLst>
              <a:path w="1019" h="1">
                <a:moveTo>
                  <a:pt x="1018"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211" name="Rectangle 19"/>
          <p:cNvSpPr>
            <a:spLocks noChangeArrowheads="1"/>
          </p:cNvSpPr>
          <p:nvPr/>
        </p:nvSpPr>
        <p:spPr bwMode="auto">
          <a:xfrm>
            <a:off x="1200150" y="2581275"/>
            <a:ext cx="90646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A</a:t>
            </a:r>
          </a:p>
        </p:txBody>
      </p:sp>
      <p:sp>
        <p:nvSpPr>
          <p:cNvPr id="8212" name="Rectangle 20"/>
          <p:cNvSpPr>
            <a:spLocks noChangeArrowheads="1"/>
          </p:cNvSpPr>
          <p:nvPr/>
        </p:nvSpPr>
        <p:spPr bwMode="auto">
          <a:xfrm>
            <a:off x="285750" y="3611563"/>
            <a:ext cx="9048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B</a:t>
            </a:r>
          </a:p>
        </p:txBody>
      </p:sp>
    </p:spTree>
    <p:extLst>
      <p:ext uri="{BB962C8B-B14F-4D97-AF65-F5344CB8AC3E}">
        <p14:creationId xmlns:p14="http://schemas.microsoft.com/office/powerpoint/2010/main" val="272865973"/>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45293" y="164739"/>
            <a:ext cx="7970838"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Even though the dots do not line up, the first dot represents a picture taken when time = 0 s, the 2nd dot a picture taken when time = 1 s, and so on.</a:t>
            </a:r>
            <a:r>
              <a:rPr kumimoji="0" lang="en-US" altLang="en-US" sz="3200" b="1" i="0" u="none" strike="noStrike" kern="1200" cap="none" spc="0" normalizeH="0" noProof="0" dirty="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 What would</a:t>
            </a:r>
            <a:r>
              <a:rPr kumimoji="0" lang="en-US" altLang="en-US" sz="3200" b="1" i="0" u="none" strike="noStrike" kern="1200" cap="none" spc="0" normalizeH="0" baseline="0" noProof="0" dirty="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 a position vs. time graph of this motion map look like?</a:t>
            </a:r>
          </a:p>
        </p:txBody>
      </p:sp>
      <p:sp>
        <p:nvSpPr>
          <p:cNvPr id="9219" name="Rectangle 3"/>
          <p:cNvSpPr>
            <a:spLocks noChangeArrowheads="1"/>
          </p:cNvSpPr>
          <p:nvPr/>
        </p:nvSpPr>
        <p:spPr bwMode="auto">
          <a:xfrm>
            <a:off x="2114550" y="3406775"/>
            <a:ext cx="1509713"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t = 0 s</a:t>
            </a:r>
          </a:p>
        </p:txBody>
      </p:sp>
      <p:sp>
        <p:nvSpPr>
          <p:cNvPr id="9220" name="Rectangle 4"/>
          <p:cNvSpPr>
            <a:spLocks noChangeArrowheads="1"/>
          </p:cNvSpPr>
          <p:nvPr/>
        </p:nvSpPr>
        <p:spPr bwMode="auto">
          <a:xfrm>
            <a:off x="3540125" y="3862388"/>
            <a:ext cx="1506538"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t = 1 s</a:t>
            </a:r>
          </a:p>
        </p:txBody>
      </p:sp>
      <p:sp>
        <p:nvSpPr>
          <p:cNvPr id="9221" name="Rectangle 5"/>
          <p:cNvSpPr>
            <a:spLocks noChangeArrowheads="1"/>
          </p:cNvSpPr>
          <p:nvPr/>
        </p:nvSpPr>
        <p:spPr bwMode="auto">
          <a:xfrm>
            <a:off x="4686300" y="3406775"/>
            <a:ext cx="150653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t = 2 s</a:t>
            </a:r>
          </a:p>
        </p:txBody>
      </p:sp>
      <p:sp>
        <p:nvSpPr>
          <p:cNvPr id="9222" name="Rectangle 6"/>
          <p:cNvSpPr>
            <a:spLocks noChangeArrowheads="1"/>
          </p:cNvSpPr>
          <p:nvPr/>
        </p:nvSpPr>
        <p:spPr bwMode="auto">
          <a:xfrm>
            <a:off x="6000750" y="3919538"/>
            <a:ext cx="1508125"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t = 3 s</a:t>
            </a:r>
          </a:p>
        </p:txBody>
      </p:sp>
      <p:sp>
        <p:nvSpPr>
          <p:cNvPr id="9223" name="Rectangle 7"/>
          <p:cNvSpPr>
            <a:spLocks noChangeArrowheads="1"/>
          </p:cNvSpPr>
          <p:nvPr/>
        </p:nvSpPr>
        <p:spPr bwMode="auto">
          <a:xfrm>
            <a:off x="4738688" y="6037263"/>
            <a:ext cx="1508125"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t = 2 s</a:t>
            </a:r>
          </a:p>
        </p:txBody>
      </p:sp>
      <p:sp>
        <p:nvSpPr>
          <p:cNvPr id="9224" name="Rectangle 8"/>
          <p:cNvSpPr>
            <a:spLocks noChangeArrowheads="1"/>
          </p:cNvSpPr>
          <p:nvPr/>
        </p:nvSpPr>
        <p:spPr bwMode="auto">
          <a:xfrm>
            <a:off x="6624638" y="6037263"/>
            <a:ext cx="1508125"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t = 3 s</a:t>
            </a:r>
          </a:p>
        </p:txBody>
      </p:sp>
      <p:sp>
        <p:nvSpPr>
          <p:cNvPr id="9225" name="Rectangle 9"/>
          <p:cNvSpPr>
            <a:spLocks noChangeArrowheads="1"/>
          </p:cNvSpPr>
          <p:nvPr/>
        </p:nvSpPr>
        <p:spPr bwMode="auto">
          <a:xfrm>
            <a:off x="968375" y="6037263"/>
            <a:ext cx="1508125"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t = 0 s</a:t>
            </a:r>
          </a:p>
        </p:txBody>
      </p:sp>
      <p:sp>
        <p:nvSpPr>
          <p:cNvPr id="9226" name="Rectangle 10"/>
          <p:cNvSpPr>
            <a:spLocks noChangeArrowheads="1"/>
          </p:cNvSpPr>
          <p:nvPr/>
        </p:nvSpPr>
        <p:spPr bwMode="auto">
          <a:xfrm>
            <a:off x="2854325" y="6037263"/>
            <a:ext cx="1508125"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t = 1 s</a:t>
            </a:r>
          </a:p>
        </p:txBody>
      </p:sp>
      <p:sp>
        <p:nvSpPr>
          <p:cNvPr id="9227" name="Oval 11"/>
          <p:cNvSpPr>
            <a:spLocks noChangeArrowheads="1"/>
          </p:cNvSpPr>
          <p:nvPr/>
        </p:nvSpPr>
        <p:spPr bwMode="auto">
          <a:xfrm>
            <a:off x="2538413" y="4379913"/>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28" name="Freeform 12"/>
          <p:cNvSpPr>
            <a:spLocks/>
          </p:cNvSpPr>
          <p:nvPr/>
        </p:nvSpPr>
        <p:spPr bwMode="auto">
          <a:xfrm>
            <a:off x="2695575" y="4475163"/>
            <a:ext cx="957263" cy="1587"/>
          </a:xfrm>
          <a:custGeom>
            <a:avLst/>
            <a:gdLst>
              <a:gd name="T0" fmla="*/ 602 w 603"/>
              <a:gd name="T1" fmla="*/ 0 h 1"/>
              <a:gd name="T2" fmla="*/ 0 w 603"/>
              <a:gd name="T3" fmla="*/ 0 h 1"/>
            </a:gdLst>
            <a:ahLst/>
            <a:cxnLst>
              <a:cxn ang="0">
                <a:pos x="T0" y="T1"/>
              </a:cxn>
              <a:cxn ang="0">
                <a:pos x="T2" y="T3"/>
              </a:cxn>
            </a:cxnLst>
            <a:rect l="0" t="0" r="r" b="b"/>
            <a:pathLst>
              <a:path w="603" h="1">
                <a:moveTo>
                  <a:pt x="602"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29" name="Oval 13"/>
          <p:cNvSpPr>
            <a:spLocks noChangeArrowheads="1"/>
          </p:cNvSpPr>
          <p:nvPr/>
        </p:nvSpPr>
        <p:spPr bwMode="auto">
          <a:xfrm>
            <a:off x="3795713" y="4379913"/>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30" name="Freeform 14"/>
          <p:cNvSpPr>
            <a:spLocks/>
          </p:cNvSpPr>
          <p:nvPr/>
        </p:nvSpPr>
        <p:spPr bwMode="auto">
          <a:xfrm>
            <a:off x="3952875" y="4475163"/>
            <a:ext cx="955675" cy="1587"/>
          </a:xfrm>
          <a:custGeom>
            <a:avLst/>
            <a:gdLst>
              <a:gd name="T0" fmla="*/ 601 w 602"/>
              <a:gd name="T1" fmla="*/ 0 h 1"/>
              <a:gd name="T2" fmla="*/ 0 w 602"/>
              <a:gd name="T3" fmla="*/ 0 h 1"/>
            </a:gdLst>
            <a:ahLst/>
            <a:cxnLst>
              <a:cxn ang="0">
                <a:pos x="T0" y="T1"/>
              </a:cxn>
              <a:cxn ang="0">
                <a:pos x="T2" y="T3"/>
              </a:cxn>
            </a:cxnLst>
            <a:rect l="0" t="0" r="r" b="b"/>
            <a:pathLst>
              <a:path w="602" h="1">
                <a:moveTo>
                  <a:pt x="601"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31" name="Oval 15"/>
          <p:cNvSpPr>
            <a:spLocks noChangeArrowheads="1"/>
          </p:cNvSpPr>
          <p:nvPr/>
        </p:nvSpPr>
        <p:spPr bwMode="auto">
          <a:xfrm>
            <a:off x="5054600" y="4379913"/>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32" name="Freeform 16"/>
          <p:cNvSpPr>
            <a:spLocks/>
          </p:cNvSpPr>
          <p:nvPr/>
        </p:nvSpPr>
        <p:spPr bwMode="auto">
          <a:xfrm>
            <a:off x="5211763" y="4475163"/>
            <a:ext cx="957262" cy="1587"/>
          </a:xfrm>
          <a:custGeom>
            <a:avLst/>
            <a:gdLst>
              <a:gd name="T0" fmla="*/ 602 w 603"/>
              <a:gd name="T1" fmla="*/ 0 h 1"/>
              <a:gd name="T2" fmla="*/ 0 w 603"/>
              <a:gd name="T3" fmla="*/ 0 h 1"/>
            </a:gdLst>
            <a:ahLst/>
            <a:cxnLst>
              <a:cxn ang="0">
                <a:pos x="T0" y="T1"/>
              </a:cxn>
              <a:cxn ang="0">
                <a:pos x="T2" y="T3"/>
              </a:cxn>
            </a:cxnLst>
            <a:rect l="0" t="0" r="r" b="b"/>
            <a:pathLst>
              <a:path w="603" h="1">
                <a:moveTo>
                  <a:pt x="602"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33" name="Oval 17"/>
          <p:cNvSpPr>
            <a:spLocks noChangeArrowheads="1"/>
          </p:cNvSpPr>
          <p:nvPr/>
        </p:nvSpPr>
        <p:spPr bwMode="auto">
          <a:xfrm>
            <a:off x="6311900" y="4379913"/>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34" name="Freeform 18"/>
          <p:cNvSpPr>
            <a:spLocks/>
          </p:cNvSpPr>
          <p:nvPr/>
        </p:nvSpPr>
        <p:spPr bwMode="auto">
          <a:xfrm>
            <a:off x="6469063" y="4475163"/>
            <a:ext cx="957262" cy="1587"/>
          </a:xfrm>
          <a:custGeom>
            <a:avLst/>
            <a:gdLst>
              <a:gd name="T0" fmla="*/ 602 w 603"/>
              <a:gd name="T1" fmla="*/ 0 h 1"/>
              <a:gd name="T2" fmla="*/ 0 w 603"/>
              <a:gd name="T3" fmla="*/ 0 h 1"/>
            </a:gdLst>
            <a:ahLst/>
            <a:cxnLst>
              <a:cxn ang="0">
                <a:pos x="T0" y="T1"/>
              </a:cxn>
              <a:cxn ang="0">
                <a:pos x="T2" y="T3"/>
              </a:cxn>
            </a:cxnLst>
            <a:rect l="0" t="0" r="r" b="b"/>
            <a:pathLst>
              <a:path w="603" h="1">
                <a:moveTo>
                  <a:pt x="602"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35" name="Oval 19"/>
          <p:cNvSpPr>
            <a:spLocks noChangeArrowheads="1"/>
          </p:cNvSpPr>
          <p:nvPr/>
        </p:nvSpPr>
        <p:spPr bwMode="auto">
          <a:xfrm>
            <a:off x="1281113" y="5353050"/>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36" name="Freeform 20"/>
          <p:cNvSpPr>
            <a:spLocks/>
          </p:cNvSpPr>
          <p:nvPr/>
        </p:nvSpPr>
        <p:spPr bwMode="auto">
          <a:xfrm>
            <a:off x="1466850" y="5448300"/>
            <a:ext cx="1617663" cy="1588"/>
          </a:xfrm>
          <a:custGeom>
            <a:avLst/>
            <a:gdLst>
              <a:gd name="T0" fmla="*/ 1018 w 1019"/>
              <a:gd name="T1" fmla="*/ 0 h 1"/>
              <a:gd name="T2" fmla="*/ 0 w 1019"/>
              <a:gd name="T3" fmla="*/ 0 h 1"/>
            </a:gdLst>
            <a:ahLst/>
            <a:cxnLst>
              <a:cxn ang="0">
                <a:pos x="T0" y="T1"/>
              </a:cxn>
              <a:cxn ang="0">
                <a:pos x="T2" y="T3"/>
              </a:cxn>
            </a:cxnLst>
            <a:rect l="0" t="0" r="r" b="b"/>
            <a:pathLst>
              <a:path w="1019" h="1">
                <a:moveTo>
                  <a:pt x="1018"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37" name="Oval 21"/>
          <p:cNvSpPr>
            <a:spLocks noChangeArrowheads="1"/>
          </p:cNvSpPr>
          <p:nvPr/>
        </p:nvSpPr>
        <p:spPr bwMode="auto">
          <a:xfrm>
            <a:off x="3167063" y="534987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38" name="Freeform 22"/>
          <p:cNvSpPr>
            <a:spLocks/>
          </p:cNvSpPr>
          <p:nvPr/>
        </p:nvSpPr>
        <p:spPr bwMode="auto">
          <a:xfrm>
            <a:off x="3352800" y="5445125"/>
            <a:ext cx="1616075" cy="1588"/>
          </a:xfrm>
          <a:custGeom>
            <a:avLst/>
            <a:gdLst>
              <a:gd name="T0" fmla="*/ 1017 w 1018"/>
              <a:gd name="T1" fmla="*/ 0 h 1"/>
              <a:gd name="T2" fmla="*/ 0 w 1018"/>
              <a:gd name="T3" fmla="*/ 0 h 1"/>
            </a:gdLst>
            <a:ahLst/>
            <a:cxnLst>
              <a:cxn ang="0">
                <a:pos x="T0" y="T1"/>
              </a:cxn>
              <a:cxn ang="0">
                <a:pos x="T2" y="T3"/>
              </a:cxn>
            </a:cxnLst>
            <a:rect l="0" t="0" r="r" b="b"/>
            <a:pathLst>
              <a:path w="1018" h="1">
                <a:moveTo>
                  <a:pt x="1017"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39" name="Oval 23"/>
          <p:cNvSpPr>
            <a:spLocks noChangeArrowheads="1"/>
          </p:cNvSpPr>
          <p:nvPr/>
        </p:nvSpPr>
        <p:spPr bwMode="auto">
          <a:xfrm>
            <a:off x="5053013" y="534987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40" name="Freeform 24"/>
          <p:cNvSpPr>
            <a:spLocks/>
          </p:cNvSpPr>
          <p:nvPr/>
        </p:nvSpPr>
        <p:spPr bwMode="auto">
          <a:xfrm>
            <a:off x="5238750" y="5445125"/>
            <a:ext cx="1617663" cy="1588"/>
          </a:xfrm>
          <a:custGeom>
            <a:avLst/>
            <a:gdLst>
              <a:gd name="T0" fmla="*/ 1018 w 1019"/>
              <a:gd name="T1" fmla="*/ 0 h 1"/>
              <a:gd name="T2" fmla="*/ 0 w 1019"/>
              <a:gd name="T3" fmla="*/ 0 h 1"/>
            </a:gdLst>
            <a:ahLst/>
            <a:cxnLst>
              <a:cxn ang="0">
                <a:pos x="T0" y="T1"/>
              </a:cxn>
              <a:cxn ang="0">
                <a:pos x="T2" y="T3"/>
              </a:cxn>
            </a:cxnLst>
            <a:rect l="0" t="0" r="r" b="b"/>
            <a:pathLst>
              <a:path w="1019" h="1">
                <a:moveTo>
                  <a:pt x="1018"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41" name="Oval 25"/>
          <p:cNvSpPr>
            <a:spLocks noChangeArrowheads="1"/>
          </p:cNvSpPr>
          <p:nvPr/>
        </p:nvSpPr>
        <p:spPr bwMode="auto">
          <a:xfrm>
            <a:off x="6938963" y="5349875"/>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42" name="Freeform 26"/>
          <p:cNvSpPr>
            <a:spLocks/>
          </p:cNvSpPr>
          <p:nvPr/>
        </p:nvSpPr>
        <p:spPr bwMode="auto">
          <a:xfrm>
            <a:off x="7124700" y="5445125"/>
            <a:ext cx="1617663" cy="1588"/>
          </a:xfrm>
          <a:custGeom>
            <a:avLst/>
            <a:gdLst>
              <a:gd name="T0" fmla="*/ 1018 w 1019"/>
              <a:gd name="T1" fmla="*/ 0 h 1"/>
              <a:gd name="T2" fmla="*/ 0 w 1019"/>
              <a:gd name="T3" fmla="*/ 0 h 1"/>
            </a:gdLst>
            <a:ahLst/>
            <a:cxnLst>
              <a:cxn ang="0">
                <a:pos x="T0" y="T1"/>
              </a:cxn>
              <a:cxn ang="0">
                <a:pos x="T2" y="T3"/>
              </a:cxn>
            </a:cxnLst>
            <a:rect l="0" t="0" r="r" b="b"/>
            <a:pathLst>
              <a:path w="1019" h="1">
                <a:moveTo>
                  <a:pt x="1018"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243" name="Rectangle 27"/>
          <p:cNvSpPr>
            <a:spLocks noChangeArrowheads="1"/>
          </p:cNvSpPr>
          <p:nvPr/>
        </p:nvSpPr>
        <p:spPr bwMode="auto">
          <a:xfrm>
            <a:off x="1257300" y="4179888"/>
            <a:ext cx="90646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A</a:t>
            </a:r>
          </a:p>
        </p:txBody>
      </p:sp>
      <p:sp>
        <p:nvSpPr>
          <p:cNvPr id="9244" name="Rectangle 28"/>
          <p:cNvSpPr>
            <a:spLocks noChangeArrowheads="1"/>
          </p:cNvSpPr>
          <p:nvPr/>
        </p:nvSpPr>
        <p:spPr bwMode="auto">
          <a:xfrm>
            <a:off x="342900" y="5211763"/>
            <a:ext cx="90646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B</a:t>
            </a:r>
          </a:p>
        </p:txBody>
      </p:sp>
    </p:spTree>
    <p:extLst>
      <p:ext uri="{BB962C8B-B14F-4D97-AF65-F5344CB8AC3E}">
        <p14:creationId xmlns:p14="http://schemas.microsoft.com/office/powerpoint/2010/main" val="2513642747"/>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68300" y="273050"/>
            <a:ext cx="83978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Here is a Position-Time graph of the same motion.  At t = 2 s, both cyclists are at the same position.</a:t>
            </a:r>
          </a:p>
        </p:txBody>
      </p:sp>
      <p:sp>
        <p:nvSpPr>
          <p:cNvPr id="10243" name="Freeform 3"/>
          <p:cNvSpPr>
            <a:spLocks/>
          </p:cNvSpPr>
          <p:nvPr/>
        </p:nvSpPr>
        <p:spPr bwMode="auto">
          <a:xfrm>
            <a:off x="1163638" y="2249488"/>
            <a:ext cx="1587" cy="3808412"/>
          </a:xfrm>
          <a:custGeom>
            <a:avLst/>
            <a:gdLst>
              <a:gd name="T0" fmla="*/ 0 w 1"/>
              <a:gd name="T1" fmla="*/ 0 h 2399"/>
              <a:gd name="T2" fmla="*/ 0 w 1"/>
              <a:gd name="T3" fmla="*/ 2398 h 2399"/>
            </a:gdLst>
            <a:ahLst/>
            <a:cxnLst>
              <a:cxn ang="0">
                <a:pos x="T0" y="T1"/>
              </a:cxn>
              <a:cxn ang="0">
                <a:pos x="T2" y="T3"/>
              </a:cxn>
            </a:cxnLst>
            <a:rect l="0" t="0" r="r" b="b"/>
            <a:pathLst>
              <a:path w="1" h="2399">
                <a:moveTo>
                  <a:pt x="0" y="0"/>
                </a:moveTo>
                <a:lnTo>
                  <a:pt x="0" y="2398"/>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0244" name="Rectangle 4"/>
          <p:cNvSpPr>
            <a:spLocks noChangeArrowheads="1"/>
          </p:cNvSpPr>
          <p:nvPr/>
        </p:nvSpPr>
        <p:spPr bwMode="auto">
          <a:xfrm>
            <a:off x="3486150" y="6205538"/>
            <a:ext cx="1504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rPr>
              <a:t>T (s)</a:t>
            </a:r>
          </a:p>
        </p:txBody>
      </p:sp>
      <p:sp>
        <p:nvSpPr>
          <p:cNvPr id="10245" name="Freeform 5"/>
          <p:cNvSpPr>
            <a:spLocks/>
          </p:cNvSpPr>
          <p:nvPr/>
        </p:nvSpPr>
        <p:spPr bwMode="auto">
          <a:xfrm>
            <a:off x="1166813" y="6011863"/>
            <a:ext cx="4311650" cy="1587"/>
          </a:xfrm>
          <a:custGeom>
            <a:avLst/>
            <a:gdLst>
              <a:gd name="T0" fmla="*/ 2715 w 2716"/>
              <a:gd name="T1" fmla="*/ 0 h 1"/>
              <a:gd name="T2" fmla="*/ 0 w 2716"/>
              <a:gd name="T3" fmla="*/ 0 h 1"/>
            </a:gdLst>
            <a:ahLst/>
            <a:cxnLst>
              <a:cxn ang="0">
                <a:pos x="T0" y="T1"/>
              </a:cxn>
              <a:cxn ang="0">
                <a:pos x="T2" y="T3"/>
              </a:cxn>
            </a:cxnLst>
            <a:rect l="0" t="0" r="r" b="b"/>
            <a:pathLst>
              <a:path w="2716" h="1">
                <a:moveTo>
                  <a:pt x="2715"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0246" name="Rectangle 6"/>
          <p:cNvSpPr>
            <a:spLocks noChangeArrowheads="1"/>
          </p:cNvSpPr>
          <p:nvPr/>
        </p:nvSpPr>
        <p:spPr bwMode="auto">
          <a:xfrm>
            <a:off x="171450" y="2835275"/>
            <a:ext cx="850900"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rPr>
              <a:t>X</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rPr>
              <a:t>(m)</a:t>
            </a:r>
          </a:p>
        </p:txBody>
      </p:sp>
      <p:sp>
        <p:nvSpPr>
          <p:cNvPr id="10247" name="Freeform 7"/>
          <p:cNvSpPr>
            <a:spLocks/>
          </p:cNvSpPr>
          <p:nvPr/>
        </p:nvSpPr>
        <p:spPr bwMode="auto">
          <a:xfrm>
            <a:off x="1150938" y="3113088"/>
            <a:ext cx="3814762" cy="2057400"/>
          </a:xfrm>
          <a:custGeom>
            <a:avLst/>
            <a:gdLst>
              <a:gd name="T0" fmla="*/ 0 w 2403"/>
              <a:gd name="T1" fmla="*/ 1295 h 1296"/>
              <a:gd name="T2" fmla="*/ 2402 w 2403"/>
              <a:gd name="T3" fmla="*/ 0 h 1296"/>
            </a:gdLst>
            <a:ahLst/>
            <a:cxnLst>
              <a:cxn ang="0">
                <a:pos x="T0" y="T1"/>
              </a:cxn>
              <a:cxn ang="0">
                <a:pos x="T2" y="T3"/>
              </a:cxn>
            </a:cxnLst>
            <a:rect l="0" t="0" r="r" b="b"/>
            <a:pathLst>
              <a:path w="2403" h="1296">
                <a:moveTo>
                  <a:pt x="0" y="1295"/>
                </a:moveTo>
                <a:lnTo>
                  <a:pt x="2402" y="0"/>
                </a:lnTo>
              </a:path>
            </a:pathLst>
          </a:custGeom>
          <a:noFill/>
          <a:ln w="76200" cap="rnd" cmpd="sng">
            <a:solidFill>
              <a:srgbClr val="000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0248" name="Freeform 8"/>
          <p:cNvSpPr>
            <a:spLocks/>
          </p:cNvSpPr>
          <p:nvPr/>
        </p:nvSpPr>
        <p:spPr bwMode="auto">
          <a:xfrm>
            <a:off x="1177925" y="2262188"/>
            <a:ext cx="3817938" cy="3708400"/>
          </a:xfrm>
          <a:custGeom>
            <a:avLst/>
            <a:gdLst>
              <a:gd name="T0" fmla="*/ 0 w 2405"/>
              <a:gd name="T1" fmla="*/ 2335 h 2336"/>
              <a:gd name="T2" fmla="*/ 2404 w 2405"/>
              <a:gd name="T3" fmla="*/ 0 h 2336"/>
            </a:gdLst>
            <a:ahLst/>
            <a:cxnLst>
              <a:cxn ang="0">
                <a:pos x="T0" y="T1"/>
              </a:cxn>
              <a:cxn ang="0">
                <a:pos x="T2" y="T3"/>
              </a:cxn>
            </a:cxnLst>
            <a:rect l="0" t="0" r="r" b="b"/>
            <a:pathLst>
              <a:path w="2405" h="2336">
                <a:moveTo>
                  <a:pt x="0" y="2335"/>
                </a:moveTo>
                <a:lnTo>
                  <a:pt x="2404" y="0"/>
                </a:lnTo>
              </a:path>
            </a:pathLst>
          </a:custGeom>
          <a:noFill/>
          <a:ln w="76200" cap="rnd" cmpd="sng">
            <a:solidFill>
              <a:srgbClr val="005A5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0249" name="Rectangle 9"/>
          <p:cNvSpPr>
            <a:spLocks noChangeArrowheads="1"/>
          </p:cNvSpPr>
          <p:nvPr/>
        </p:nvSpPr>
        <p:spPr bwMode="auto">
          <a:xfrm>
            <a:off x="5148263" y="2132013"/>
            <a:ext cx="8509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005A50"/>
                </a:solidFill>
                <a:effectLst>
                  <a:outerShdw blurRad="38100" dist="38100" dir="2700000" algn="tl">
                    <a:srgbClr val="000000"/>
                  </a:outerShdw>
                </a:effectLst>
                <a:uLnTx/>
                <a:uFillTx/>
                <a:latin typeface="Arial" panose="020B0604020202020204" pitchFamily="34" charset="0"/>
                <a:ea typeface="+mn-ea"/>
                <a:cs typeface="+mn-cs"/>
              </a:rPr>
              <a:t>B</a:t>
            </a:r>
          </a:p>
        </p:txBody>
      </p:sp>
      <p:sp>
        <p:nvSpPr>
          <p:cNvPr id="10250" name="Rectangle 10"/>
          <p:cNvSpPr>
            <a:spLocks noChangeArrowheads="1"/>
          </p:cNvSpPr>
          <p:nvPr/>
        </p:nvSpPr>
        <p:spPr bwMode="auto">
          <a:xfrm>
            <a:off x="5097463" y="3001963"/>
            <a:ext cx="849312"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000080"/>
                </a:solidFill>
                <a:effectLst>
                  <a:outerShdw blurRad="38100" dist="38100" dir="2700000" algn="tl">
                    <a:srgbClr val="000000"/>
                  </a:outerShdw>
                </a:effectLst>
                <a:uLnTx/>
                <a:uFillTx/>
                <a:latin typeface="Arial" panose="020B0604020202020204" pitchFamily="34" charset="0"/>
                <a:ea typeface="+mn-ea"/>
                <a:cs typeface="+mn-cs"/>
              </a:rPr>
              <a:t>A</a:t>
            </a:r>
          </a:p>
        </p:txBody>
      </p:sp>
      <p:sp>
        <p:nvSpPr>
          <p:cNvPr id="10251" name="Freeform 11"/>
          <p:cNvSpPr>
            <a:spLocks/>
          </p:cNvSpPr>
          <p:nvPr/>
        </p:nvSpPr>
        <p:spPr bwMode="auto">
          <a:xfrm>
            <a:off x="3057525" y="5889625"/>
            <a:ext cx="1588" cy="200025"/>
          </a:xfrm>
          <a:custGeom>
            <a:avLst/>
            <a:gdLst>
              <a:gd name="T0" fmla="*/ 0 w 1"/>
              <a:gd name="T1" fmla="*/ 0 h 126"/>
              <a:gd name="T2" fmla="*/ 0 w 1"/>
              <a:gd name="T3" fmla="*/ 125 h 126"/>
            </a:gdLst>
            <a:ahLst/>
            <a:cxnLst>
              <a:cxn ang="0">
                <a:pos x="T0" y="T1"/>
              </a:cxn>
              <a:cxn ang="0">
                <a:pos x="T2" y="T3"/>
              </a:cxn>
            </a:cxnLst>
            <a:rect l="0" t="0" r="r" b="b"/>
            <a:pathLst>
              <a:path w="1" h="126">
                <a:moveTo>
                  <a:pt x="0" y="0"/>
                </a:moveTo>
                <a:lnTo>
                  <a:pt x="0" y="125"/>
                </a:lnTo>
              </a:path>
            </a:pathLst>
          </a:custGeom>
          <a:noFill/>
          <a:ln w="762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0252" name="Rectangle 12"/>
          <p:cNvSpPr>
            <a:spLocks noChangeArrowheads="1"/>
          </p:cNvSpPr>
          <p:nvPr/>
        </p:nvSpPr>
        <p:spPr bwMode="auto">
          <a:xfrm>
            <a:off x="2925763" y="6143625"/>
            <a:ext cx="849312"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rPr>
              <a:t>2</a:t>
            </a:r>
          </a:p>
        </p:txBody>
      </p:sp>
      <p:sp>
        <p:nvSpPr>
          <p:cNvPr id="10253" name="Freeform 13"/>
          <p:cNvSpPr>
            <a:spLocks/>
          </p:cNvSpPr>
          <p:nvPr/>
        </p:nvSpPr>
        <p:spPr bwMode="auto">
          <a:xfrm>
            <a:off x="3048000" y="4235450"/>
            <a:ext cx="1588" cy="1651000"/>
          </a:xfrm>
          <a:custGeom>
            <a:avLst/>
            <a:gdLst>
              <a:gd name="T0" fmla="*/ 0 w 1"/>
              <a:gd name="T1" fmla="*/ 1039 h 1040"/>
              <a:gd name="T2" fmla="*/ 0 w 1"/>
              <a:gd name="T3" fmla="*/ 0 h 1040"/>
            </a:gdLst>
            <a:ahLst/>
            <a:cxnLst>
              <a:cxn ang="0">
                <a:pos x="T0" y="T1"/>
              </a:cxn>
              <a:cxn ang="0">
                <a:pos x="T2" y="T3"/>
              </a:cxn>
            </a:cxnLst>
            <a:rect l="0" t="0" r="r" b="b"/>
            <a:pathLst>
              <a:path w="1" h="1040">
                <a:moveTo>
                  <a:pt x="0" y="1039"/>
                </a:moveTo>
                <a:lnTo>
                  <a:pt x="0" y="0"/>
                </a:lnTo>
              </a:path>
            </a:pathLst>
          </a:custGeom>
          <a:noFill/>
          <a:ln w="50800" cap="rnd" cmpd="sng">
            <a:solidFill>
              <a:srgbClr val="000000"/>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0254" name="Freeform 14"/>
          <p:cNvSpPr>
            <a:spLocks/>
          </p:cNvSpPr>
          <p:nvPr/>
        </p:nvSpPr>
        <p:spPr bwMode="auto">
          <a:xfrm>
            <a:off x="1195388" y="4132263"/>
            <a:ext cx="1855787" cy="1587"/>
          </a:xfrm>
          <a:custGeom>
            <a:avLst/>
            <a:gdLst>
              <a:gd name="T0" fmla="*/ 1168 w 1169"/>
              <a:gd name="T1" fmla="*/ 0 h 1"/>
              <a:gd name="T2" fmla="*/ 0 w 1169"/>
              <a:gd name="T3" fmla="*/ 0 h 1"/>
            </a:gdLst>
            <a:ahLst/>
            <a:cxnLst>
              <a:cxn ang="0">
                <a:pos x="T0" y="T1"/>
              </a:cxn>
              <a:cxn ang="0">
                <a:pos x="T2" y="T3"/>
              </a:cxn>
            </a:cxnLst>
            <a:rect l="0" t="0" r="r" b="b"/>
            <a:pathLst>
              <a:path w="1169" h="1">
                <a:moveTo>
                  <a:pt x="1168" y="0"/>
                </a:moveTo>
                <a:lnTo>
                  <a:pt x="0" y="0"/>
                </a:lnTo>
              </a:path>
            </a:pathLst>
          </a:custGeom>
          <a:noFill/>
          <a:ln w="50800" cap="rnd" cmpd="sng">
            <a:solidFill>
              <a:srgbClr val="000000"/>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1756104"/>
      </p:ext>
    </p:extLst>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6324600" cy="1470025"/>
          </a:xfrm>
        </p:spPr>
        <p:txBody>
          <a:bodyPr>
            <a:normAutofit fontScale="90000"/>
          </a:bodyPr>
          <a:lstStyle/>
          <a:p>
            <a:r>
              <a:rPr lang="en-US" dirty="0" smtClean="0"/>
              <a:t>Graphing and Motion</a:t>
            </a:r>
            <a:endParaRPr lang="en-US" dirty="0"/>
          </a:p>
        </p:txBody>
      </p:sp>
      <p:sp>
        <p:nvSpPr>
          <p:cNvPr id="1026" name="AutoShape 2" descr="data:image/jpg;base64,/9j/4AAQSkZJRgABAQAAAQABAAD/2wCEAAkGBg8PEBEPEBAQFRAQDxEPEBQPFBAQEA8SFBAYFRUREhIXHCgeFxkkGxISIC8gJCcpLCwsFh4xNTAqNiYrLCkBCQoKDQwNFg8PGSkiHx8pKSkpKykpKSwpKiwpKSkpKSkpKSkpKSksKSkpKSkpKSksKSkpKSkpKSkpKSkpKSkpKf/AABEIALwBDAMBIgACEQEDEQH/xAAbAAEAAgMBAQAAAAAAAAAAAAAABAUBAgYDB//EAD8QAAICAQICBQoDBQcFAAAAAAECAAMRBBIFIRMiMUGRBhQVIzJRVGGB01JicTNCc4KUFnJ0oaOztCSSscHw/8QAFAEBAAAAAAAAAAAAAAAAAAAAAP/EABURAQEAAAAAAAAAAAAAAAAAAAAR/9oADAMBAAIRAxEAPwD7jERAREQEREBKDjfllptHqtHo7WAs1tjInMAJgdVm/vPtQfM/KX8o+N8PpfU6J3qrZuncbnRGbA01zAZIzgHn+sC8iIgIiICIiAiIgIiICIiAiIgIiICIiAiIgIiICIiAiIgIiICIiAiIgJV8V/b6L/EWf8S6Wkg63SM9uncYxTa7tnOSDQ6DHLty4/zgToiICIiAiIgIiICIiAiIgIiICIiAiIgIiICIiAiIgIiICc35Q6m4ammui2wPZReUrVqAhdGr2PaH6xTrvuC5OOwcszpJ5tpkLByqlh2MQCw/Q9o7T4wKDWeVfRi71YJr3Bcvt5pcKj0o2k15LblADF1BIHdIep8rmW21MV9GgOSb1WzIWg5Tq7du28Eg8+R/SdU2mQ5yqndjdkA7sdmffjAmraKo5zWh3e1lVO7JBOeXP2V8BAorfK04O2kFjbTUoa1UA6a1qx0p2ko4ZDlAGIBHfkCV6YN1eieolV1hRs9UsqHTtdtB5jJ2Bc/M454MtW0qHtRTlt/MA9YDAb9cADPymlugrZVQqAFYMm3q7GU5BUr2d/Z7yOwmBz3DvK46hqqigr84RdrV312PWbabbE5bcZxp7fePY7csFuuC6trqUsfG8hlYryVmVipYDuBK5xk4z2ntns3DqiCBWoyMZQBGHIjKsuCpGTgjmJ60UKiqiKFVVCqqjCqoGAoHcAAIHpERAREQEREBKvyh1TV1rttSsvYqDe61GzkT0ddjAhXIU4yDnBHLIZZWt4glIBcnrNtUIj2OxwThUQFmOFY8h2AnukKzjtDDDVakg9obRa4g/Q1QKqryrasFCtlqpQ95usfT1uTix1To19oYTG9AVPJhkHdN7PKqxbdjrTsxpMdDeHctbq3pbGUAdMoByweeORPVsTxvT53dFqc7dufMtdnb+HPRdnymvpfTch0Oo5bcf9FreW32cep5Yyce7MCv1HlrsrFnQg5Zs+uUKFGlfU+3t5vsrIK45EjnjrTfyp4hYh05ptKs/S4UW0VI+Ki6sxsB5Agdnce+TW4vpiMGnUEZY4Oi1pGWzuP7Hvyc+/MxZxTStjdRedowu7Q6w7R7hmnlAtdFf0lddn40V+alD1lB9g817ew9k9pVf2ip/Bqv6PXfamf7RVfg1X9HrvtQLSJV/wBoqvwar+j132o/tFV+DVf0eu+1AtIkHR8YquYovSBgu/FtN9BK5xkdIi55+73iToCIiAiIgIiICIiAiIgIiICIiAiJC1msau2hAARdY6NnOQFpd8j6oPGBKe0L2kAcuZIA58h/nNlbMpfKXTlxViq19rMeotNqKdmB0lNpAcHOMjDD3gEytrq4hVvRB0dNdWmSqqiullqQdALOhtdsuwXzkBWTHVTs7GDq2YD68h8+WeXhMgzkSOIrY7IL33XBkF66Y1qPRhA9k5T14AbBxz5cixO+p1HEV6MqLigWxsdHpza+LaQgvHYrFTqDhMcgOw8oHVs2IJnK+V2qsLIlWM0K2ry7hFayvnVWOeWJxYdpwDt9pZaazW9OldVZZW1AJY5AeqoftGJB5NzCDnyZge4wVvoPX2tqT7A3Vaf3FAevaP7zKAPyopHtGWeJrVUqqFUAKoCqByCgDAA+U3gYxGJmIGMRiZiBjEYmYgYxGJmIFXxX1dlF/ctnQ2fw78L/ALgoOfcD85aCR+IaQXVWVE4FiMmR2rkY3D5jt+k8+E6s3UpYwAcriwD92xTtsX6MrD6QJJuGQCRk9gJAJ9+B9R4zcGc3xHQNZq1bzdnAaht1opan1bb+krfPSVOh5gY2se7mzDx4Y/EsUC9rTln6U106ZCp9VhSCzerGdT1xhjheR5bg6guM47+3/wC8DNpxnDxxJK61YakkafSB3ddK1/SAX9IA3sv1vN87v3WY53ZMsdBqNd50RcHNTMy9Ra+gQDTVNuV/bINvTqCfd2DkYF90y7tuRuxnGRnHvx7p6Tn9Fw8C2sW6YtdXdZd5x1dpyHCt0mdzHY+zYRy/QAnoICIiAiIgIiICIiAkLWaNrLdO4IxTa7tnOSGodMD6uJNiBgrG2ZiBjbG2ZiB4alawC77cIpYs2OqoIYnPcBtB+g90h8G05w17Lta7BVcbTVUM9HXjuPWZj+Z2HcJrrz09q6f9xdtuo9xXPq6v5mUk/lQg+0JawEREBERAREQEREBERAGVfDz0d99PcxXUp+jjbYoHydCx/iy0lZxbqWUX9y2dC/8ADvwv+4KD+gMCy2xtmYgY2xtmYgYxMxEBERAREQEREBERATGZmVvErGW7SAEgNfYGAJAYebWnBHeMgH6QLKIiAkfXaxaa2sbJ2jkF9pmJwqL+YkgD5kSRKs+v1Hvq0zfR7yv/AIRW/wC5/ekCRwvSNWhL4NtjGy4jsLkAYH5QAqj5KJMgCICIiAiIgIiICIiAiIgJG4joxdVZUeXSIyZ71JGAw+YOD9JJiBD4TqzdTW7DDlcWD8NinbYv0YMPpJkq+Hervvp7mK6mv3Ys6tgH86Mx/iiWkBERAREQEREBERAREQEREBKviv7fRf4iz/iXS0lXxX9vov8AEWf8S6BaREwTAh8U1jVphADbYwrqB7C7A8z+VQGY/JTPXQ6Naq1rUk7RzLe07Eks7fmLEk/MyHw/19rag+wu6mj5jPrLR/eZQB8kBHtGWkBERAREQEREBERAREQEREBERAq+Kjo7KL+5bOgs/h3kKP8AUFB/TMsxI/EdILqrKicCxGTI7VJHJh8wcH6TXhWsN1NdhGHK4sA/dsU7XX6MGH0gS4iICIiAiIgIiICIiAiIgJW8SQm7SEAkLfYWIBIUea2jJPdzIH1EspjEDMruLXFtunrJD3ZBK9tdQx0lgPceYUfmdT3GT7bAqlmICqCzE8gABkkn3Sv4TUW3alwQ92Nqnka6Vz0aEdx5lj83I7hAn00qihVACqoVQOQAAwAB7sCbxEBERAREQEREBERAREQEREBERASr4f6u++nuYrqa/wBLMq4H86Mx/iCWkq+K+rs09/ctnQP/AHL8KP8AUWj6ZgWkQIgIiICIiAiIgIiICIiAiJH12sWmtrGzhR2DmzEnCqo72JIAHvIgQ9f661dN+4Atuo+aZ6lX8zKSfyowPtCWYEh8L0hrQl8dLYxstI7N5A6o/KoCqPkok2AiIgIiICIiAiIgIiICIiAiIgIiICR+IaMXVWVE46RGXPepI5MPmDg/SSIgaVBgo3EFsDcRyBOOZA92ZvEZgImMzMBERAREQEREBERASFxLhYvCA2WJ0dgsU1lR1gCBkMpB9rPZ2gHuk2IFX6Gs+M1fjp/tR6Gs+M1fjp/tS0iBV+hrPjNX46f7UehrPjNX46f7UtIgVfoaz4zV+On+1Hoaz4zV+On+1LSIFX6Gs+M1fjp/tR6Gs+M1fjp/tS0iBV+hrPjNX46f7UehrPjNX46f7UtIgVfoaz4zV+On+1Hoaz4zV+On+1LSIFX6Gs+M1fjp/tR6Gs+M1fjp/tS0iBV+hrPjNX46f7UehrPjNX46f7Uk8Spd1AS1qzuBLItbuVHaq7wQM8ueDOc0HHLqKqGua7UPqNOl64GlqA3tpajXy25Ie8sDy5MRzIEC69DWfGavx0/2o9DWfGavx0/2pXnyx6rY01htDIq1qVYuWe2vII7AG013d2BTyyQszXcWYGrarBW092qdRsNjLUK/VLz25JuXnnuODzzA9PQ1nxmr8dP9qPQ1nxmr8dP9qeXDuKtZbV+C+iywLyJqemxEYZwCc9KORGQVIODkC5gVfoaz4zV+On+1B4NZ8Zq/HT/alpEDlPJTyLt0N+pvfXai1dRdbatLFRRWHctkjHN/eV2jt5Tq4iAiIgIiICIiAiIgIiICIiAiIgIiICIiAiIgIiICIiBpdSrqUdVZWBVlYBlYHtBB5ESJ6D0uFXzejag2oOirwo3h8KMchuAb9QDJ0QII4HpdrL5tRtcbWHRV4Yby+GGOY3En9STN9bw2u7aHUELuGORBVl2ujKeTKwOCD/6ElxAi0cPrR96rgisVKByWtB+4ijko7PAe4YlREBERAREQEREBERAREQEREBERAREQEREBERAREQERECp8qKg+j1KGsvu09iqgQ2lmKnaAgByd23u5ds4Th9eq4fTRZXRWrNw+9rW80uRaraqahSlqqpYMW84BPMvhT+ET6jNWQEYIBB5EEZBgfPjx/ibUV36dnuDdLvxpmDoV19ArR6yisG82e8nljcnVPZmbbxLi5qdqkXf5/qKB01NiBaFNvm92FUsysfNwxC9hbmvNl7OqlUAVVUKOQCgAAfIDsm2IHNeUiMbuGN0VjGrWmy01V2WCtDo76ySyqcLvtqHP9e4kdNMYmYCIiAiIgIiICIiAiIg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scienceteacherprogram.org/physics/oluimage1.jpg"/>
          <p:cNvPicPr>
            <a:picLocks noChangeAspect="1" noChangeArrowheads="1"/>
          </p:cNvPicPr>
          <p:nvPr/>
        </p:nvPicPr>
        <p:blipFill>
          <a:blip r:embed="rId2" cstate="print"/>
          <a:srcRect/>
          <a:stretch>
            <a:fillRect/>
          </a:stretch>
        </p:blipFill>
        <p:spPr bwMode="auto">
          <a:xfrm>
            <a:off x="304800" y="228600"/>
            <a:ext cx="3962400" cy="2772805"/>
          </a:xfrm>
          <a:prstGeom prst="rect">
            <a:avLst/>
          </a:prstGeom>
          <a:noFill/>
        </p:spPr>
      </p:pic>
      <p:pic>
        <p:nvPicPr>
          <p:cNvPr id="1030" name="Picture 6" descr="http://hyperphysics.phy-astr.gsu.edu/hbase/mechanics/imgmech/positionc.gif"/>
          <p:cNvPicPr>
            <a:picLocks noChangeAspect="1" noChangeArrowheads="1"/>
          </p:cNvPicPr>
          <p:nvPr/>
        </p:nvPicPr>
        <p:blipFill>
          <a:blip r:embed="rId3" cstate="print"/>
          <a:srcRect/>
          <a:stretch>
            <a:fillRect/>
          </a:stretch>
        </p:blipFill>
        <p:spPr bwMode="auto">
          <a:xfrm>
            <a:off x="5257800" y="2258718"/>
            <a:ext cx="4057650" cy="4599282"/>
          </a:xfrm>
          <a:prstGeom prst="rect">
            <a:avLst/>
          </a:prstGeom>
          <a:noFill/>
        </p:spPr>
      </p:pic>
      <p:pic>
        <p:nvPicPr>
          <p:cNvPr id="1032" name="Picture 8" descr="http://nayak2010.files.wordpress.com/2010/08/chart-of-xva.png"/>
          <p:cNvPicPr>
            <a:picLocks noChangeAspect="1" noChangeArrowheads="1"/>
          </p:cNvPicPr>
          <p:nvPr/>
        </p:nvPicPr>
        <p:blipFill>
          <a:blip r:embed="rId4" cstate="print"/>
          <a:srcRect/>
          <a:stretch>
            <a:fillRect/>
          </a:stretch>
        </p:blipFill>
        <p:spPr bwMode="auto">
          <a:xfrm>
            <a:off x="0" y="3810000"/>
            <a:ext cx="2895600" cy="3048000"/>
          </a:xfrm>
          <a:prstGeom prst="rect">
            <a:avLst/>
          </a:prstGeom>
          <a:noFill/>
        </p:spPr>
      </p:pic>
      <p:pic>
        <p:nvPicPr>
          <p:cNvPr id="1034" name="Picture 10" descr="https://wiki.friscoisd.org/users/pearsonj/weblog/ecc58/images/0c22e.jpg"/>
          <p:cNvPicPr>
            <a:picLocks noChangeAspect="1" noChangeArrowheads="1"/>
          </p:cNvPicPr>
          <p:nvPr/>
        </p:nvPicPr>
        <p:blipFill>
          <a:blip r:embed="rId5" cstate="print"/>
          <a:srcRect/>
          <a:stretch>
            <a:fillRect/>
          </a:stretch>
        </p:blipFill>
        <p:spPr bwMode="auto">
          <a:xfrm>
            <a:off x="5562600" y="0"/>
            <a:ext cx="3200400" cy="23163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93" y="190522"/>
            <a:ext cx="8839200" cy="1143000"/>
          </a:xfrm>
        </p:spPr>
        <p:txBody>
          <a:bodyPr>
            <a:noAutofit/>
          </a:bodyPr>
          <a:lstStyle/>
          <a:p>
            <a:r>
              <a:rPr lang="en-US" sz="4800" dirty="0" smtClean="0"/>
              <a:t>Position vs. time graphs and Slopes</a:t>
            </a:r>
            <a:endParaRPr lang="en-US" sz="4800" dirty="0"/>
          </a:p>
        </p:txBody>
      </p:sp>
      <p:cxnSp>
        <p:nvCxnSpPr>
          <p:cNvPr id="3" name="Straight Connector 2"/>
          <p:cNvCxnSpPr/>
          <p:nvPr/>
        </p:nvCxnSpPr>
        <p:spPr>
          <a:xfrm rot="5400000">
            <a:off x="-38100" y="224790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p:cNvCxnSpPr/>
          <p:nvPr/>
        </p:nvCxnSpPr>
        <p:spPr>
          <a:xfrm>
            <a:off x="381000" y="2667000"/>
            <a:ext cx="1447800" cy="0"/>
          </a:xfrm>
          <a:prstGeom prst="line">
            <a:avLst/>
          </a:prstGeom>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1676400" y="2590800"/>
            <a:ext cx="261610" cy="369332"/>
          </a:xfrm>
          <a:prstGeom prst="rect">
            <a:avLst/>
          </a:prstGeom>
          <a:noFill/>
        </p:spPr>
        <p:txBody>
          <a:bodyPr wrap="none" rtlCol="0">
            <a:spAutoFit/>
          </a:bodyPr>
          <a:lstStyle/>
          <a:p>
            <a:r>
              <a:rPr lang="en-US" dirty="0" smtClean="0"/>
              <a:t>t</a:t>
            </a:r>
            <a:endParaRPr lang="en-US" dirty="0"/>
          </a:p>
        </p:txBody>
      </p:sp>
      <p:cxnSp>
        <p:nvCxnSpPr>
          <p:cNvPr id="6" name="Straight Connector 5"/>
          <p:cNvCxnSpPr/>
          <p:nvPr/>
        </p:nvCxnSpPr>
        <p:spPr>
          <a:xfrm rot="5400000">
            <a:off x="-38100" y="438150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381000" y="4800600"/>
            <a:ext cx="1447800" cy="0"/>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304800" y="3657600"/>
            <a:ext cx="284052" cy="369332"/>
          </a:xfrm>
          <a:prstGeom prst="rect">
            <a:avLst/>
          </a:prstGeom>
          <a:noFill/>
        </p:spPr>
        <p:txBody>
          <a:bodyPr wrap="none" rtlCol="0">
            <a:spAutoFit/>
          </a:bodyPr>
          <a:lstStyle/>
          <a:p>
            <a:r>
              <a:rPr lang="en-US" dirty="0" smtClean="0"/>
              <a:t>x</a:t>
            </a:r>
            <a:endParaRPr lang="en-US" dirty="0"/>
          </a:p>
        </p:txBody>
      </p:sp>
      <p:sp>
        <p:nvSpPr>
          <p:cNvPr id="9" name="TextBox 8"/>
          <p:cNvSpPr txBox="1"/>
          <p:nvPr/>
        </p:nvSpPr>
        <p:spPr>
          <a:xfrm>
            <a:off x="1676400" y="4724400"/>
            <a:ext cx="261610" cy="369332"/>
          </a:xfrm>
          <a:prstGeom prst="rect">
            <a:avLst/>
          </a:prstGeom>
          <a:noFill/>
        </p:spPr>
        <p:txBody>
          <a:bodyPr wrap="none" rtlCol="0">
            <a:spAutoFit/>
          </a:bodyPr>
          <a:lstStyle/>
          <a:p>
            <a:r>
              <a:rPr lang="en-US" dirty="0" smtClean="0"/>
              <a:t>t</a:t>
            </a:r>
            <a:endParaRPr lang="en-US" dirty="0"/>
          </a:p>
        </p:txBody>
      </p:sp>
      <p:cxnSp>
        <p:nvCxnSpPr>
          <p:cNvPr id="10" name="Straight Connector 9"/>
          <p:cNvCxnSpPr/>
          <p:nvPr/>
        </p:nvCxnSpPr>
        <p:spPr>
          <a:xfrm rot="5400000">
            <a:off x="-38100" y="621030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81000" y="6629400"/>
            <a:ext cx="14478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304800" y="5486400"/>
            <a:ext cx="284052" cy="369332"/>
          </a:xfrm>
          <a:prstGeom prst="rect">
            <a:avLst/>
          </a:prstGeom>
          <a:noFill/>
        </p:spPr>
        <p:txBody>
          <a:bodyPr wrap="none" rtlCol="0">
            <a:spAutoFit/>
          </a:bodyPr>
          <a:lstStyle/>
          <a:p>
            <a:r>
              <a:rPr lang="en-US" dirty="0" smtClean="0"/>
              <a:t>x</a:t>
            </a:r>
            <a:endParaRPr lang="en-US" dirty="0"/>
          </a:p>
        </p:txBody>
      </p:sp>
      <p:sp>
        <p:nvSpPr>
          <p:cNvPr id="13" name="TextBox 12"/>
          <p:cNvSpPr txBox="1"/>
          <p:nvPr/>
        </p:nvSpPr>
        <p:spPr>
          <a:xfrm>
            <a:off x="1676400" y="6553200"/>
            <a:ext cx="261610" cy="369332"/>
          </a:xfrm>
          <a:prstGeom prst="rect">
            <a:avLst/>
          </a:prstGeom>
          <a:noFill/>
        </p:spPr>
        <p:txBody>
          <a:bodyPr wrap="none" rtlCol="0">
            <a:spAutoFit/>
          </a:bodyPr>
          <a:lstStyle/>
          <a:p>
            <a:r>
              <a:rPr lang="en-US" dirty="0" smtClean="0"/>
              <a:t>t</a:t>
            </a:r>
            <a:endParaRPr lang="en-US" dirty="0"/>
          </a:p>
        </p:txBody>
      </p:sp>
      <p:cxnSp>
        <p:nvCxnSpPr>
          <p:cNvPr id="14" name="Straight Arrow Connector 13"/>
          <p:cNvCxnSpPr/>
          <p:nvPr/>
        </p:nvCxnSpPr>
        <p:spPr>
          <a:xfrm>
            <a:off x="533400" y="2209800"/>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33400" y="4038600"/>
            <a:ext cx="914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H="1">
            <a:off x="685153" y="5715647"/>
            <a:ext cx="545068" cy="8485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62000" y="1752600"/>
            <a:ext cx="914400" cy="369332"/>
          </a:xfrm>
          <a:prstGeom prst="rect">
            <a:avLst/>
          </a:prstGeom>
          <a:noFill/>
        </p:spPr>
        <p:txBody>
          <a:bodyPr wrap="square" rtlCol="0">
            <a:spAutoFit/>
          </a:bodyPr>
          <a:lstStyle/>
          <a:p>
            <a:r>
              <a:rPr lang="en-US" dirty="0" smtClean="0"/>
              <a:t>slope=</a:t>
            </a:r>
            <a:endParaRPr lang="en-US" dirty="0"/>
          </a:p>
        </p:txBody>
      </p:sp>
      <p:sp>
        <p:nvSpPr>
          <p:cNvPr id="18" name="TextBox 17"/>
          <p:cNvSpPr txBox="1"/>
          <p:nvPr/>
        </p:nvSpPr>
        <p:spPr>
          <a:xfrm>
            <a:off x="609600" y="3657600"/>
            <a:ext cx="914400" cy="369332"/>
          </a:xfrm>
          <a:prstGeom prst="rect">
            <a:avLst/>
          </a:prstGeom>
          <a:noFill/>
        </p:spPr>
        <p:txBody>
          <a:bodyPr wrap="square" rtlCol="0">
            <a:spAutoFit/>
          </a:bodyPr>
          <a:lstStyle/>
          <a:p>
            <a:r>
              <a:rPr lang="en-US" dirty="0" smtClean="0"/>
              <a:t>slope=</a:t>
            </a:r>
            <a:endParaRPr lang="en-US" dirty="0"/>
          </a:p>
        </p:txBody>
      </p:sp>
      <p:sp>
        <p:nvSpPr>
          <p:cNvPr id="19" name="TextBox 18"/>
          <p:cNvSpPr txBox="1"/>
          <p:nvPr/>
        </p:nvSpPr>
        <p:spPr>
          <a:xfrm>
            <a:off x="762000" y="5638800"/>
            <a:ext cx="914400" cy="369332"/>
          </a:xfrm>
          <a:prstGeom prst="rect">
            <a:avLst/>
          </a:prstGeom>
          <a:noFill/>
        </p:spPr>
        <p:txBody>
          <a:bodyPr wrap="square" rtlCol="0">
            <a:spAutoFit/>
          </a:bodyPr>
          <a:lstStyle/>
          <a:p>
            <a:r>
              <a:rPr lang="en-US" dirty="0" smtClean="0"/>
              <a:t>slope=</a:t>
            </a:r>
            <a:endParaRPr lang="en-US" dirty="0"/>
          </a:p>
        </p:txBody>
      </p:sp>
      <p:sp>
        <p:nvSpPr>
          <p:cNvPr id="20" name="TextBox 19"/>
          <p:cNvSpPr txBox="1"/>
          <p:nvPr/>
        </p:nvSpPr>
        <p:spPr>
          <a:xfrm>
            <a:off x="1524000" y="1752600"/>
            <a:ext cx="301686" cy="369332"/>
          </a:xfrm>
          <a:prstGeom prst="rect">
            <a:avLst/>
          </a:prstGeom>
          <a:noFill/>
        </p:spPr>
        <p:txBody>
          <a:bodyPr wrap="none" rtlCol="0">
            <a:spAutoFit/>
          </a:bodyPr>
          <a:lstStyle/>
          <a:p>
            <a:r>
              <a:rPr lang="en-US" dirty="0" smtClean="0"/>
              <a:t>0</a:t>
            </a:r>
            <a:endParaRPr lang="en-US" dirty="0"/>
          </a:p>
        </p:txBody>
      </p:sp>
      <p:sp>
        <p:nvSpPr>
          <p:cNvPr id="21" name="TextBox 20"/>
          <p:cNvSpPr txBox="1"/>
          <p:nvPr/>
        </p:nvSpPr>
        <p:spPr>
          <a:xfrm>
            <a:off x="1295400" y="3657600"/>
            <a:ext cx="300082" cy="369332"/>
          </a:xfrm>
          <a:prstGeom prst="rect">
            <a:avLst/>
          </a:prstGeom>
          <a:noFill/>
        </p:spPr>
        <p:txBody>
          <a:bodyPr wrap="none" rtlCol="0">
            <a:spAutoFit/>
          </a:bodyPr>
          <a:lstStyle/>
          <a:p>
            <a:r>
              <a:rPr lang="en-US" dirty="0" smtClean="0"/>
              <a:t>+</a:t>
            </a:r>
            <a:endParaRPr lang="en-US" dirty="0"/>
          </a:p>
        </p:txBody>
      </p:sp>
      <p:sp>
        <p:nvSpPr>
          <p:cNvPr id="22" name="TextBox 21"/>
          <p:cNvSpPr txBox="1"/>
          <p:nvPr/>
        </p:nvSpPr>
        <p:spPr>
          <a:xfrm>
            <a:off x="1524000" y="3733800"/>
            <a:ext cx="723403" cy="276999"/>
          </a:xfrm>
          <a:prstGeom prst="rect">
            <a:avLst/>
          </a:prstGeom>
          <a:noFill/>
        </p:spPr>
        <p:txBody>
          <a:bodyPr wrap="none" rtlCol="0">
            <a:spAutoFit/>
          </a:bodyPr>
          <a:lstStyle/>
          <a:p>
            <a:r>
              <a:rPr lang="en-US" sz="1200" dirty="0" smtClean="0"/>
              <a:t>constant</a:t>
            </a:r>
            <a:endParaRPr lang="en-US" sz="1200" dirty="0"/>
          </a:p>
        </p:txBody>
      </p:sp>
      <p:sp>
        <p:nvSpPr>
          <p:cNvPr id="23" name="TextBox 22"/>
          <p:cNvSpPr txBox="1"/>
          <p:nvPr/>
        </p:nvSpPr>
        <p:spPr>
          <a:xfrm>
            <a:off x="1524000" y="5638800"/>
            <a:ext cx="255198" cy="369332"/>
          </a:xfrm>
          <a:prstGeom prst="rect">
            <a:avLst/>
          </a:prstGeom>
          <a:noFill/>
        </p:spPr>
        <p:txBody>
          <a:bodyPr wrap="none" rtlCol="0">
            <a:spAutoFit/>
          </a:bodyPr>
          <a:lstStyle/>
          <a:p>
            <a:r>
              <a:rPr lang="en-US" dirty="0" smtClean="0"/>
              <a:t>-</a:t>
            </a:r>
            <a:endParaRPr lang="en-US" dirty="0"/>
          </a:p>
        </p:txBody>
      </p:sp>
      <p:sp>
        <p:nvSpPr>
          <p:cNvPr id="24" name="TextBox 23"/>
          <p:cNvSpPr txBox="1"/>
          <p:nvPr/>
        </p:nvSpPr>
        <p:spPr>
          <a:xfrm>
            <a:off x="2934566" y="1487481"/>
            <a:ext cx="5562600" cy="2677656"/>
          </a:xfrm>
          <a:prstGeom prst="rect">
            <a:avLst/>
          </a:prstGeom>
          <a:noFill/>
        </p:spPr>
        <p:txBody>
          <a:bodyPr wrap="square" rtlCol="0">
            <a:spAutoFit/>
          </a:bodyPr>
          <a:lstStyle/>
          <a:p>
            <a:pPr algn="ctr"/>
            <a:r>
              <a:rPr lang="en-US" sz="2800" dirty="0" smtClean="0"/>
              <a:t>Remember slope is just </a:t>
            </a:r>
          </a:p>
          <a:p>
            <a:pPr algn="ctr"/>
            <a:r>
              <a:rPr lang="en-US" sz="2800" dirty="0" smtClean="0"/>
              <a:t>rise over run.</a:t>
            </a:r>
          </a:p>
          <a:p>
            <a:pPr algn="ctr"/>
            <a:r>
              <a:rPr lang="en-US" sz="2800" dirty="0" smtClean="0"/>
              <a:t>It tells us how fast something is changing.</a:t>
            </a:r>
          </a:p>
          <a:p>
            <a:pPr algn="ctr"/>
            <a:r>
              <a:rPr lang="en-US" sz="2800" dirty="0" smtClean="0"/>
              <a:t>In other words, it gives us a </a:t>
            </a:r>
          </a:p>
          <a:p>
            <a:pPr algn="ctr"/>
            <a:r>
              <a:rPr lang="en-US" sz="2800" dirty="0" smtClean="0"/>
              <a:t>rate of change!</a:t>
            </a:r>
          </a:p>
        </p:txBody>
      </p:sp>
      <p:sp>
        <p:nvSpPr>
          <p:cNvPr id="25" name="TextBox 24"/>
          <p:cNvSpPr txBox="1"/>
          <p:nvPr/>
        </p:nvSpPr>
        <p:spPr>
          <a:xfrm>
            <a:off x="3216993" y="4493567"/>
            <a:ext cx="2667000" cy="1200329"/>
          </a:xfrm>
          <a:prstGeom prst="rect">
            <a:avLst/>
          </a:prstGeom>
          <a:noFill/>
        </p:spPr>
        <p:txBody>
          <a:bodyPr wrap="square" rtlCol="0">
            <a:spAutoFit/>
          </a:bodyPr>
          <a:lstStyle/>
          <a:p>
            <a:r>
              <a:rPr lang="en-US" b="1" u="sng" dirty="0" smtClean="0"/>
              <a:t>Just like in math class</a:t>
            </a:r>
          </a:p>
          <a:p>
            <a:r>
              <a:rPr lang="en-US" dirty="0" smtClean="0"/>
              <a:t>5/4	positive</a:t>
            </a:r>
          </a:p>
          <a:p>
            <a:r>
              <a:rPr lang="en-US" dirty="0" smtClean="0"/>
              <a:t>10/4	bigger positive</a:t>
            </a:r>
          </a:p>
          <a:p>
            <a:r>
              <a:rPr lang="en-US" dirty="0" smtClean="0"/>
              <a:t>2/4	smaller positive</a:t>
            </a:r>
          </a:p>
        </p:txBody>
      </p:sp>
      <p:sp>
        <p:nvSpPr>
          <p:cNvPr id="26" name="TextBox 25"/>
          <p:cNvSpPr txBox="1"/>
          <p:nvPr/>
        </p:nvSpPr>
        <p:spPr>
          <a:xfrm>
            <a:off x="6020637" y="4478782"/>
            <a:ext cx="2807898" cy="1200329"/>
          </a:xfrm>
          <a:prstGeom prst="rect">
            <a:avLst/>
          </a:prstGeom>
          <a:noFill/>
        </p:spPr>
        <p:txBody>
          <a:bodyPr wrap="square" rtlCol="0">
            <a:spAutoFit/>
          </a:bodyPr>
          <a:lstStyle/>
          <a:p>
            <a:endParaRPr lang="en-US" dirty="0" smtClean="0"/>
          </a:p>
          <a:p>
            <a:r>
              <a:rPr lang="en-US" dirty="0"/>
              <a:t>-</a:t>
            </a:r>
            <a:r>
              <a:rPr lang="en-US" dirty="0" smtClean="0"/>
              <a:t>5/4	negative</a:t>
            </a:r>
          </a:p>
          <a:p>
            <a:r>
              <a:rPr lang="en-US" dirty="0" smtClean="0"/>
              <a:t>-10/4	bigger negative</a:t>
            </a:r>
          </a:p>
          <a:p>
            <a:r>
              <a:rPr lang="en-US" dirty="0" smtClean="0"/>
              <a:t>-2/4	smaller negative</a:t>
            </a:r>
          </a:p>
        </p:txBody>
      </p:sp>
      <p:sp>
        <p:nvSpPr>
          <p:cNvPr id="27" name="TextBox 26"/>
          <p:cNvSpPr txBox="1"/>
          <p:nvPr/>
        </p:nvSpPr>
        <p:spPr>
          <a:xfrm>
            <a:off x="3216993" y="5993347"/>
            <a:ext cx="2667000" cy="369332"/>
          </a:xfrm>
          <a:prstGeom prst="rect">
            <a:avLst/>
          </a:prstGeom>
          <a:noFill/>
        </p:spPr>
        <p:txBody>
          <a:bodyPr wrap="square" rtlCol="0">
            <a:spAutoFit/>
          </a:bodyPr>
          <a:lstStyle/>
          <a:p>
            <a:r>
              <a:rPr lang="en-US" dirty="0" smtClean="0">
                <a:latin typeface="Arial Black" panose="020B0A04020102020204" pitchFamily="34" charset="0"/>
              </a:rPr>
              <a:t>0 / 4 = 0</a:t>
            </a:r>
          </a:p>
        </p:txBody>
      </p:sp>
    </p:spTree>
    <p:extLst>
      <p:ext uri="{BB962C8B-B14F-4D97-AF65-F5344CB8AC3E}">
        <p14:creationId xmlns:p14="http://schemas.microsoft.com/office/powerpoint/2010/main" val="29512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 calcmode="lin" valueType="num">
                                      <p:cBhvr additive="base">
                                        <p:cTn id="44"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xEl>
                                              <p:pRg st="0" end="0"/>
                                            </p:txEl>
                                          </p:spTgt>
                                        </p:tgtEl>
                                        <p:attrNameLst>
                                          <p:attrName>style.visibility</p:attrName>
                                        </p:attrNameLst>
                                      </p:cBhvr>
                                      <p:to>
                                        <p:strVal val="visible"/>
                                      </p:to>
                                    </p:set>
                                    <p:anim calcmode="lin" valueType="num">
                                      <p:cBhvr additive="base">
                                        <p:cTn id="50"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2">
                                            <p:txEl>
                                              <p:pRg st="0" end="0"/>
                                            </p:txEl>
                                          </p:spTgt>
                                        </p:tgtEl>
                                        <p:attrNameLst>
                                          <p:attrName>style.visibility</p:attrName>
                                        </p:attrNameLst>
                                      </p:cBhvr>
                                      <p:to>
                                        <p:strVal val="visible"/>
                                      </p:to>
                                    </p:set>
                                    <p:anim calcmode="lin" valueType="num">
                                      <p:cBhvr additive="base">
                                        <p:cTn id="5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 calcmode="lin" valueType="num">
                                      <p:cBhvr additive="base">
                                        <p:cTn id="6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8" grpId="0" build="allAtOnce"/>
      <p:bldP spid="19" grpId="0" build="allAtOnce"/>
      <p:bldP spid="20" grpId="0" build="allAtOnce"/>
      <p:bldP spid="21" grpId="0" build="allAtOnce"/>
      <p:bldP spid="22" grpId="0" build="allAtOnce"/>
      <p:bldP spid="23" grpId="0" build="allAtOnce"/>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229600" cy="1143000"/>
          </a:xfrm>
        </p:spPr>
        <p:txBody>
          <a:bodyPr>
            <a:normAutofit fontScale="90000"/>
          </a:bodyPr>
          <a:lstStyle/>
          <a:p>
            <a:r>
              <a:rPr lang="en-US" dirty="0" smtClean="0"/>
              <a:t>Understanding graphs of motion</a:t>
            </a:r>
            <a:endParaRPr lang="en-US" dirty="0"/>
          </a:p>
        </p:txBody>
      </p:sp>
      <p:cxnSp>
        <p:nvCxnSpPr>
          <p:cNvPr id="9" name="Straight Connector 8"/>
          <p:cNvCxnSpPr/>
          <p:nvPr/>
        </p:nvCxnSpPr>
        <p:spPr>
          <a:xfrm rot="5400000">
            <a:off x="-114300" y="194310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04800" y="2362200"/>
            <a:ext cx="1447800" cy="0"/>
          </a:xfrm>
          <a:prstGeom prst="line">
            <a:avLst/>
          </a:prstGeom>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228600" y="1219200"/>
            <a:ext cx="284052" cy="369332"/>
          </a:xfrm>
          <a:prstGeom prst="rect">
            <a:avLst/>
          </a:prstGeom>
          <a:noFill/>
        </p:spPr>
        <p:txBody>
          <a:bodyPr wrap="none" rtlCol="0">
            <a:spAutoFit/>
          </a:bodyPr>
          <a:lstStyle/>
          <a:p>
            <a:r>
              <a:rPr lang="en-US" dirty="0" smtClean="0"/>
              <a:t>x</a:t>
            </a:r>
            <a:endParaRPr lang="en-US" dirty="0"/>
          </a:p>
        </p:txBody>
      </p:sp>
      <p:sp>
        <p:nvSpPr>
          <p:cNvPr id="14" name="TextBox 13"/>
          <p:cNvSpPr txBox="1"/>
          <p:nvPr/>
        </p:nvSpPr>
        <p:spPr>
          <a:xfrm>
            <a:off x="1600200" y="2286000"/>
            <a:ext cx="261610" cy="369332"/>
          </a:xfrm>
          <a:prstGeom prst="rect">
            <a:avLst/>
          </a:prstGeom>
          <a:noFill/>
        </p:spPr>
        <p:txBody>
          <a:bodyPr wrap="none" rtlCol="0">
            <a:spAutoFit/>
          </a:bodyPr>
          <a:lstStyle/>
          <a:p>
            <a:r>
              <a:rPr lang="en-US" dirty="0" smtClean="0"/>
              <a:t>t</a:t>
            </a:r>
            <a:endParaRPr lang="en-US" dirty="0"/>
          </a:p>
        </p:txBody>
      </p:sp>
      <p:cxnSp>
        <p:nvCxnSpPr>
          <p:cNvPr id="19" name="Straight Connector 18"/>
          <p:cNvCxnSpPr/>
          <p:nvPr/>
        </p:nvCxnSpPr>
        <p:spPr>
          <a:xfrm rot="5400000">
            <a:off x="-114300" y="407670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304800" y="4495800"/>
            <a:ext cx="1447800" cy="0"/>
          </a:xfrm>
          <a:prstGeom prst="line">
            <a:avLst/>
          </a:prstGeom>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228600" y="3352800"/>
            <a:ext cx="284052" cy="369332"/>
          </a:xfrm>
          <a:prstGeom prst="rect">
            <a:avLst/>
          </a:prstGeom>
          <a:noFill/>
        </p:spPr>
        <p:txBody>
          <a:bodyPr wrap="none" rtlCol="0">
            <a:spAutoFit/>
          </a:bodyPr>
          <a:lstStyle/>
          <a:p>
            <a:r>
              <a:rPr lang="en-US" dirty="0" smtClean="0"/>
              <a:t>x</a:t>
            </a:r>
            <a:endParaRPr lang="en-US" dirty="0"/>
          </a:p>
        </p:txBody>
      </p:sp>
      <p:sp>
        <p:nvSpPr>
          <p:cNvPr id="22" name="TextBox 21"/>
          <p:cNvSpPr txBox="1"/>
          <p:nvPr/>
        </p:nvSpPr>
        <p:spPr>
          <a:xfrm>
            <a:off x="1600200" y="4419600"/>
            <a:ext cx="261610" cy="369332"/>
          </a:xfrm>
          <a:prstGeom prst="rect">
            <a:avLst/>
          </a:prstGeom>
          <a:noFill/>
        </p:spPr>
        <p:txBody>
          <a:bodyPr wrap="none" rtlCol="0">
            <a:spAutoFit/>
          </a:bodyPr>
          <a:lstStyle/>
          <a:p>
            <a:r>
              <a:rPr lang="en-US" dirty="0" smtClean="0"/>
              <a:t>t</a:t>
            </a:r>
            <a:endParaRPr lang="en-US" dirty="0"/>
          </a:p>
        </p:txBody>
      </p:sp>
      <p:cxnSp>
        <p:nvCxnSpPr>
          <p:cNvPr id="23" name="Straight Connector 22"/>
          <p:cNvCxnSpPr/>
          <p:nvPr/>
        </p:nvCxnSpPr>
        <p:spPr>
          <a:xfrm rot="5400000">
            <a:off x="-114300" y="590550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304800" y="6324600"/>
            <a:ext cx="1447800" cy="0"/>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28600" y="5181600"/>
            <a:ext cx="284052" cy="369332"/>
          </a:xfrm>
          <a:prstGeom prst="rect">
            <a:avLst/>
          </a:prstGeom>
          <a:noFill/>
        </p:spPr>
        <p:txBody>
          <a:bodyPr wrap="none" rtlCol="0">
            <a:spAutoFit/>
          </a:bodyPr>
          <a:lstStyle/>
          <a:p>
            <a:r>
              <a:rPr lang="en-US" dirty="0" smtClean="0"/>
              <a:t>x</a:t>
            </a:r>
            <a:endParaRPr lang="en-US" dirty="0"/>
          </a:p>
        </p:txBody>
      </p:sp>
      <p:sp>
        <p:nvSpPr>
          <p:cNvPr id="26" name="TextBox 25"/>
          <p:cNvSpPr txBox="1"/>
          <p:nvPr/>
        </p:nvSpPr>
        <p:spPr>
          <a:xfrm>
            <a:off x="1600200" y="6248400"/>
            <a:ext cx="261610" cy="369332"/>
          </a:xfrm>
          <a:prstGeom prst="rect">
            <a:avLst/>
          </a:prstGeom>
          <a:noFill/>
        </p:spPr>
        <p:txBody>
          <a:bodyPr wrap="none" rtlCol="0">
            <a:spAutoFit/>
          </a:bodyPr>
          <a:lstStyle/>
          <a:p>
            <a:r>
              <a:rPr lang="en-US" dirty="0" smtClean="0"/>
              <a:t>t</a:t>
            </a:r>
            <a:endParaRPr lang="en-US" dirty="0"/>
          </a:p>
        </p:txBody>
      </p:sp>
      <p:cxnSp>
        <p:nvCxnSpPr>
          <p:cNvPr id="32" name="Straight Arrow Connector 31"/>
          <p:cNvCxnSpPr/>
          <p:nvPr/>
        </p:nvCxnSpPr>
        <p:spPr>
          <a:xfrm>
            <a:off x="457200" y="1905000"/>
            <a:ext cx="990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457200" y="3733800"/>
            <a:ext cx="9144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6200000" flipH="1">
            <a:off x="608953" y="5410847"/>
            <a:ext cx="545068" cy="8485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827174" y="1219200"/>
            <a:ext cx="2133600" cy="153888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solidFill>
                  <a:srgbClr val="00B050"/>
                </a:solidFill>
              </a:rPr>
              <a:t>What does slope mean?</a:t>
            </a:r>
          </a:p>
          <a:p>
            <a:r>
              <a:rPr lang="en-US" sz="1400" dirty="0" smtClean="0">
                <a:solidFill>
                  <a:srgbClr val="00B050"/>
                </a:solidFill>
              </a:rPr>
              <a:t>--Rate of change</a:t>
            </a:r>
          </a:p>
          <a:p>
            <a:endParaRPr lang="en-US" sz="1400" dirty="0">
              <a:solidFill>
                <a:srgbClr val="00B050"/>
              </a:solidFill>
            </a:endParaRPr>
          </a:p>
          <a:p>
            <a:r>
              <a:rPr lang="en-US" sz="1400" dirty="0" smtClean="0">
                <a:solidFill>
                  <a:srgbClr val="00B050"/>
                </a:solidFill>
              </a:rPr>
              <a:t>--The slope of a position</a:t>
            </a:r>
          </a:p>
          <a:p>
            <a:r>
              <a:rPr lang="en-US" sz="1400" dirty="0" smtClean="0">
                <a:solidFill>
                  <a:srgbClr val="00B050"/>
                </a:solidFill>
              </a:rPr>
              <a:t>    graph is :</a:t>
            </a:r>
          </a:p>
          <a:p>
            <a:r>
              <a:rPr lang="en-US" sz="1400" dirty="0" smtClean="0">
                <a:solidFill>
                  <a:srgbClr val="00B050"/>
                </a:solidFill>
              </a:rPr>
              <a:t>             </a:t>
            </a:r>
            <a:r>
              <a:rPr lang="en-US" sz="2400" dirty="0">
                <a:solidFill>
                  <a:srgbClr val="00B050"/>
                </a:solidFill>
              </a:rPr>
              <a:t>V</a:t>
            </a:r>
            <a:r>
              <a:rPr lang="en-US" sz="2400" dirty="0" smtClean="0">
                <a:solidFill>
                  <a:srgbClr val="00B050"/>
                </a:solidFill>
              </a:rPr>
              <a:t>elocity!!!</a:t>
            </a:r>
            <a:endParaRPr lang="en-US" sz="2400" dirty="0">
              <a:solidFill>
                <a:srgbClr val="00B050"/>
              </a:solidFill>
            </a:endParaRPr>
          </a:p>
        </p:txBody>
      </p:sp>
      <p:cxnSp>
        <p:nvCxnSpPr>
          <p:cNvPr id="39" name="Straight Connector 38"/>
          <p:cNvCxnSpPr/>
          <p:nvPr/>
        </p:nvCxnSpPr>
        <p:spPr>
          <a:xfrm rot="5400000">
            <a:off x="3695700" y="194310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4114800" y="1905000"/>
            <a:ext cx="1447800" cy="0"/>
          </a:xfrm>
          <a:prstGeom prst="line">
            <a:avLst/>
          </a:prstGeom>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4038600" y="1219200"/>
            <a:ext cx="288862" cy="369332"/>
          </a:xfrm>
          <a:prstGeom prst="rect">
            <a:avLst/>
          </a:prstGeom>
          <a:noFill/>
        </p:spPr>
        <p:txBody>
          <a:bodyPr wrap="none" rtlCol="0">
            <a:spAutoFit/>
          </a:bodyPr>
          <a:lstStyle/>
          <a:p>
            <a:r>
              <a:rPr lang="en-US" dirty="0"/>
              <a:t>v</a:t>
            </a:r>
          </a:p>
        </p:txBody>
      </p:sp>
      <p:cxnSp>
        <p:nvCxnSpPr>
          <p:cNvPr id="44" name="Straight Connector 43"/>
          <p:cNvCxnSpPr/>
          <p:nvPr/>
        </p:nvCxnSpPr>
        <p:spPr>
          <a:xfrm rot="5400000">
            <a:off x="3771900" y="407670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4191000" y="4114800"/>
            <a:ext cx="1447800" cy="0"/>
          </a:xfrm>
          <a:prstGeom prst="line">
            <a:avLst/>
          </a:prstGeom>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4114800" y="3352800"/>
            <a:ext cx="288862" cy="369332"/>
          </a:xfrm>
          <a:prstGeom prst="rect">
            <a:avLst/>
          </a:prstGeom>
          <a:noFill/>
        </p:spPr>
        <p:txBody>
          <a:bodyPr wrap="none" rtlCol="0">
            <a:spAutoFit/>
          </a:bodyPr>
          <a:lstStyle/>
          <a:p>
            <a:r>
              <a:rPr lang="en-US" dirty="0"/>
              <a:t>v</a:t>
            </a:r>
          </a:p>
        </p:txBody>
      </p:sp>
      <p:cxnSp>
        <p:nvCxnSpPr>
          <p:cNvPr id="48" name="Straight Connector 47"/>
          <p:cNvCxnSpPr/>
          <p:nvPr/>
        </p:nvCxnSpPr>
        <p:spPr>
          <a:xfrm rot="5400000">
            <a:off x="3695700" y="590550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a:off x="4038600" y="5943600"/>
            <a:ext cx="1447800" cy="0"/>
          </a:xfrm>
          <a:prstGeom prst="line">
            <a:avLst/>
          </a:prstGeom>
        </p:spPr>
        <p:style>
          <a:lnRef idx="2">
            <a:schemeClr val="dk1"/>
          </a:lnRef>
          <a:fillRef idx="0">
            <a:schemeClr val="dk1"/>
          </a:fillRef>
          <a:effectRef idx="1">
            <a:schemeClr val="dk1"/>
          </a:effectRef>
          <a:fontRef idx="minor">
            <a:schemeClr val="tx1"/>
          </a:fontRef>
        </p:style>
      </p:cxnSp>
      <p:sp>
        <p:nvSpPr>
          <p:cNvPr id="50" name="TextBox 49"/>
          <p:cNvSpPr txBox="1"/>
          <p:nvPr/>
        </p:nvSpPr>
        <p:spPr>
          <a:xfrm>
            <a:off x="4038600" y="5181600"/>
            <a:ext cx="288862" cy="369332"/>
          </a:xfrm>
          <a:prstGeom prst="rect">
            <a:avLst/>
          </a:prstGeom>
          <a:noFill/>
        </p:spPr>
        <p:txBody>
          <a:bodyPr wrap="none" rtlCol="0">
            <a:spAutoFit/>
          </a:bodyPr>
          <a:lstStyle/>
          <a:p>
            <a:r>
              <a:rPr lang="en-US" dirty="0"/>
              <a:t>v</a:t>
            </a:r>
          </a:p>
        </p:txBody>
      </p:sp>
      <p:cxnSp>
        <p:nvCxnSpPr>
          <p:cNvPr id="74" name="Straight Arrow Connector 73"/>
          <p:cNvCxnSpPr/>
          <p:nvPr/>
        </p:nvCxnSpPr>
        <p:spPr>
          <a:xfrm>
            <a:off x="4267200" y="1905000"/>
            <a:ext cx="106680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75" name="TextBox 74"/>
          <p:cNvSpPr txBox="1"/>
          <p:nvPr/>
        </p:nvSpPr>
        <p:spPr>
          <a:xfrm>
            <a:off x="685800" y="1447800"/>
            <a:ext cx="914400" cy="369332"/>
          </a:xfrm>
          <a:prstGeom prst="rect">
            <a:avLst/>
          </a:prstGeom>
          <a:noFill/>
        </p:spPr>
        <p:txBody>
          <a:bodyPr wrap="square" rtlCol="0">
            <a:spAutoFit/>
          </a:bodyPr>
          <a:lstStyle/>
          <a:p>
            <a:r>
              <a:rPr lang="en-US" dirty="0" smtClean="0"/>
              <a:t>slope=</a:t>
            </a:r>
            <a:endParaRPr lang="en-US" dirty="0"/>
          </a:p>
        </p:txBody>
      </p:sp>
      <p:sp>
        <p:nvSpPr>
          <p:cNvPr id="76" name="TextBox 75"/>
          <p:cNvSpPr txBox="1"/>
          <p:nvPr/>
        </p:nvSpPr>
        <p:spPr>
          <a:xfrm>
            <a:off x="533400" y="3352800"/>
            <a:ext cx="914400" cy="369332"/>
          </a:xfrm>
          <a:prstGeom prst="rect">
            <a:avLst/>
          </a:prstGeom>
          <a:noFill/>
        </p:spPr>
        <p:txBody>
          <a:bodyPr wrap="square" rtlCol="0">
            <a:spAutoFit/>
          </a:bodyPr>
          <a:lstStyle/>
          <a:p>
            <a:r>
              <a:rPr lang="en-US" dirty="0" smtClean="0"/>
              <a:t>slope=</a:t>
            </a:r>
            <a:endParaRPr lang="en-US" dirty="0"/>
          </a:p>
        </p:txBody>
      </p:sp>
      <p:sp>
        <p:nvSpPr>
          <p:cNvPr id="77" name="TextBox 76"/>
          <p:cNvSpPr txBox="1"/>
          <p:nvPr/>
        </p:nvSpPr>
        <p:spPr>
          <a:xfrm>
            <a:off x="685800" y="5334000"/>
            <a:ext cx="914400" cy="369332"/>
          </a:xfrm>
          <a:prstGeom prst="rect">
            <a:avLst/>
          </a:prstGeom>
          <a:noFill/>
        </p:spPr>
        <p:txBody>
          <a:bodyPr wrap="square" rtlCol="0">
            <a:spAutoFit/>
          </a:bodyPr>
          <a:lstStyle/>
          <a:p>
            <a:r>
              <a:rPr lang="en-US" dirty="0" smtClean="0"/>
              <a:t>slope=</a:t>
            </a:r>
            <a:endParaRPr lang="en-US" dirty="0"/>
          </a:p>
        </p:txBody>
      </p:sp>
      <p:sp>
        <p:nvSpPr>
          <p:cNvPr id="79" name="TextBox 78"/>
          <p:cNvSpPr txBox="1"/>
          <p:nvPr/>
        </p:nvSpPr>
        <p:spPr>
          <a:xfrm>
            <a:off x="1447800" y="1447800"/>
            <a:ext cx="301686" cy="369332"/>
          </a:xfrm>
          <a:prstGeom prst="rect">
            <a:avLst/>
          </a:prstGeom>
          <a:noFill/>
        </p:spPr>
        <p:txBody>
          <a:bodyPr wrap="none" rtlCol="0">
            <a:spAutoFit/>
          </a:bodyPr>
          <a:lstStyle/>
          <a:p>
            <a:r>
              <a:rPr lang="en-US" dirty="0" smtClean="0"/>
              <a:t>0</a:t>
            </a:r>
            <a:endParaRPr lang="en-US" dirty="0"/>
          </a:p>
        </p:txBody>
      </p:sp>
      <p:sp>
        <p:nvSpPr>
          <p:cNvPr id="80" name="TextBox 79"/>
          <p:cNvSpPr txBox="1"/>
          <p:nvPr/>
        </p:nvSpPr>
        <p:spPr>
          <a:xfrm>
            <a:off x="1219200" y="3352800"/>
            <a:ext cx="300082" cy="369332"/>
          </a:xfrm>
          <a:prstGeom prst="rect">
            <a:avLst/>
          </a:prstGeom>
          <a:noFill/>
        </p:spPr>
        <p:txBody>
          <a:bodyPr wrap="none" rtlCol="0">
            <a:spAutoFit/>
          </a:bodyPr>
          <a:lstStyle/>
          <a:p>
            <a:r>
              <a:rPr lang="en-US" dirty="0" smtClean="0"/>
              <a:t>+</a:t>
            </a:r>
            <a:endParaRPr lang="en-US" dirty="0"/>
          </a:p>
        </p:txBody>
      </p:sp>
      <p:sp>
        <p:nvSpPr>
          <p:cNvPr id="81" name="TextBox 80"/>
          <p:cNvSpPr txBox="1"/>
          <p:nvPr/>
        </p:nvSpPr>
        <p:spPr>
          <a:xfrm>
            <a:off x="1447800" y="3429000"/>
            <a:ext cx="723403" cy="276999"/>
          </a:xfrm>
          <a:prstGeom prst="rect">
            <a:avLst/>
          </a:prstGeom>
          <a:noFill/>
        </p:spPr>
        <p:txBody>
          <a:bodyPr wrap="none" rtlCol="0">
            <a:spAutoFit/>
          </a:bodyPr>
          <a:lstStyle/>
          <a:p>
            <a:r>
              <a:rPr lang="en-US" sz="1200" dirty="0" smtClean="0"/>
              <a:t>constant</a:t>
            </a:r>
            <a:endParaRPr lang="en-US" sz="1200" dirty="0"/>
          </a:p>
        </p:txBody>
      </p:sp>
      <p:cxnSp>
        <p:nvCxnSpPr>
          <p:cNvPr id="83" name="Straight Arrow Connector 82"/>
          <p:cNvCxnSpPr/>
          <p:nvPr/>
        </p:nvCxnSpPr>
        <p:spPr>
          <a:xfrm>
            <a:off x="4343400" y="3810000"/>
            <a:ext cx="106680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84" name="TextBox 83"/>
          <p:cNvSpPr txBox="1"/>
          <p:nvPr/>
        </p:nvSpPr>
        <p:spPr>
          <a:xfrm>
            <a:off x="1447800" y="5334000"/>
            <a:ext cx="255198" cy="369332"/>
          </a:xfrm>
          <a:prstGeom prst="rect">
            <a:avLst/>
          </a:prstGeom>
          <a:noFill/>
        </p:spPr>
        <p:txBody>
          <a:bodyPr wrap="none" rtlCol="0">
            <a:spAutoFit/>
          </a:bodyPr>
          <a:lstStyle/>
          <a:p>
            <a:r>
              <a:rPr lang="en-US" dirty="0" smtClean="0"/>
              <a:t>-</a:t>
            </a:r>
            <a:endParaRPr lang="en-US" dirty="0"/>
          </a:p>
        </p:txBody>
      </p:sp>
      <p:sp>
        <p:nvSpPr>
          <p:cNvPr id="85" name="TextBox 84"/>
          <p:cNvSpPr txBox="1"/>
          <p:nvPr/>
        </p:nvSpPr>
        <p:spPr>
          <a:xfrm>
            <a:off x="1600200" y="5410200"/>
            <a:ext cx="723403" cy="276999"/>
          </a:xfrm>
          <a:prstGeom prst="rect">
            <a:avLst/>
          </a:prstGeom>
          <a:noFill/>
        </p:spPr>
        <p:txBody>
          <a:bodyPr wrap="none" rtlCol="0">
            <a:spAutoFit/>
          </a:bodyPr>
          <a:lstStyle/>
          <a:p>
            <a:r>
              <a:rPr lang="en-US" sz="1200" dirty="0" smtClean="0"/>
              <a:t>constant</a:t>
            </a:r>
            <a:endParaRPr lang="en-US" sz="1200" dirty="0"/>
          </a:p>
        </p:txBody>
      </p:sp>
      <p:cxnSp>
        <p:nvCxnSpPr>
          <p:cNvPr id="87" name="Straight Arrow Connector 86"/>
          <p:cNvCxnSpPr/>
          <p:nvPr/>
        </p:nvCxnSpPr>
        <p:spPr>
          <a:xfrm>
            <a:off x="4267200" y="6172200"/>
            <a:ext cx="114300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89" name="TextBox 88"/>
          <p:cNvSpPr txBox="1"/>
          <p:nvPr/>
        </p:nvSpPr>
        <p:spPr>
          <a:xfrm>
            <a:off x="4419600" y="3429000"/>
            <a:ext cx="801823" cy="369332"/>
          </a:xfrm>
          <a:prstGeom prst="rect">
            <a:avLst/>
          </a:prstGeom>
          <a:noFill/>
        </p:spPr>
        <p:txBody>
          <a:bodyPr wrap="none" rtlCol="0">
            <a:spAutoFit/>
          </a:bodyPr>
          <a:lstStyle/>
          <a:p>
            <a:r>
              <a:rPr lang="en-US" dirty="0" smtClean="0"/>
              <a:t>slope=</a:t>
            </a:r>
            <a:endParaRPr lang="en-US" dirty="0"/>
          </a:p>
        </p:txBody>
      </p:sp>
      <p:sp>
        <p:nvSpPr>
          <p:cNvPr id="90" name="TextBox 89"/>
          <p:cNvSpPr txBox="1"/>
          <p:nvPr/>
        </p:nvSpPr>
        <p:spPr>
          <a:xfrm>
            <a:off x="4343400" y="1447800"/>
            <a:ext cx="801823" cy="369332"/>
          </a:xfrm>
          <a:prstGeom prst="rect">
            <a:avLst/>
          </a:prstGeom>
          <a:noFill/>
        </p:spPr>
        <p:txBody>
          <a:bodyPr wrap="none" rtlCol="0">
            <a:spAutoFit/>
          </a:bodyPr>
          <a:lstStyle/>
          <a:p>
            <a:r>
              <a:rPr lang="en-US" dirty="0" smtClean="0"/>
              <a:t>slope=</a:t>
            </a:r>
            <a:endParaRPr lang="en-US" dirty="0"/>
          </a:p>
        </p:txBody>
      </p:sp>
      <p:sp>
        <p:nvSpPr>
          <p:cNvPr id="91" name="TextBox 90"/>
          <p:cNvSpPr txBox="1"/>
          <p:nvPr/>
        </p:nvSpPr>
        <p:spPr>
          <a:xfrm>
            <a:off x="4419600" y="6248400"/>
            <a:ext cx="801823" cy="369332"/>
          </a:xfrm>
          <a:prstGeom prst="rect">
            <a:avLst/>
          </a:prstGeom>
          <a:noFill/>
        </p:spPr>
        <p:txBody>
          <a:bodyPr wrap="none" rtlCol="0">
            <a:spAutoFit/>
          </a:bodyPr>
          <a:lstStyle/>
          <a:p>
            <a:r>
              <a:rPr lang="en-US" dirty="0" smtClean="0"/>
              <a:t>slope=</a:t>
            </a:r>
            <a:endParaRPr lang="en-US" dirty="0"/>
          </a:p>
        </p:txBody>
      </p:sp>
      <p:sp>
        <p:nvSpPr>
          <p:cNvPr id="92" name="TextBox 91"/>
          <p:cNvSpPr txBox="1"/>
          <p:nvPr/>
        </p:nvSpPr>
        <p:spPr>
          <a:xfrm>
            <a:off x="5029200" y="1447800"/>
            <a:ext cx="301686" cy="369332"/>
          </a:xfrm>
          <a:prstGeom prst="rect">
            <a:avLst/>
          </a:prstGeom>
          <a:noFill/>
        </p:spPr>
        <p:txBody>
          <a:bodyPr wrap="none" rtlCol="0">
            <a:spAutoFit/>
          </a:bodyPr>
          <a:lstStyle/>
          <a:p>
            <a:r>
              <a:rPr lang="en-US" dirty="0" smtClean="0"/>
              <a:t>0</a:t>
            </a:r>
            <a:endParaRPr lang="en-US" dirty="0"/>
          </a:p>
        </p:txBody>
      </p:sp>
      <p:sp>
        <p:nvSpPr>
          <p:cNvPr id="93" name="TextBox 92"/>
          <p:cNvSpPr txBox="1"/>
          <p:nvPr/>
        </p:nvSpPr>
        <p:spPr>
          <a:xfrm>
            <a:off x="5105400" y="3429000"/>
            <a:ext cx="301686" cy="369332"/>
          </a:xfrm>
          <a:prstGeom prst="rect">
            <a:avLst/>
          </a:prstGeom>
          <a:noFill/>
        </p:spPr>
        <p:txBody>
          <a:bodyPr wrap="none" rtlCol="0">
            <a:spAutoFit/>
          </a:bodyPr>
          <a:lstStyle/>
          <a:p>
            <a:r>
              <a:rPr lang="en-US" dirty="0" smtClean="0"/>
              <a:t>0</a:t>
            </a:r>
            <a:endParaRPr lang="en-US" dirty="0"/>
          </a:p>
        </p:txBody>
      </p:sp>
      <p:sp>
        <p:nvSpPr>
          <p:cNvPr id="94" name="TextBox 93"/>
          <p:cNvSpPr txBox="1"/>
          <p:nvPr/>
        </p:nvSpPr>
        <p:spPr>
          <a:xfrm>
            <a:off x="5105400" y="6248400"/>
            <a:ext cx="301686" cy="369332"/>
          </a:xfrm>
          <a:prstGeom prst="rect">
            <a:avLst/>
          </a:prstGeom>
          <a:noFill/>
        </p:spPr>
        <p:txBody>
          <a:bodyPr wrap="none" rtlCol="0">
            <a:spAutoFit/>
          </a:bodyPr>
          <a:lstStyle/>
          <a:p>
            <a:r>
              <a:rPr lang="en-US" dirty="0" smtClean="0"/>
              <a:t>0</a:t>
            </a:r>
            <a:endParaRPr lang="en-US" dirty="0"/>
          </a:p>
        </p:txBody>
      </p:sp>
      <p:sp>
        <p:nvSpPr>
          <p:cNvPr id="2" name="TextBox 1"/>
          <p:cNvSpPr txBox="1"/>
          <p:nvPr/>
        </p:nvSpPr>
        <p:spPr>
          <a:xfrm>
            <a:off x="1752600" y="2895600"/>
            <a:ext cx="2133600" cy="369332"/>
          </a:xfrm>
          <a:prstGeom prst="rect">
            <a:avLst/>
          </a:prstGeom>
          <a:noFill/>
        </p:spPr>
        <p:txBody>
          <a:bodyPr wrap="square" rtlCol="0">
            <a:spAutoFit/>
          </a:bodyPr>
          <a:lstStyle/>
          <a:p>
            <a:r>
              <a:rPr lang="en-US" b="1" dirty="0" smtClean="0">
                <a:solidFill>
                  <a:srgbClr val="FF0000"/>
                </a:solidFill>
              </a:rPr>
              <a:t>What is the slope?</a:t>
            </a:r>
          </a:p>
        </p:txBody>
      </p:sp>
      <p:sp>
        <p:nvSpPr>
          <p:cNvPr id="3" name="TextBox 2"/>
          <p:cNvSpPr txBox="1"/>
          <p:nvPr/>
        </p:nvSpPr>
        <p:spPr>
          <a:xfrm>
            <a:off x="2090410" y="4089610"/>
            <a:ext cx="1943597" cy="923330"/>
          </a:xfrm>
          <a:prstGeom prst="rect">
            <a:avLst/>
          </a:prstGeom>
          <a:noFill/>
        </p:spPr>
        <p:txBody>
          <a:bodyPr wrap="square" rtlCol="0">
            <a:spAutoFit/>
          </a:bodyPr>
          <a:lstStyle/>
          <a:p>
            <a:r>
              <a:rPr lang="en-US" b="1" dirty="0">
                <a:solidFill>
                  <a:srgbClr val="FF0000"/>
                </a:solidFill>
              </a:rPr>
              <a:t>What would the velocity graph look like</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2130347" y="5867400"/>
            <a:ext cx="1830427" cy="646331"/>
          </a:xfrm>
          <a:prstGeom prst="rect">
            <a:avLst/>
          </a:prstGeom>
          <a:noFill/>
        </p:spPr>
        <p:txBody>
          <a:bodyPr wrap="square" rtlCol="0">
            <a:spAutoFit/>
          </a:bodyPr>
          <a:lstStyle/>
          <a:p>
            <a:r>
              <a:rPr lang="en-US" b="1" dirty="0" smtClean="0">
                <a:solidFill>
                  <a:srgbClr val="FF0000"/>
                </a:solidFill>
              </a:rPr>
              <a:t>The slope = the velocity!!!!!!</a:t>
            </a:r>
            <a:endParaRPr lang="en-US" b="1" dirty="0">
              <a:solidFill>
                <a:srgbClr val="FF0000"/>
              </a:solidFill>
            </a:endParaRPr>
          </a:p>
        </p:txBody>
      </p:sp>
      <p:pic>
        <p:nvPicPr>
          <p:cNvPr id="1026" name="Picture 2" descr="Image result for red toys convertible ca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600" b="24800"/>
          <a:stretch/>
        </p:blipFill>
        <p:spPr bwMode="auto">
          <a:xfrm>
            <a:off x="4210311" y="2672982"/>
            <a:ext cx="1215369" cy="6028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lue toys convertible car"/>
          <p:cNvPicPr>
            <a:picLocks noChangeAspect="1" noChangeArrowheads="1"/>
          </p:cNvPicPr>
          <p:nvPr/>
        </p:nvPicPr>
        <p:blipFill rotWithShape="1">
          <a:blip r:embed="rId3">
            <a:extLst>
              <a:ext uri="{28A0092B-C50C-407E-A947-70E740481C1C}">
                <a14:useLocalDpi xmlns:a14="http://schemas.microsoft.com/office/drawing/2010/main" val="0"/>
              </a:ext>
            </a:extLst>
          </a:blip>
          <a:srcRect l="3249" t="27974" r="5226" b="29623"/>
          <a:stretch/>
        </p:blipFill>
        <p:spPr bwMode="auto">
          <a:xfrm>
            <a:off x="4370652" y="4636531"/>
            <a:ext cx="123444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bg/>
                                          </p:spTgt>
                                        </p:tgtEl>
                                        <p:attrNameLst>
                                          <p:attrName>style.visibility</p:attrName>
                                        </p:attrNameLst>
                                      </p:cBhvr>
                                      <p:to>
                                        <p:strVal val="visible"/>
                                      </p:to>
                                    </p:set>
                                    <p:anim calcmode="lin" valueType="num">
                                      <p:cBhvr additive="base">
                                        <p:cTn id="7" dur="500" fill="hold"/>
                                        <p:tgtEl>
                                          <p:spTgt spid="3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xEl>
                                              <p:pRg st="0" end="0"/>
                                            </p:txEl>
                                          </p:spTgt>
                                        </p:tgtEl>
                                        <p:attrNameLst>
                                          <p:attrName>style.visibility</p:attrName>
                                        </p:attrNameLst>
                                      </p:cBhvr>
                                      <p:to>
                                        <p:strVal val="visible"/>
                                      </p:to>
                                    </p:set>
                                    <p:anim calcmode="lin" valueType="num">
                                      <p:cBhvr additive="base">
                                        <p:cTn id="13"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xEl>
                                              <p:pRg st="1" end="1"/>
                                            </p:txEl>
                                          </p:spTgt>
                                        </p:tgtEl>
                                        <p:attrNameLst>
                                          <p:attrName>style.visibility</p:attrName>
                                        </p:attrNameLst>
                                      </p:cBhvr>
                                      <p:to>
                                        <p:strVal val="visible"/>
                                      </p:to>
                                    </p:set>
                                    <p:anim calcmode="lin" valueType="num">
                                      <p:cBhvr additive="base">
                                        <p:cTn id="19" dur="500" fill="hold"/>
                                        <p:tgtEl>
                                          <p:spTgt spid="3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xEl>
                                              <p:pRg st="3" end="3"/>
                                            </p:txEl>
                                          </p:spTgt>
                                        </p:tgtEl>
                                        <p:attrNameLst>
                                          <p:attrName>style.visibility</p:attrName>
                                        </p:attrNameLst>
                                      </p:cBhvr>
                                      <p:to>
                                        <p:strVal val="visible"/>
                                      </p:to>
                                    </p:set>
                                    <p:anim calcmode="lin" valueType="num">
                                      <p:cBhvr additive="base">
                                        <p:cTn id="25"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
                                            <p:txEl>
                                              <p:pRg st="4" end="4"/>
                                            </p:txEl>
                                          </p:spTgt>
                                        </p:tgtEl>
                                        <p:attrNameLst>
                                          <p:attrName>style.visibility</p:attrName>
                                        </p:attrNameLst>
                                      </p:cBhvr>
                                      <p:to>
                                        <p:strVal val="visible"/>
                                      </p:to>
                                    </p:set>
                                    <p:anim calcmode="lin" valueType="num">
                                      <p:cBhvr additive="base">
                                        <p:cTn id="29" dur="500" fill="hold"/>
                                        <p:tgtEl>
                                          <p:spTgt spid="3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8">
                                            <p:txEl>
                                              <p:pRg st="5" end="5"/>
                                            </p:txEl>
                                          </p:spTgt>
                                        </p:tgtEl>
                                        <p:attrNameLst>
                                          <p:attrName>style.visibility</p:attrName>
                                        </p:attrNameLst>
                                      </p:cBhvr>
                                      <p:to>
                                        <p:strVal val="visible"/>
                                      </p:to>
                                    </p:set>
                                    <p:anim calcmode="lin" valueType="num">
                                      <p:cBhvr additive="base">
                                        <p:cTn id="35"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20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20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2000"/>
                                        <p:tgtEl>
                                          <p:spTgt spid="41"/>
                                        </p:tgtEl>
                                      </p:cBhvr>
                                    </p:animEffect>
                                  </p:childTnLst>
                                </p:cTn>
                              </p:par>
                              <p:par>
                                <p:cTn id="48" presetID="10" presetClass="entr" presetSubtype="0"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2000"/>
                                        <p:tgtEl>
                                          <p:spTgt spid="44"/>
                                        </p:tgtEl>
                                      </p:cBhvr>
                                    </p:animEffect>
                                  </p:childTnLst>
                                </p:cTn>
                              </p:par>
                              <p:par>
                                <p:cTn id="51" presetID="10"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2000"/>
                                        <p:tgtEl>
                                          <p:spTgt spid="4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2000"/>
                                        <p:tgtEl>
                                          <p:spTgt spid="46"/>
                                        </p:tgtEl>
                                      </p:cBhvr>
                                    </p:animEffect>
                                  </p:childTnLst>
                                </p:cTn>
                              </p:par>
                              <p:par>
                                <p:cTn id="57" presetID="10"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2000"/>
                                        <p:tgtEl>
                                          <p:spTgt spid="48"/>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20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2000"/>
                                        <p:tgtEl>
                                          <p:spTgt spid="50"/>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75">
                                            <p:txEl>
                                              <p:pRg st="0" end="0"/>
                                            </p:txEl>
                                          </p:spTgt>
                                        </p:tgtEl>
                                        <p:attrNameLst>
                                          <p:attrName>style.visibility</p:attrName>
                                        </p:attrNameLst>
                                      </p:cBhvr>
                                      <p:to>
                                        <p:strVal val="visible"/>
                                      </p:to>
                                    </p:set>
                                    <p:anim calcmode="lin" valueType="num">
                                      <p:cBhvr additive="base">
                                        <p:cTn id="7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75">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xEl>
                                              <p:pRg st="0" end="0"/>
                                            </p:txEl>
                                          </p:spTgt>
                                        </p:tgtEl>
                                        <p:attrNameLst>
                                          <p:attrName>style.visibility</p:attrName>
                                        </p:attrNameLst>
                                      </p:cBhvr>
                                      <p:to>
                                        <p:strVal val="visible"/>
                                      </p:to>
                                    </p:set>
                                    <p:anim calcmode="lin" valueType="num">
                                      <p:cBhvr additive="base">
                                        <p:cTn id="74"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6">
                                            <p:txEl>
                                              <p:pRg st="0" end="0"/>
                                            </p:txEl>
                                          </p:spTgt>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xEl>
                                              <p:pRg st="0" end="0"/>
                                            </p:txEl>
                                          </p:spTgt>
                                        </p:tgtEl>
                                        <p:attrNameLst>
                                          <p:attrName>style.visibility</p:attrName>
                                        </p:attrNameLst>
                                      </p:cBhvr>
                                      <p:to>
                                        <p:strVal val="visible"/>
                                      </p:to>
                                    </p:set>
                                    <p:anim calcmode="lin" valueType="num">
                                      <p:cBhvr additive="base">
                                        <p:cTn id="7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additive="base">
                                        <p:cTn id="84" dur="500" fill="hold"/>
                                        <p:tgtEl>
                                          <p:spTgt spid="2"/>
                                        </p:tgtEl>
                                        <p:attrNameLst>
                                          <p:attrName>ppt_x</p:attrName>
                                        </p:attrNameLst>
                                      </p:cBhvr>
                                      <p:tavLst>
                                        <p:tav tm="0">
                                          <p:val>
                                            <p:strVal val="#ppt_x"/>
                                          </p:val>
                                        </p:tav>
                                        <p:tav tm="100000">
                                          <p:val>
                                            <p:strVal val="#ppt_x"/>
                                          </p:val>
                                        </p:tav>
                                      </p:tavLst>
                                    </p:anim>
                                    <p:anim calcmode="lin" valueType="num">
                                      <p:cBhvr additive="base">
                                        <p:cTn id="8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79">
                                            <p:txEl>
                                              <p:pRg st="0" end="0"/>
                                            </p:txEl>
                                          </p:spTgt>
                                        </p:tgtEl>
                                        <p:attrNameLst>
                                          <p:attrName>style.visibility</p:attrName>
                                        </p:attrNameLst>
                                      </p:cBhvr>
                                      <p:to>
                                        <p:strVal val="visible"/>
                                      </p:to>
                                    </p:set>
                                    <p:anim calcmode="lin" valueType="num">
                                      <p:cBhvr additive="base">
                                        <p:cTn id="90"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additive="base">
                                        <p:cTn id="96" dur="500" fill="hold"/>
                                        <p:tgtEl>
                                          <p:spTgt spid="3"/>
                                        </p:tgtEl>
                                        <p:attrNameLst>
                                          <p:attrName>ppt_x</p:attrName>
                                        </p:attrNameLst>
                                      </p:cBhvr>
                                      <p:tavLst>
                                        <p:tav tm="0">
                                          <p:val>
                                            <p:strVal val="#ppt_x"/>
                                          </p:val>
                                        </p:tav>
                                        <p:tav tm="100000">
                                          <p:val>
                                            <p:strVal val="#ppt_x"/>
                                          </p:val>
                                        </p:tav>
                                      </p:tavLst>
                                    </p:anim>
                                    <p:anim calcmode="lin" valueType="num">
                                      <p:cBhvr additive="base">
                                        <p:cTn id="9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cBhvr additive="base">
                                        <p:cTn id="102" dur="500" fill="hold"/>
                                        <p:tgtEl>
                                          <p:spTgt spid="5"/>
                                        </p:tgtEl>
                                        <p:attrNameLst>
                                          <p:attrName>ppt_x</p:attrName>
                                        </p:attrNameLst>
                                      </p:cBhvr>
                                      <p:tavLst>
                                        <p:tav tm="0">
                                          <p:val>
                                            <p:strVal val="#ppt_x"/>
                                          </p:val>
                                        </p:tav>
                                        <p:tav tm="100000">
                                          <p:val>
                                            <p:strVal val="#ppt_x"/>
                                          </p:val>
                                        </p:tav>
                                      </p:tavLst>
                                    </p:anim>
                                    <p:anim calcmode="lin" valueType="num">
                                      <p:cBhvr additive="base">
                                        <p:cTn id="10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fade">
                                      <p:cBhvr>
                                        <p:cTn id="108" dur="2000"/>
                                        <p:tgtEl>
                                          <p:spTgt spid="74"/>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80">
                                            <p:txEl>
                                              <p:pRg st="0" end="0"/>
                                            </p:txEl>
                                          </p:spTgt>
                                        </p:tgtEl>
                                        <p:attrNameLst>
                                          <p:attrName>style.visibility</p:attrName>
                                        </p:attrNameLst>
                                      </p:cBhvr>
                                      <p:to>
                                        <p:strVal val="visible"/>
                                      </p:to>
                                    </p:set>
                                    <p:anim calcmode="lin" valueType="num">
                                      <p:cBhvr additive="base">
                                        <p:cTn id="113"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81">
                                            <p:txEl>
                                              <p:pRg st="0" end="0"/>
                                            </p:txEl>
                                          </p:spTgt>
                                        </p:tgtEl>
                                        <p:attrNameLst>
                                          <p:attrName>style.visibility</p:attrName>
                                        </p:attrNameLst>
                                      </p:cBhvr>
                                      <p:to>
                                        <p:strVal val="visible"/>
                                      </p:to>
                                    </p:set>
                                    <p:anim calcmode="lin" valueType="num">
                                      <p:cBhvr additive="base">
                                        <p:cTn id="119"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83"/>
                                        </p:tgtEl>
                                        <p:attrNameLst>
                                          <p:attrName>style.visibility</p:attrName>
                                        </p:attrNameLst>
                                      </p:cBhvr>
                                      <p:to>
                                        <p:strVal val="visible"/>
                                      </p:to>
                                    </p:set>
                                    <p:animEffect transition="in" filter="fade">
                                      <p:cBhvr>
                                        <p:cTn id="125" dur="2000"/>
                                        <p:tgtEl>
                                          <p:spTgt spid="83"/>
                                        </p:tgtEl>
                                      </p:cBhvr>
                                    </p:animEffect>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84">
                                            <p:txEl>
                                              <p:pRg st="0" end="0"/>
                                            </p:txEl>
                                          </p:spTgt>
                                        </p:tgtEl>
                                        <p:attrNameLst>
                                          <p:attrName>style.visibility</p:attrName>
                                        </p:attrNameLst>
                                      </p:cBhvr>
                                      <p:to>
                                        <p:strVal val="visible"/>
                                      </p:to>
                                    </p:set>
                                    <p:anim calcmode="lin" valueType="num">
                                      <p:cBhvr additive="base">
                                        <p:cTn id="130"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85">
                                            <p:txEl>
                                              <p:pRg st="0" end="0"/>
                                            </p:txEl>
                                          </p:spTgt>
                                        </p:tgtEl>
                                        <p:attrNameLst>
                                          <p:attrName>style.visibility</p:attrName>
                                        </p:attrNameLst>
                                      </p:cBhvr>
                                      <p:to>
                                        <p:strVal val="visible"/>
                                      </p:to>
                                    </p:set>
                                    <p:anim calcmode="lin" valueType="num">
                                      <p:cBhvr additive="base">
                                        <p:cTn id="136"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87"/>
                                        </p:tgtEl>
                                        <p:attrNameLst>
                                          <p:attrName>style.visibility</p:attrName>
                                        </p:attrNameLst>
                                      </p:cBhvr>
                                      <p:to>
                                        <p:strVal val="visible"/>
                                      </p:to>
                                    </p:set>
                                    <p:anim calcmode="lin" valueType="num">
                                      <p:cBhvr additive="base">
                                        <p:cTn id="142" dur="500" fill="hold"/>
                                        <p:tgtEl>
                                          <p:spTgt spid="87"/>
                                        </p:tgtEl>
                                        <p:attrNameLst>
                                          <p:attrName>ppt_x</p:attrName>
                                        </p:attrNameLst>
                                      </p:cBhvr>
                                      <p:tavLst>
                                        <p:tav tm="0">
                                          <p:val>
                                            <p:strVal val="#ppt_x"/>
                                          </p:val>
                                        </p:tav>
                                        <p:tav tm="100000">
                                          <p:val>
                                            <p:strVal val="#ppt_x"/>
                                          </p:val>
                                        </p:tav>
                                      </p:tavLst>
                                    </p:anim>
                                    <p:anim calcmode="lin" valueType="num">
                                      <p:cBhvr additive="base">
                                        <p:cTn id="143"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grpId="0" nodeType="clickEffect">
                                  <p:stCondLst>
                                    <p:cond delay="0"/>
                                  </p:stCondLst>
                                  <p:childTnLst>
                                    <p:set>
                                      <p:cBhvr>
                                        <p:cTn id="147" dur="1" fill="hold">
                                          <p:stCondLst>
                                            <p:cond delay="0"/>
                                          </p:stCondLst>
                                        </p:cTn>
                                        <p:tgtEl>
                                          <p:spTgt spid="90">
                                            <p:txEl>
                                              <p:pRg st="0" end="0"/>
                                            </p:txEl>
                                          </p:spTgt>
                                        </p:tgtEl>
                                        <p:attrNameLst>
                                          <p:attrName>style.visibility</p:attrName>
                                        </p:attrNameLst>
                                      </p:cBhvr>
                                      <p:to>
                                        <p:strVal val="visible"/>
                                      </p:to>
                                    </p:set>
                                    <p:anim calcmode="lin" valueType="num">
                                      <p:cBhvr additive="base">
                                        <p:cTn id="148"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additive="base">
                                        <p:cTn id="149" dur="500" fill="hold"/>
                                        <p:tgtEl>
                                          <p:spTgt spid="90">
                                            <p:txEl>
                                              <p:pRg st="0" end="0"/>
                                            </p:txEl>
                                          </p:spTgt>
                                        </p:tgtEl>
                                        <p:attrNameLst>
                                          <p:attrName>ppt_y</p:attrName>
                                        </p:attrNameLst>
                                      </p:cBhvr>
                                      <p:tavLst>
                                        <p:tav tm="0">
                                          <p:val>
                                            <p:strVal val="1+#ppt_h/2"/>
                                          </p:val>
                                        </p:tav>
                                        <p:tav tm="100000">
                                          <p:val>
                                            <p:strVal val="#ppt_y"/>
                                          </p:val>
                                        </p:tav>
                                      </p:tavLst>
                                    </p:anim>
                                  </p:childTnLst>
                                </p:cTn>
                              </p:par>
                              <p:par>
                                <p:cTn id="150" presetID="2" presetClass="entr" presetSubtype="4" fill="hold" grpId="0" nodeType="withEffect">
                                  <p:stCondLst>
                                    <p:cond delay="0"/>
                                  </p:stCondLst>
                                  <p:childTnLst>
                                    <p:set>
                                      <p:cBhvr>
                                        <p:cTn id="151" dur="1" fill="hold">
                                          <p:stCondLst>
                                            <p:cond delay="0"/>
                                          </p:stCondLst>
                                        </p:cTn>
                                        <p:tgtEl>
                                          <p:spTgt spid="89">
                                            <p:txEl>
                                              <p:pRg st="0" end="0"/>
                                            </p:txEl>
                                          </p:spTgt>
                                        </p:tgtEl>
                                        <p:attrNameLst>
                                          <p:attrName>style.visibility</p:attrName>
                                        </p:attrNameLst>
                                      </p:cBhvr>
                                      <p:to>
                                        <p:strVal val="visible"/>
                                      </p:to>
                                    </p:set>
                                    <p:anim calcmode="lin" valueType="num">
                                      <p:cBhvr additive="base">
                                        <p:cTn id="152"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89">
                                            <p:txEl>
                                              <p:pRg st="0" end="0"/>
                                            </p:txEl>
                                          </p:spTgt>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91">
                                            <p:txEl>
                                              <p:pRg st="0" end="0"/>
                                            </p:txEl>
                                          </p:spTgt>
                                        </p:tgtEl>
                                        <p:attrNameLst>
                                          <p:attrName>style.visibility</p:attrName>
                                        </p:attrNameLst>
                                      </p:cBhvr>
                                      <p:to>
                                        <p:strVal val="visible"/>
                                      </p:to>
                                    </p:set>
                                    <p:anim calcmode="lin" valueType="num">
                                      <p:cBhvr additive="base">
                                        <p:cTn id="156"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57"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92">
                                            <p:txEl>
                                              <p:pRg st="0" end="0"/>
                                            </p:txEl>
                                          </p:spTgt>
                                        </p:tgtEl>
                                        <p:attrNameLst>
                                          <p:attrName>style.visibility</p:attrName>
                                        </p:attrNameLst>
                                      </p:cBhvr>
                                      <p:to>
                                        <p:strVal val="visible"/>
                                      </p:to>
                                    </p:set>
                                    <p:anim calcmode="lin" valueType="num">
                                      <p:cBhvr additive="base">
                                        <p:cTn id="162" dur="500" fill="hold"/>
                                        <p:tgtEl>
                                          <p:spTgt spid="92">
                                            <p:txEl>
                                              <p:pRg st="0" end="0"/>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93">
                                            <p:txEl>
                                              <p:pRg st="0" end="0"/>
                                            </p:txEl>
                                          </p:spTgt>
                                        </p:tgtEl>
                                        <p:attrNameLst>
                                          <p:attrName>style.visibility</p:attrName>
                                        </p:attrNameLst>
                                      </p:cBhvr>
                                      <p:to>
                                        <p:strVal val="visible"/>
                                      </p:to>
                                    </p:set>
                                    <p:anim calcmode="lin" valueType="num">
                                      <p:cBhvr additive="base">
                                        <p:cTn id="168" dur="500" fill="hold"/>
                                        <p:tgtEl>
                                          <p:spTgt spid="93">
                                            <p:txEl>
                                              <p:pRg st="0" end="0"/>
                                            </p:txEl>
                                          </p:spTgt>
                                        </p:tgtEl>
                                        <p:attrNameLst>
                                          <p:attrName>ppt_x</p:attrName>
                                        </p:attrNameLst>
                                      </p:cBhvr>
                                      <p:tavLst>
                                        <p:tav tm="0">
                                          <p:val>
                                            <p:strVal val="#ppt_x"/>
                                          </p:val>
                                        </p:tav>
                                        <p:tav tm="100000">
                                          <p:val>
                                            <p:strVal val="#ppt_x"/>
                                          </p:val>
                                        </p:tav>
                                      </p:tavLst>
                                    </p:anim>
                                    <p:anim calcmode="lin" valueType="num">
                                      <p:cBhvr additive="base">
                                        <p:cTn id="169" dur="500" fill="hold"/>
                                        <p:tgtEl>
                                          <p:spTgt spid="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94">
                                            <p:txEl>
                                              <p:pRg st="0" end="0"/>
                                            </p:txEl>
                                          </p:spTgt>
                                        </p:tgtEl>
                                        <p:attrNameLst>
                                          <p:attrName>style.visibility</p:attrName>
                                        </p:attrNameLst>
                                      </p:cBhvr>
                                      <p:to>
                                        <p:strVal val="visible"/>
                                      </p:to>
                                    </p:set>
                                    <p:anim calcmode="lin" valueType="num">
                                      <p:cBhvr additive="base">
                                        <p:cTn id="174" dur="500" fill="hold"/>
                                        <p:tgtEl>
                                          <p:spTgt spid="94">
                                            <p:txEl>
                                              <p:pRg st="0" end="0"/>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9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animBg="1"/>
      <p:bldP spid="41" grpId="0"/>
      <p:bldP spid="46" grpId="0"/>
      <p:bldP spid="50" grpId="0"/>
      <p:bldP spid="75" grpId="0" build="allAtOnce"/>
      <p:bldP spid="76" grpId="0" build="allAtOnce"/>
      <p:bldP spid="77" grpId="0" build="allAtOnce"/>
      <p:bldP spid="79" grpId="0" build="allAtOnce"/>
      <p:bldP spid="80" grpId="0" build="allAtOnce"/>
      <p:bldP spid="81" grpId="0" build="allAtOnce"/>
      <p:bldP spid="84" grpId="0" build="allAtOnce"/>
      <p:bldP spid="85" grpId="0" build="allAtOnce"/>
      <p:bldP spid="89" grpId="0" build="allAtOnce"/>
      <p:bldP spid="90" grpId="0" build="allAtOnce"/>
      <p:bldP spid="91" grpId="0" build="allAtOnce"/>
      <p:bldP spid="92" grpId="0" build="allAtOnce"/>
      <p:bldP spid="93" grpId="0" build="allAtOnce"/>
      <p:bldP spid="94" grpId="0" build="allAtOnce"/>
      <p:bldP spid="2"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3352800" cy="1143000"/>
          </a:xfrm>
        </p:spPr>
        <p:txBody>
          <a:bodyPr/>
          <a:lstStyle/>
          <a:p>
            <a:r>
              <a:rPr lang="en-US" dirty="0" smtClean="0"/>
              <a:t>Practice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86345"/>
            <a:ext cx="5029200" cy="475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1828800" y="4572000"/>
            <a:ext cx="50292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856509" y="1447799"/>
            <a:ext cx="0" cy="4889377"/>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1108809" y="1447799"/>
            <a:ext cx="76155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X (m)</a:t>
            </a:r>
            <a:endParaRPr lang="en-US" dirty="0"/>
          </a:p>
        </p:txBody>
      </p:sp>
      <p:sp>
        <p:nvSpPr>
          <p:cNvPr id="12" name="TextBox 11"/>
          <p:cNvSpPr txBox="1"/>
          <p:nvPr/>
        </p:nvSpPr>
        <p:spPr>
          <a:xfrm>
            <a:off x="6858000" y="4387334"/>
            <a:ext cx="58137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t (s)</a:t>
            </a:r>
            <a:endParaRPr lang="en-US" dirty="0"/>
          </a:p>
        </p:txBody>
      </p:sp>
      <p:cxnSp>
        <p:nvCxnSpPr>
          <p:cNvPr id="16" name="Straight Connector 15"/>
          <p:cNvCxnSpPr/>
          <p:nvPr/>
        </p:nvCxnSpPr>
        <p:spPr>
          <a:xfrm flipV="1">
            <a:off x="1870364" y="2606040"/>
            <a:ext cx="1070956" cy="1965960"/>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2941320" y="2606040"/>
            <a:ext cx="140208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4343400" y="2606040"/>
            <a:ext cx="342900" cy="1355721"/>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4686300" y="3961761"/>
            <a:ext cx="10287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a:endCxn id="35" idx="4"/>
          </p:cNvCxnSpPr>
          <p:nvPr/>
        </p:nvCxnSpPr>
        <p:spPr>
          <a:xfrm flipV="1">
            <a:off x="5710237" y="2981325"/>
            <a:ext cx="1028700" cy="989962"/>
          </a:xfrm>
          <a:prstGeom prst="line">
            <a:avLst/>
          </a:prstGeom>
        </p:spPr>
        <p:style>
          <a:lnRef idx="3">
            <a:schemeClr val="accent1"/>
          </a:lnRef>
          <a:fillRef idx="0">
            <a:schemeClr val="accent1"/>
          </a:fillRef>
          <a:effectRef idx="2">
            <a:schemeClr val="accent1"/>
          </a:effectRef>
          <a:fontRef idx="minor">
            <a:schemeClr val="tx1"/>
          </a:fontRef>
        </p:style>
      </p:cxnSp>
      <p:sp>
        <p:nvSpPr>
          <p:cNvPr id="31" name="Oval 30"/>
          <p:cNvSpPr/>
          <p:nvPr/>
        </p:nvSpPr>
        <p:spPr>
          <a:xfrm>
            <a:off x="4305300" y="257746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p:cNvSpPr/>
          <p:nvPr/>
        </p:nvSpPr>
        <p:spPr>
          <a:xfrm>
            <a:off x="4648200" y="3923661"/>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Oval 33"/>
          <p:cNvSpPr/>
          <p:nvPr/>
        </p:nvSpPr>
        <p:spPr>
          <a:xfrm>
            <a:off x="5672137" y="391889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p:cNvSpPr/>
          <p:nvPr/>
        </p:nvSpPr>
        <p:spPr>
          <a:xfrm>
            <a:off x="6700837" y="290512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2903220" y="256794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p:cNvSpPr/>
          <p:nvPr/>
        </p:nvSpPr>
        <p:spPr>
          <a:xfrm>
            <a:off x="1818409" y="45339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ight Arrow 36"/>
          <p:cNvSpPr/>
          <p:nvPr/>
        </p:nvSpPr>
        <p:spPr>
          <a:xfrm>
            <a:off x="862223" y="4025838"/>
            <a:ext cx="956186"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Black" panose="020B0A04020102020204" pitchFamily="34" charset="0"/>
              </a:rPr>
              <a:t>1 m</a:t>
            </a:r>
            <a:endParaRPr lang="en-US" dirty="0">
              <a:latin typeface="Arial Black" panose="020B0A04020102020204" pitchFamily="34" charset="0"/>
            </a:endParaRPr>
          </a:p>
        </p:txBody>
      </p:sp>
      <p:sp>
        <p:nvSpPr>
          <p:cNvPr id="39" name="Up Arrow 38"/>
          <p:cNvSpPr/>
          <p:nvPr/>
        </p:nvSpPr>
        <p:spPr>
          <a:xfrm>
            <a:off x="2057400" y="4610100"/>
            <a:ext cx="1074420" cy="723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Black" panose="020B0A04020102020204" pitchFamily="34" charset="0"/>
              </a:rPr>
              <a:t>2s</a:t>
            </a:r>
            <a:endParaRPr lang="en-US" dirty="0">
              <a:latin typeface="Arial Black" panose="020B0A04020102020204" pitchFamily="34" charset="0"/>
            </a:endParaRPr>
          </a:p>
        </p:txBody>
      </p:sp>
      <p:sp>
        <p:nvSpPr>
          <p:cNvPr id="41" name="TextBox 40"/>
          <p:cNvSpPr txBox="1"/>
          <p:nvPr/>
        </p:nvSpPr>
        <p:spPr>
          <a:xfrm>
            <a:off x="4542559" y="166253"/>
            <a:ext cx="409575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t>Draw the </a:t>
            </a:r>
            <a:r>
              <a:rPr lang="en-US" sz="2400" dirty="0"/>
              <a:t>V</a:t>
            </a:r>
            <a:r>
              <a:rPr lang="en-US" sz="2400" dirty="0" smtClean="0"/>
              <a:t>elocity vs. Time graph that matches the shown graph:</a:t>
            </a:r>
            <a:endParaRPr lang="en-US" sz="2400" dirty="0"/>
          </a:p>
        </p:txBody>
      </p:sp>
      <p:sp>
        <p:nvSpPr>
          <p:cNvPr id="42" name="Right Arrow Callout 41"/>
          <p:cNvSpPr/>
          <p:nvPr/>
        </p:nvSpPr>
        <p:spPr>
          <a:xfrm>
            <a:off x="381000" y="2854581"/>
            <a:ext cx="2024842" cy="1037906"/>
          </a:xfrm>
          <a:prstGeom prst="righ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Slope</a:t>
            </a:r>
          </a:p>
          <a:p>
            <a:pPr algn="ctr"/>
            <a:r>
              <a:rPr lang="en-US" dirty="0" smtClean="0">
                <a:latin typeface="Arial" panose="020B0604020202020204" pitchFamily="34" charset="0"/>
                <a:cs typeface="Arial" panose="020B0604020202020204" pitchFamily="34" charset="0"/>
              </a:rPr>
              <a:t>6m/3s = </a:t>
            </a:r>
          </a:p>
          <a:p>
            <a:pPr algn="ctr"/>
            <a:r>
              <a:rPr lang="en-US" b="1" dirty="0">
                <a:latin typeface="Arial" panose="020B0604020202020204" pitchFamily="34" charset="0"/>
                <a:cs typeface="Arial" panose="020B0604020202020204" pitchFamily="34" charset="0"/>
              </a:rPr>
              <a:t>2</a:t>
            </a:r>
            <a:r>
              <a:rPr lang="en-US" b="1" dirty="0" smtClean="0">
                <a:latin typeface="Arial" panose="020B0604020202020204" pitchFamily="34" charset="0"/>
                <a:cs typeface="Arial" panose="020B0604020202020204" pitchFamily="34" charset="0"/>
              </a:rPr>
              <a:t> m/s</a:t>
            </a:r>
            <a:endParaRPr lang="en-US" b="1" dirty="0">
              <a:latin typeface="Arial" panose="020B0604020202020204" pitchFamily="34" charset="0"/>
              <a:cs typeface="Arial" panose="020B0604020202020204" pitchFamily="34" charset="0"/>
            </a:endParaRPr>
          </a:p>
        </p:txBody>
      </p:sp>
      <p:sp>
        <p:nvSpPr>
          <p:cNvPr id="43" name="Down Arrow Callout 42"/>
          <p:cNvSpPr/>
          <p:nvPr/>
        </p:nvSpPr>
        <p:spPr>
          <a:xfrm>
            <a:off x="3128010" y="1219200"/>
            <a:ext cx="1028700" cy="1348740"/>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Slope </a:t>
            </a:r>
          </a:p>
          <a:p>
            <a:pPr algn="ctr"/>
            <a:r>
              <a:rPr lang="en-US" b="1" dirty="0" smtClean="0">
                <a:latin typeface="Arial" panose="020B0604020202020204" pitchFamily="34" charset="0"/>
                <a:cs typeface="Arial" panose="020B0604020202020204" pitchFamily="34" charset="0"/>
              </a:rPr>
              <a:t>0 m/s</a:t>
            </a:r>
            <a:endParaRPr lang="en-US" b="1" dirty="0">
              <a:latin typeface="Arial" panose="020B0604020202020204" pitchFamily="34" charset="0"/>
              <a:cs typeface="Arial" panose="020B0604020202020204" pitchFamily="34" charset="0"/>
            </a:endParaRPr>
          </a:p>
        </p:txBody>
      </p:sp>
      <p:sp>
        <p:nvSpPr>
          <p:cNvPr id="46" name="Left Arrow Callout 45"/>
          <p:cNvSpPr/>
          <p:nvPr/>
        </p:nvSpPr>
        <p:spPr>
          <a:xfrm flipH="1">
            <a:off x="2743200" y="2826872"/>
            <a:ext cx="1744634" cy="1226820"/>
          </a:xfrm>
          <a:prstGeom prst="lef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Slope</a:t>
            </a:r>
          </a:p>
          <a:p>
            <a:pPr algn="ctr"/>
            <a:r>
              <a:rPr lang="en-US" dirty="0" smtClean="0">
                <a:latin typeface="Arial" panose="020B0604020202020204" pitchFamily="34" charset="0"/>
                <a:cs typeface="Arial" panose="020B0604020202020204" pitchFamily="34" charset="0"/>
              </a:rPr>
              <a:t>-4m/1s =</a:t>
            </a:r>
          </a:p>
          <a:p>
            <a:pPr algn="ctr"/>
            <a:r>
              <a:rPr lang="en-US" b="1" dirty="0" smtClean="0">
                <a:latin typeface="Arial" panose="020B0604020202020204" pitchFamily="34" charset="0"/>
                <a:cs typeface="Arial" panose="020B0604020202020204" pitchFamily="34" charset="0"/>
              </a:rPr>
              <a:t>-4 m/s</a:t>
            </a:r>
            <a:endParaRPr lang="en-US" b="1" dirty="0">
              <a:latin typeface="Arial" panose="020B0604020202020204" pitchFamily="34" charset="0"/>
              <a:cs typeface="Arial" panose="020B0604020202020204" pitchFamily="34" charset="0"/>
            </a:endParaRPr>
          </a:p>
        </p:txBody>
      </p:sp>
      <p:sp>
        <p:nvSpPr>
          <p:cNvPr id="47" name="Up Arrow Callout 46"/>
          <p:cNvSpPr/>
          <p:nvPr/>
        </p:nvSpPr>
        <p:spPr>
          <a:xfrm>
            <a:off x="4648200" y="4053692"/>
            <a:ext cx="1143000" cy="1136712"/>
          </a:xfrm>
          <a:prstGeom prst="up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Slope</a:t>
            </a:r>
          </a:p>
          <a:p>
            <a:pPr algn="ctr"/>
            <a:r>
              <a:rPr lang="en-US" b="1" dirty="0" smtClean="0">
                <a:latin typeface="Arial" panose="020B0604020202020204" pitchFamily="34" charset="0"/>
                <a:cs typeface="Arial" panose="020B0604020202020204" pitchFamily="34" charset="0"/>
              </a:rPr>
              <a:t>0 m/s</a:t>
            </a:r>
          </a:p>
        </p:txBody>
      </p:sp>
      <p:sp>
        <p:nvSpPr>
          <p:cNvPr id="48" name="Left Arrow Callout 47"/>
          <p:cNvSpPr/>
          <p:nvPr/>
        </p:nvSpPr>
        <p:spPr>
          <a:xfrm>
            <a:off x="6327197" y="2981325"/>
            <a:ext cx="1805421" cy="1113411"/>
          </a:xfrm>
          <a:prstGeom prst="lef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Slope</a:t>
            </a:r>
          </a:p>
          <a:p>
            <a:pPr algn="ctr"/>
            <a:r>
              <a:rPr lang="en-US" dirty="0" smtClean="0">
                <a:latin typeface="Arial" panose="020B0604020202020204" pitchFamily="34" charset="0"/>
                <a:cs typeface="Arial" panose="020B0604020202020204" pitchFamily="34" charset="0"/>
              </a:rPr>
              <a:t>3m/3s =</a:t>
            </a:r>
          </a:p>
          <a:p>
            <a:pPr algn="ctr"/>
            <a:r>
              <a:rPr lang="en-US" b="1" dirty="0" smtClean="0">
                <a:latin typeface="Arial" panose="020B0604020202020204" pitchFamily="34" charset="0"/>
                <a:cs typeface="Arial" panose="020B0604020202020204" pitchFamily="34" charset="0"/>
              </a:rPr>
              <a:t>1 m/s</a:t>
            </a: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6858000" y="5334000"/>
            <a:ext cx="2285999" cy="1200329"/>
          </a:xfrm>
          <a:prstGeom prst="rect">
            <a:avLst/>
          </a:prstGeom>
          <a:noFill/>
        </p:spPr>
        <p:txBody>
          <a:bodyPr wrap="square" rtlCol="0">
            <a:spAutoFit/>
          </a:bodyPr>
          <a:lstStyle/>
          <a:p>
            <a:r>
              <a:rPr lang="en-US" b="1" dirty="0" smtClean="0">
                <a:solidFill>
                  <a:srgbClr val="FF0000"/>
                </a:solidFill>
              </a:rPr>
              <a:t>The slope tells us what the velocity is between certain times</a:t>
            </a:r>
            <a:endParaRPr lang="en-US" b="1" dirty="0">
              <a:solidFill>
                <a:srgbClr val="FF0000"/>
              </a:solidFill>
            </a:endParaRPr>
          </a:p>
        </p:txBody>
      </p:sp>
      <p:sp>
        <p:nvSpPr>
          <p:cNvPr id="4" name="TextBox 3"/>
          <p:cNvSpPr txBox="1"/>
          <p:nvPr/>
        </p:nvSpPr>
        <p:spPr>
          <a:xfrm>
            <a:off x="4847018" y="1420413"/>
            <a:ext cx="3915982" cy="1200329"/>
          </a:xfrm>
          <a:prstGeom prst="rect">
            <a:avLst/>
          </a:prstGeom>
          <a:solidFill>
            <a:schemeClr val="bg1"/>
          </a:solidFill>
        </p:spPr>
        <p:txBody>
          <a:bodyPr wrap="square" rtlCol="0">
            <a:spAutoFit/>
          </a:bodyPr>
          <a:lstStyle/>
          <a:p>
            <a:r>
              <a:rPr lang="en-US" b="1" dirty="0" smtClean="0">
                <a:solidFill>
                  <a:srgbClr val="FF0000"/>
                </a:solidFill>
              </a:rPr>
              <a:t>What is the graph going to look like? </a:t>
            </a:r>
          </a:p>
          <a:p>
            <a:r>
              <a:rPr lang="en-US" b="1" dirty="0" smtClean="0">
                <a:solidFill>
                  <a:srgbClr val="FF0000"/>
                </a:solidFill>
              </a:rPr>
              <a:t>Will it have constant or changing velocity?</a:t>
            </a:r>
            <a:endParaRPr lang="en-US" b="1" dirty="0">
              <a:solidFill>
                <a:srgbClr val="FF0000"/>
              </a:solidFill>
            </a:endParaRPr>
          </a:p>
        </p:txBody>
      </p:sp>
    </p:spTree>
    <p:extLst>
      <p:ext uri="{BB962C8B-B14F-4D97-AF65-F5344CB8AC3E}">
        <p14:creationId xmlns:p14="http://schemas.microsoft.com/office/powerpoint/2010/main" val="170569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6" grpId="0" animBg="1"/>
      <p:bldP spid="47" grpId="0" animBg="1"/>
      <p:bldP spid="48" grpId="0" animBg="1"/>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Science Matters</a:t>
            </a:r>
          </a:p>
        </p:txBody>
      </p:sp>
      <p:sp>
        <p:nvSpPr>
          <p:cNvPr id="27651" name="Content Placeholder 2"/>
          <p:cNvSpPr>
            <a:spLocks noGrp="1"/>
          </p:cNvSpPr>
          <p:nvPr>
            <p:ph idx="1"/>
          </p:nvPr>
        </p:nvSpPr>
        <p:spPr/>
        <p:txBody>
          <a:bodyPr/>
          <a:lstStyle/>
          <a:p>
            <a:r>
              <a:rPr lang="en-US" altLang="en-US" smtClean="0"/>
              <a:t>Lightning</a:t>
            </a:r>
          </a:p>
        </p:txBody>
      </p:sp>
    </p:spTree>
    <p:extLst>
      <p:ext uri="{BB962C8B-B14F-4D97-AF65-F5344CB8AC3E}">
        <p14:creationId xmlns:p14="http://schemas.microsoft.com/office/powerpoint/2010/main" val="253043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3048000" cy="1143000"/>
          </a:xfrm>
        </p:spPr>
        <p:txBody>
          <a:bodyPr/>
          <a:lstStyle/>
          <a:p>
            <a:r>
              <a:rPr lang="en-US" dirty="0" smtClean="0"/>
              <a:t>Practice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86345"/>
            <a:ext cx="5029200" cy="475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1828800" y="4572000"/>
            <a:ext cx="50292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1856509" y="1447799"/>
            <a:ext cx="0" cy="4889377"/>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108809" y="1447799"/>
            <a:ext cx="94961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V</a:t>
            </a:r>
            <a:r>
              <a:rPr lang="en-US" dirty="0" smtClean="0"/>
              <a:t> (m/s)</a:t>
            </a:r>
            <a:endParaRPr lang="en-US" dirty="0"/>
          </a:p>
        </p:txBody>
      </p:sp>
      <p:sp>
        <p:nvSpPr>
          <p:cNvPr id="9" name="TextBox 8"/>
          <p:cNvSpPr txBox="1"/>
          <p:nvPr/>
        </p:nvSpPr>
        <p:spPr>
          <a:xfrm>
            <a:off x="6858000" y="4387334"/>
            <a:ext cx="58137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t (s)</a:t>
            </a:r>
            <a:endParaRPr lang="en-US" dirty="0"/>
          </a:p>
        </p:txBody>
      </p:sp>
      <p:cxnSp>
        <p:nvCxnSpPr>
          <p:cNvPr id="29" name="Straight Connector 28"/>
          <p:cNvCxnSpPr/>
          <p:nvPr/>
        </p:nvCxnSpPr>
        <p:spPr>
          <a:xfrm>
            <a:off x="1905000" y="3961761"/>
            <a:ext cx="108481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1" name="Straight Connector 30"/>
          <p:cNvCxnSpPr/>
          <p:nvPr/>
        </p:nvCxnSpPr>
        <p:spPr>
          <a:xfrm>
            <a:off x="2941320" y="4572000"/>
            <a:ext cx="140208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3" name="Straight Connector 32"/>
          <p:cNvCxnSpPr/>
          <p:nvPr/>
        </p:nvCxnSpPr>
        <p:spPr>
          <a:xfrm>
            <a:off x="4305300" y="5915025"/>
            <a:ext cx="381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4686300" y="4572000"/>
            <a:ext cx="1062037"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37" name="Straight Connector 36"/>
          <p:cNvCxnSpPr/>
          <p:nvPr/>
        </p:nvCxnSpPr>
        <p:spPr>
          <a:xfrm>
            <a:off x="5710237" y="4273488"/>
            <a:ext cx="1066800" cy="0"/>
          </a:xfrm>
          <a:prstGeom prst="line">
            <a:avLst/>
          </a:prstGeom>
        </p:spPr>
        <p:style>
          <a:lnRef idx="3">
            <a:schemeClr val="accent6"/>
          </a:lnRef>
          <a:fillRef idx="0">
            <a:schemeClr val="accent6"/>
          </a:fillRef>
          <a:effectRef idx="2">
            <a:schemeClr val="accent6"/>
          </a:effectRef>
          <a:fontRef idx="minor">
            <a:schemeClr val="tx1"/>
          </a:fontRef>
        </p:style>
      </p:cxnSp>
      <p:sp>
        <p:nvSpPr>
          <p:cNvPr id="19" name="Oval 18"/>
          <p:cNvSpPr/>
          <p:nvPr/>
        </p:nvSpPr>
        <p:spPr>
          <a:xfrm>
            <a:off x="2903220" y="391153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p:cNvSpPr/>
          <p:nvPr/>
        </p:nvSpPr>
        <p:spPr>
          <a:xfrm>
            <a:off x="1818409" y="45339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609600" y="4025838"/>
            <a:ext cx="1208809"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Black" panose="020B0A04020102020204" pitchFamily="34" charset="0"/>
              </a:rPr>
              <a:t>1 m/s</a:t>
            </a:r>
            <a:endParaRPr lang="en-US" dirty="0">
              <a:latin typeface="Arial Black" panose="020B0A04020102020204" pitchFamily="34" charset="0"/>
            </a:endParaRPr>
          </a:p>
        </p:txBody>
      </p:sp>
      <p:sp>
        <p:nvSpPr>
          <p:cNvPr id="22" name="Up Arrow 21"/>
          <p:cNvSpPr/>
          <p:nvPr/>
        </p:nvSpPr>
        <p:spPr>
          <a:xfrm>
            <a:off x="2057400" y="4610100"/>
            <a:ext cx="1074420" cy="723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Black" panose="020B0A04020102020204" pitchFamily="34" charset="0"/>
              </a:rPr>
              <a:t>2s</a:t>
            </a:r>
            <a:endParaRPr lang="en-US" dirty="0">
              <a:latin typeface="Arial Black" panose="020B0A04020102020204" pitchFamily="34" charset="0"/>
            </a:endParaRPr>
          </a:p>
        </p:txBody>
      </p:sp>
      <p:sp>
        <p:nvSpPr>
          <p:cNvPr id="15" name="Oval 14"/>
          <p:cNvSpPr/>
          <p:nvPr/>
        </p:nvSpPr>
        <p:spPr>
          <a:xfrm>
            <a:off x="1856509" y="3923661"/>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4610100" y="587565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p:cNvSpPr/>
          <p:nvPr/>
        </p:nvSpPr>
        <p:spPr>
          <a:xfrm>
            <a:off x="4267200" y="45339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p:cNvSpPr/>
          <p:nvPr/>
        </p:nvSpPr>
        <p:spPr>
          <a:xfrm>
            <a:off x="2877679" y="45339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p:cNvSpPr/>
          <p:nvPr/>
        </p:nvSpPr>
        <p:spPr>
          <a:xfrm>
            <a:off x="4302619" y="587692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p:cNvSpPr/>
          <p:nvPr/>
        </p:nvSpPr>
        <p:spPr>
          <a:xfrm>
            <a:off x="4648200" y="45339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Oval 39"/>
          <p:cNvSpPr/>
          <p:nvPr/>
        </p:nvSpPr>
        <p:spPr>
          <a:xfrm>
            <a:off x="5672137" y="454152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p:cNvSpPr/>
          <p:nvPr/>
        </p:nvSpPr>
        <p:spPr>
          <a:xfrm>
            <a:off x="5672137" y="423538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p:cNvSpPr/>
          <p:nvPr/>
        </p:nvSpPr>
        <p:spPr>
          <a:xfrm>
            <a:off x="6700837" y="423538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p:cNvSpPr txBox="1"/>
          <p:nvPr/>
        </p:nvSpPr>
        <p:spPr>
          <a:xfrm>
            <a:off x="4671786" y="1411069"/>
            <a:ext cx="337752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t>What would the acceleration graph look like for this?</a:t>
            </a:r>
            <a:endParaRPr lang="en-US" sz="2400" dirty="0"/>
          </a:p>
        </p:txBody>
      </p:sp>
    </p:spTree>
    <p:extLst>
      <p:ext uri="{BB962C8B-B14F-4D97-AF65-F5344CB8AC3E}">
        <p14:creationId xmlns:p14="http://schemas.microsoft.com/office/powerpoint/2010/main" val="19783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28600"/>
            <a:ext cx="8229600" cy="1143000"/>
          </a:xfrm>
        </p:spPr>
        <p:txBody>
          <a:bodyPr>
            <a:normAutofit fontScale="90000"/>
          </a:bodyPr>
          <a:lstStyle/>
          <a:p>
            <a:r>
              <a:rPr lang="en-US" dirty="0" smtClean="0"/>
              <a:t>Understanding graphs of motion</a:t>
            </a:r>
            <a:endParaRPr lang="en-US" dirty="0"/>
          </a:p>
        </p:txBody>
      </p:sp>
      <p:cxnSp>
        <p:nvCxnSpPr>
          <p:cNvPr id="6" name="Straight Connector 5"/>
          <p:cNvCxnSpPr/>
          <p:nvPr/>
        </p:nvCxnSpPr>
        <p:spPr>
          <a:xfrm rot="5400000">
            <a:off x="-207675" y="1940328"/>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211425" y="2359428"/>
            <a:ext cx="1447800" cy="0"/>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506825" y="2283228"/>
            <a:ext cx="261610" cy="369332"/>
          </a:xfrm>
          <a:prstGeom prst="rect">
            <a:avLst/>
          </a:prstGeom>
          <a:noFill/>
        </p:spPr>
        <p:txBody>
          <a:bodyPr wrap="none" rtlCol="0">
            <a:spAutoFit/>
          </a:bodyPr>
          <a:lstStyle/>
          <a:p>
            <a:r>
              <a:rPr lang="en-US" dirty="0" smtClean="0"/>
              <a:t>t</a:t>
            </a:r>
            <a:endParaRPr lang="en-US" dirty="0"/>
          </a:p>
        </p:txBody>
      </p:sp>
      <p:cxnSp>
        <p:nvCxnSpPr>
          <p:cNvPr id="9" name="Straight Connector 8"/>
          <p:cNvCxnSpPr/>
          <p:nvPr/>
        </p:nvCxnSpPr>
        <p:spPr>
          <a:xfrm rot="5400000">
            <a:off x="-207675" y="4073928"/>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211425" y="4493028"/>
            <a:ext cx="1447800" cy="0"/>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35225" y="3350028"/>
            <a:ext cx="284052" cy="369332"/>
          </a:xfrm>
          <a:prstGeom prst="rect">
            <a:avLst/>
          </a:prstGeom>
          <a:noFill/>
        </p:spPr>
        <p:txBody>
          <a:bodyPr wrap="none" rtlCol="0">
            <a:spAutoFit/>
          </a:bodyPr>
          <a:lstStyle/>
          <a:p>
            <a:r>
              <a:rPr lang="en-US" dirty="0" smtClean="0"/>
              <a:t>x</a:t>
            </a:r>
            <a:endParaRPr lang="en-US" dirty="0"/>
          </a:p>
        </p:txBody>
      </p:sp>
      <p:sp>
        <p:nvSpPr>
          <p:cNvPr id="12" name="TextBox 11"/>
          <p:cNvSpPr txBox="1"/>
          <p:nvPr/>
        </p:nvSpPr>
        <p:spPr>
          <a:xfrm>
            <a:off x="1506825" y="4416828"/>
            <a:ext cx="261610" cy="369332"/>
          </a:xfrm>
          <a:prstGeom prst="rect">
            <a:avLst/>
          </a:prstGeom>
          <a:noFill/>
        </p:spPr>
        <p:txBody>
          <a:bodyPr wrap="none" rtlCol="0">
            <a:spAutoFit/>
          </a:bodyPr>
          <a:lstStyle/>
          <a:p>
            <a:r>
              <a:rPr lang="en-US" dirty="0" smtClean="0"/>
              <a:t>t</a:t>
            </a:r>
            <a:endParaRPr lang="en-US" dirty="0"/>
          </a:p>
        </p:txBody>
      </p:sp>
      <p:cxnSp>
        <p:nvCxnSpPr>
          <p:cNvPr id="13" name="Straight Connector 12"/>
          <p:cNvCxnSpPr/>
          <p:nvPr/>
        </p:nvCxnSpPr>
        <p:spPr>
          <a:xfrm rot="5400000">
            <a:off x="-207675" y="5902728"/>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211425" y="6321828"/>
            <a:ext cx="1447800"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135225" y="5178828"/>
            <a:ext cx="284052" cy="369332"/>
          </a:xfrm>
          <a:prstGeom prst="rect">
            <a:avLst/>
          </a:prstGeom>
          <a:noFill/>
        </p:spPr>
        <p:txBody>
          <a:bodyPr wrap="none" rtlCol="0">
            <a:spAutoFit/>
          </a:bodyPr>
          <a:lstStyle/>
          <a:p>
            <a:r>
              <a:rPr lang="en-US" dirty="0" smtClean="0"/>
              <a:t>x</a:t>
            </a:r>
            <a:endParaRPr lang="en-US" dirty="0"/>
          </a:p>
        </p:txBody>
      </p:sp>
      <p:sp>
        <p:nvSpPr>
          <p:cNvPr id="16" name="TextBox 15"/>
          <p:cNvSpPr txBox="1"/>
          <p:nvPr/>
        </p:nvSpPr>
        <p:spPr>
          <a:xfrm>
            <a:off x="1506825" y="6245628"/>
            <a:ext cx="261610" cy="369332"/>
          </a:xfrm>
          <a:prstGeom prst="rect">
            <a:avLst/>
          </a:prstGeom>
          <a:noFill/>
        </p:spPr>
        <p:txBody>
          <a:bodyPr wrap="none" rtlCol="0">
            <a:spAutoFit/>
          </a:bodyPr>
          <a:lstStyle/>
          <a:p>
            <a:r>
              <a:rPr lang="en-US" dirty="0" smtClean="0"/>
              <a:t>t</a:t>
            </a:r>
            <a:endParaRPr lang="en-US" dirty="0"/>
          </a:p>
        </p:txBody>
      </p:sp>
      <p:sp>
        <p:nvSpPr>
          <p:cNvPr id="28" name="TextBox 27"/>
          <p:cNvSpPr txBox="1"/>
          <p:nvPr/>
        </p:nvSpPr>
        <p:spPr>
          <a:xfrm>
            <a:off x="59025" y="1216428"/>
            <a:ext cx="284052" cy="369332"/>
          </a:xfrm>
          <a:prstGeom prst="rect">
            <a:avLst/>
          </a:prstGeom>
          <a:noFill/>
        </p:spPr>
        <p:txBody>
          <a:bodyPr wrap="none" rtlCol="0">
            <a:spAutoFit/>
          </a:bodyPr>
          <a:lstStyle/>
          <a:p>
            <a:r>
              <a:rPr lang="en-US" dirty="0" smtClean="0"/>
              <a:t>x</a:t>
            </a:r>
            <a:endParaRPr lang="en-US" dirty="0"/>
          </a:p>
        </p:txBody>
      </p:sp>
      <p:sp>
        <p:nvSpPr>
          <p:cNvPr id="29" name="Arc 28"/>
          <p:cNvSpPr/>
          <p:nvPr/>
        </p:nvSpPr>
        <p:spPr>
          <a:xfrm rot="5400000">
            <a:off x="-477695" y="480059"/>
            <a:ext cx="1752600" cy="19812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rc 29"/>
          <p:cNvSpPr/>
          <p:nvPr/>
        </p:nvSpPr>
        <p:spPr>
          <a:xfrm>
            <a:off x="-360075" y="3634046"/>
            <a:ext cx="1447800" cy="1676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1" name="Straight Connector 30"/>
          <p:cNvCxnSpPr/>
          <p:nvPr/>
        </p:nvCxnSpPr>
        <p:spPr>
          <a:xfrm rot="5400000">
            <a:off x="3467100" y="194310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3886200" y="1981200"/>
            <a:ext cx="1447800" cy="0"/>
          </a:xfrm>
          <a:prstGeom prst="line">
            <a:avLst/>
          </a:prstGeom>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5181600" y="1905000"/>
            <a:ext cx="261610" cy="369332"/>
          </a:xfrm>
          <a:prstGeom prst="rect">
            <a:avLst/>
          </a:prstGeom>
          <a:noFill/>
        </p:spPr>
        <p:txBody>
          <a:bodyPr wrap="none" rtlCol="0">
            <a:spAutoFit/>
          </a:bodyPr>
          <a:lstStyle/>
          <a:p>
            <a:r>
              <a:rPr lang="en-US" dirty="0" smtClean="0"/>
              <a:t>t</a:t>
            </a:r>
            <a:endParaRPr lang="en-US" dirty="0"/>
          </a:p>
        </p:txBody>
      </p:sp>
      <p:cxnSp>
        <p:nvCxnSpPr>
          <p:cNvPr id="34" name="Straight Connector 33"/>
          <p:cNvCxnSpPr/>
          <p:nvPr/>
        </p:nvCxnSpPr>
        <p:spPr>
          <a:xfrm rot="5400000">
            <a:off x="3467100" y="407670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3886200" y="4114800"/>
            <a:ext cx="1447800" cy="0"/>
          </a:xfrm>
          <a:prstGeom prst="line">
            <a:avLst/>
          </a:prstGeom>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3810000" y="3352800"/>
            <a:ext cx="288862" cy="369332"/>
          </a:xfrm>
          <a:prstGeom prst="rect">
            <a:avLst/>
          </a:prstGeom>
          <a:noFill/>
        </p:spPr>
        <p:txBody>
          <a:bodyPr wrap="none" rtlCol="0">
            <a:spAutoFit/>
          </a:bodyPr>
          <a:lstStyle/>
          <a:p>
            <a:r>
              <a:rPr lang="en-US" dirty="0"/>
              <a:t>v</a:t>
            </a:r>
          </a:p>
        </p:txBody>
      </p:sp>
      <p:sp>
        <p:nvSpPr>
          <p:cNvPr id="37" name="TextBox 36"/>
          <p:cNvSpPr txBox="1"/>
          <p:nvPr/>
        </p:nvSpPr>
        <p:spPr>
          <a:xfrm>
            <a:off x="5181600" y="4038600"/>
            <a:ext cx="261610" cy="369332"/>
          </a:xfrm>
          <a:prstGeom prst="rect">
            <a:avLst/>
          </a:prstGeom>
          <a:noFill/>
        </p:spPr>
        <p:txBody>
          <a:bodyPr wrap="none" rtlCol="0">
            <a:spAutoFit/>
          </a:bodyPr>
          <a:lstStyle/>
          <a:p>
            <a:r>
              <a:rPr lang="en-US" dirty="0" smtClean="0"/>
              <a:t>t</a:t>
            </a:r>
            <a:endParaRPr lang="en-US" dirty="0"/>
          </a:p>
        </p:txBody>
      </p:sp>
      <p:cxnSp>
        <p:nvCxnSpPr>
          <p:cNvPr id="38" name="Straight Connector 37"/>
          <p:cNvCxnSpPr/>
          <p:nvPr/>
        </p:nvCxnSpPr>
        <p:spPr>
          <a:xfrm rot="5400000">
            <a:off x="3467100" y="5905500"/>
            <a:ext cx="1143000" cy="0"/>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3886200" y="5943600"/>
            <a:ext cx="1447800" cy="0"/>
          </a:xfrm>
          <a:prstGeom prst="line">
            <a:avLst/>
          </a:prstGeom>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3810000" y="5181600"/>
            <a:ext cx="288862" cy="369332"/>
          </a:xfrm>
          <a:prstGeom prst="rect">
            <a:avLst/>
          </a:prstGeom>
          <a:noFill/>
        </p:spPr>
        <p:txBody>
          <a:bodyPr wrap="none" rtlCol="0">
            <a:spAutoFit/>
          </a:bodyPr>
          <a:lstStyle/>
          <a:p>
            <a:r>
              <a:rPr lang="en-US" dirty="0"/>
              <a:t>v</a:t>
            </a:r>
          </a:p>
        </p:txBody>
      </p:sp>
      <p:sp>
        <p:nvSpPr>
          <p:cNvPr id="41" name="TextBox 40"/>
          <p:cNvSpPr txBox="1"/>
          <p:nvPr/>
        </p:nvSpPr>
        <p:spPr>
          <a:xfrm>
            <a:off x="5181600" y="5867400"/>
            <a:ext cx="261610" cy="369332"/>
          </a:xfrm>
          <a:prstGeom prst="rect">
            <a:avLst/>
          </a:prstGeom>
          <a:noFill/>
        </p:spPr>
        <p:txBody>
          <a:bodyPr wrap="none" rtlCol="0">
            <a:spAutoFit/>
          </a:bodyPr>
          <a:lstStyle/>
          <a:p>
            <a:r>
              <a:rPr lang="en-US" dirty="0" smtClean="0"/>
              <a:t>t</a:t>
            </a:r>
            <a:endParaRPr lang="en-US" dirty="0"/>
          </a:p>
        </p:txBody>
      </p:sp>
      <p:sp>
        <p:nvSpPr>
          <p:cNvPr id="42" name="TextBox 41"/>
          <p:cNvSpPr txBox="1"/>
          <p:nvPr/>
        </p:nvSpPr>
        <p:spPr>
          <a:xfrm>
            <a:off x="3733800" y="1219200"/>
            <a:ext cx="288862" cy="369332"/>
          </a:xfrm>
          <a:prstGeom prst="rect">
            <a:avLst/>
          </a:prstGeom>
          <a:noFill/>
        </p:spPr>
        <p:txBody>
          <a:bodyPr wrap="none" rtlCol="0">
            <a:spAutoFit/>
          </a:bodyPr>
          <a:lstStyle/>
          <a:p>
            <a:r>
              <a:rPr lang="en-US" dirty="0"/>
              <a:t>v</a:t>
            </a:r>
          </a:p>
        </p:txBody>
      </p:sp>
      <p:sp>
        <p:nvSpPr>
          <p:cNvPr id="61" name="Double Bracket 60"/>
          <p:cNvSpPr/>
          <p:nvPr/>
        </p:nvSpPr>
        <p:spPr>
          <a:xfrm>
            <a:off x="287625" y="2130828"/>
            <a:ext cx="228600" cy="228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p>
        </p:txBody>
      </p:sp>
      <p:sp>
        <p:nvSpPr>
          <p:cNvPr id="62" name="Double Bracket 61"/>
          <p:cNvSpPr/>
          <p:nvPr/>
        </p:nvSpPr>
        <p:spPr>
          <a:xfrm>
            <a:off x="1278225" y="1292628"/>
            <a:ext cx="228600" cy="228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p>
        </p:txBody>
      </p:sp>
      <p:sp>
        <p:nvSpPr>
          <p:cNvPr id="63" name="TextBox 62"/>
          <p:cNvSpPr txBox="1"/>
          <p:nvPr/>
        </p:nvSpPr>
        <p:spPr>
          <a:xfrm>
            <a:off x="59025" y="2435628"/>
            <a:ext cx="596638" cy="276999"/>
          </a:xfrm>
          <a:prstGeom prst="rect">
            <a:avLst/>
          </a:prstGeom>
          <a:noFill/>
        </p:spPr>
        <p:txBody>
          <a:bodyPr wrap="none" rtlCol="0">
            <a:spAutoFit/>
          </a:bodyPr>
          <a:lstStyle/>
          <a:p>
            <a:r>
              <a:rPr lang="en-US" sz="1200" dirty="0" smtClean="0"/>
              <a:t>slope=</a:t>
            </a:r>
            <a:endParaRPr lang="en-US" sz="1200" dirty="0"/>
          </a:p>
        </p:txBody>
      </p:sp>
      <p:sp>
        <p:nvSpPr>
          <p:cNvPr id="66" name="TextBox 65"/>
          <p:cNvSpPr txBox="1"/>
          <p:nvPr/>
        </p:nvSpPr>
        <p:spPr>
          <a:xfrm>
            <a:off x="1506825" y="1140228"/>
            <a:ext cx="596638" cy="276999"/>
          </a:xfrm>
          <a:prstGeom prst="rect">
            <a:avLst/>
          </a:prstGeom>
          <a:noFill/>
        </p:spPr>
        <p:txBody>
          <a:bodyPr wrap="none" rtlCol="0">
            <a:spAutoFit/>
          </a:bodyPr>
          <a:lstStyle/>
          <a:p>
            <a:r>
              <a:rPr lang="en-US" sz="1200" dirty="0" smtClean="0"/>
              <a:t>slope=</a:t>
            </a:r>
            <a:endParaRPr lang="en-US" sz="1200" dirty="0"/>
          </a:p>
        </p:txBody>
      </p:sp>
      <p:sp>
        <p:nvSpPr>
          <p:cNvPr id="67" name="TextBox 66"/>
          <p:cNvSpPr txBox="1"/>
          <p:nvPr/>
        </p:nvSpPr>
        <p:spPr>
          <a:xfrm>
            <a:off x="1125825" y="4035828"/>
            <a:ext cx="596638" cy="276999"/>
          </a:xfrm>
          <a:prstGeom prst="rect">
            <a:avLst/>
          </a:prstGeom>
          <a:noFill/>
        </p:spPr>
        <p:txBody>
          <a:bodyPr wrap="none" rtlCol="0">
            <a:spAutoFit/>
          </a:bodyPr>
          <a:lstStyle/>
          <a:p>
            <a:r>
              <a:rPr lang="en-US" sz="1200" dirty="0" smtClean="0"/>
              <a:t>slope=</a:t>
            </a:r>
            <a:endParaRPr lang="en-US" sz="1200" dirty="0"/>
          </a:p>
        </p:txBody>
      </p:sp>
      <p:sp>
        <p:nvSpPr>
          <p:cNvPr id="68" name="TextBox 67"/>
          <p:cNvSpPr txBox="1"/>
          <p:nvPr/>
        </p:nvSpPr>
        <p:spPr>
          <a:xfrm>
            <a:off x="440025" y="3273828"/>
            <a:ext cx="596638" cy="276999"/>
          </a:xfrm>
          <a:prstGeom prst="rect">
            <a:avLst/>
          </a:prstGeom>
          <a:noFill/>
        </p:spPr>
        <p:txBody>
          <a:bodyPr wrap="none" rtlCol="0">
            <a:spAutoFit/>
          </a:bodyPr>
          <a:lstStyle/>
          <a:p>
            <a:r>
              <a:rPr lang="en-US" sz="1200" dirty="0" smtClean="0"/>
              <a:t>slope=</a:t>
            </a:r>
            <a:endParaRPr lang="en-US" sz="1200" dirty="0"/>
          </a:p>
        </p:txBody>
      </p:sp>
      <p:sp>
        <p:nvSpPr>
          <p:cNvPr id="69" name="TextBox 68"/>
          <p:cNvSpPr txBox="1"/>
          <p:nvPr/>
        </p:nvSpPr>
        <p:spPr>
          <a:xfrm>
            <a:off x="592425" y="2359428"/>
            <a:ext cx="301686" cy="369332"/>
          </a:xfrm>
          <a:prstGeom prst="rect">
            <a:avLst/>
          </a:prstGeom>
          <a:noFill/>
        </p:spPr>
        <p:txBody>
          <a:bodyPr wrap="none" rtlCol="0">
            <a:spAutoFit/>
          </a:bodyPr>
          <a:lstStyle/>
          <a:p>
            <a:r>
              <a:rPr lang="en-US" dirty="0" smtClean="0"/>
              <a:t>0</a:t>
            </a:r>
            <a:endParaRPr lang="en-US" dirty="0"/>
          </a:p>
        </p:txBody>
      </p:sp>
      <p:sp>
        <p:nvSpPr>
          <p:cNvPr id="70" name="TextBox 69"/>
          <p:cNvSpPr txBox="1"/>
          <p:nvPr/>
        </p:nvSpPr>
        <p:spPr>
          <a:xfrm>
            <a:off x="2040225" y="1064028"/>
            <a:ext cx="300082" cy="369332"/>
          </a:xfrm>
          <a:prstGeom prst="rect">
            <a:avLst/>
          </a:prstGeom>
          <a:noFill/>
        </p:spPr>
        <p:txBody>
          <a:bodyPr wrap="none" rtlCol="0">
            <a:spAutoFit/>
          </a:bodyPr>
          <a:lstStyle/>
          <a:p>
            <a:r>
              <a:rPr lang="en-US" dirty="0"/>
              <a:t>+</a:t>
            </a:r>
          </a:p>
        </p:txBody>
      </p:sp>
      <p:sp>
        <p:nvSpPr>
          <p:cNvPr id="71" name="Oval 70"/>
          <p:cNvSpPr/>
          <p:nvPr/>
        </p:nvSpPr>
        <p:spPr>
          <a:xfrm>
            <a:off x="4038600" y="1981200"/>
            <a:ext cx="7620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876800" y="1447800"/>
            <a:ext cx="7620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a:stCxn id="71" idx="1"/>
            <a:endCxn id="72" idx="7"/>
          </p:cNvCxnSpPr>
          <p:nvPr/>
        </p:nvCxnSpPr>
        <p:spPr>
          <a:xfrm rot="5400000" flipH="1" flipV="1">
            <a:off x="4229100" y="1275154"/>
            <a:ext cx="533400" cy="89208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75" name="Double Bracket 74"/>
          <p:cNvSpPr/>
          <p:nvPr/>
        </p:nvSpPr>
        <p:spPr>
          <a:xfrm>
            <a:off x="287625" y="3578628"/>
            <a:ext cx="228600" cy="228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p>
        </p:txBody>
      </p:sp>
      <p:sp>
        <p:nvSpPr>
          <p:cNvPr id="76" name="Double Bracket 75"/>
          <p:cNvSpPr/>
          <p:nvPr/>
        </p:nvSpPr>
        <p:spPr>
          <a:xfrm>
            <a:off x="897225" y="4340628"/>
            <a:ext cx="228600" cy="228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p>
        </p:txBody>
      </p:sp>
      <p:sp>
        <p:nvSpPr>
          <p:cNvPr id="77" name="TextBox 76"/>
          <p:cNvSpPr txBox="1"/>
          <p:nvPr/>
        </p:nvSpPr>
        <p:spPr>
          <a:xfrm>
            <a:off x="897225" y="3197628"/>
            <a:ext cx="301686" cy="369332"/>
          </a:xfrm>
          <a:prstGeom prst="rect">
            <a:avLst/>
          </a:prstGeom>
          <a:noFill/>
        </p:spPr>
        <p:txBody>
          <a:bodyPr wrap="none" rtlCol="0">
            <a:spAutoFit/>
          </a:bodyPr>
          <a:lstStyle/>
          <a:p>
            <a:r>
              <a:rPr lang="en-US" dirty="0" smtClean="0"/>
              <a:t>0</a:t>
            </a:r>
            <a:endParaRPr lang="en-US" dirty="0"/>
          </a:p>
        </p:txBody>
      </p:sp>
      <p:sp>
        <p:nvSpPr>
          <p:cNvPr id="78" name="TextBox 77"/>
          <p:cNvSpPr txBox="1"/>
          <p:nvPr/>
        </p:nvSpPr>
        <p:spPr>
          <a:xfrm>
            <a:off x="1659225" y="3959628"/>
            <a:ext cx="255198" cy="369332"/>
          </a:xfrm>
          <a:prstGeom prst="rect">
            <a:avLst/>
          </a:prstGeom>
          <a:noFill/>
        </p:spPr>
        <p:txBody>
          <a:bodyPr wrap="none" rtlCol="0">
            <a:spAutoFit/>
          </a:bodyPr>
          <a:lstStyle/>
          <a:p>
            <a:r>
              <a:rPr lang="en-US" dirty="0" smtClean="0"/>
              <a:t>-</a:t>
            </a:r>
            <a:endParaRPr lang="en-US" dirty="0"/>
          </a:p>
        </p:txBody>
      </p:sp>
      <p:sp>
        <p:nvSpPr>
          <p:cNvPr id="79" name="Oval 78"/>
          <p:cNvSpPr/>
          <p:nvPr/>
        </p:nvSpPr>
        <p:spPr>
          <a:xfrm>
            <a:off x="4038600" y="4114800"/>
            <a:ext cx="7620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724400" y="4495800"/>
            <a:ext cx="7620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p:cNvCxnSpPr>
            <a:stCxn id="79" idx="1"/>
            <a:endCxn id="80" idx="0"/>
          </p:cNvCxnSpPr>
          <p:nvPr/>
        </p:nvCxnSpPr>
        <p:spPr>
          <a:xfrm rot="16200000" flipH="1">
            <a:off x="4218976" y="3952277"/>
            <a:ext cx="374305" cy="71274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83" name="TextBox 82"/>
          <p:cNvSpPr txBox="1"/>
          <p:nvPr/>
        </p:nvSpPr>
        <p:spPr>
          <a:xfrm>
            <a:off x="5105400" y="1371600"/>
            <a:ext cx="801823" cy="369332"/>
          </a:xfrm>
          <a:prstGeom prst="rect">
            <a:avLst/>
          </a:prstGeom>
          <a:noFill/>
        </p:spPr>
        <p:txBody>
          <a:bodyPr wrap="none" rtlCol="0">
            <a:spAutoFit/>
          </a:bodyPr>
          <a:lstStyle/>
          <a:p>
            <a:r>
              <a:rPr lang="en-US" dirty="0" smtClean="0"/>
              <a:t>slope=</a:t>
            </a:r>
            <a:endParaRPr lang="en-US" dirty="0"/>
          </a:p>
        </p:txBody>
      </p:sp>
      <p:sp>
        <p:nvSpPr>
          <p:cNvPr id="84" name="TextBox 83"/>
          <p:cNvSpPr txBox="1"/>
          <p:nvPr/>
        </p:nvSpPr>
        <p:spPr>
          <a:xfrm>
            <a:off x="4953000" y="4419600"/>
            <a:ext cx="801823" cy="369332"/>
          </a:xfrm>
          <a:prstGeom prst="rect">
            <a:avLst/>
          </a:prstGeom>
          <a:noFill/>
        </p:spPr>
        <p:txBody>
          <a:bodyPr wrap="none" rtlCol="0">
            <a:spAutoFit/>
          </a:bodyPr>
          <a:lstStyle/>
          <a:p>
            <a:r>
              <a:rPr lang="en-US" dirty="0" smtClean="0"/>
              <a:t>slope=</a:t>
            </a:r>
            <a:endParaRPr lang="en-US" dirty="0"/>
          </a:p>
        </p:txBody>
      </p:sp>
      <p:sp>
        <p:nvSpPr>
          <p:cNvPr id="88" name="TextBox 87"/>
          <p:cNvSpPr txBox="1"/>
          <p:nvPr/>
        </p:nvSpPr>
        <p:spPr>
          <a:xfrm>
            <a:off x="5867400" y="1371600"/>
            <a:ext cx="300082" cy="369332"/>
          </a:xfrm>
          <a:prstGeom prst="rect">
            <a:avLst/>
          </a:prstGeom>
          <a:noFill/>
        </p:spPr>
        <p:txBody>
          <a:bodyPr wrap="none" rtlCol="0">
            <a:spAutoFit/>
          </a:bodyPr>
          <a:lstStyle/>
          <a:p>
            <a:r>
              <a:rPr lang="en-US" dirty="0" smtClean="0"/>
              <a:t>+</a:t>
            </a:r>
            <a:endParaRPr lang="en-US" dirty="0"/>
          </a:p>
        </p:txBody>
      </p:sp>
      <p:sp>
        <p:nvSpPr>
          <p:cNvPr id="91" name="TextBox 90"/>
          <p:cNvSpPr txBox="1"/>
          <p:nvPr/>
        </p:nvSpPr>
        <p:spPr>
          <a:xfrm>
            <a:off x="5638800" y="4419600"/>
            <a:ext cx="255198" cy="369332"/>
          </a:xfrm>
          <a:prstGeom prst="rect">
            <a:avLst/>
          </a:prstGeom>
          <a:noFill/>
        </p:spPr>
        <p:txBody>
          <a:bodyPr wrap="none" rtlCol="0">
            <a:spAutoFit/>
          </a:bodyPr>
          <a:lstStyle/>
          <a:p>
            <a:r>
              <a:rPr lang="en-US" dirty="0" smtClean="0"/>
              <a:t>-</a:t>
            </a:r>
            <a:endParaRPr lang="en-US" dirty="0"/>
          </a:p>
        </p:txBody>
      </p:sp>
      <p:cxnSp>
        <p:nvCxnSpPr>
          <p:cNvPr id="95" name="Straight Arrow Connector 94"/>
          <p:cNvCxnSpPr/>
          <p:nvPr/>
        </p:nvCxnSpPr>
        <p:spPr>
          <a:xfrm>
            <a:off x="4038600" y="5486401"/>
            <a:ext cx="1295402" cy="99060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97" name="Double Bracket 96"/>
          <p:cNvSpPr/>
          <p:nvPr/>
        </p:nvSpPr>
        <p:spPr>
          <a:xfrm>
            <a:off x="5105400" y="6248400"/>
            <a:ext cx="228600" cy="228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p>
        </p:txBody>
      </p:sp>
      <p:sp>
        <p:nvSpPr>
          <p:cNvPr id="98" name="Double Bracket 97"/>
          <p:cNvSpPr/>
          <p:nvPr/>
        </p:nvSpPr>
        <p:spPr>
          <a:xfrm>
            <a:off x="4495800" y="5791200"/>
            <a:ext cx="228600" cy="228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dirty="0"/>
          </a:p>
        </p:txBody>
      </p:sp>
      <p:sp>
        <p:nvSpPr>
          <p:cNvPr id="99" name="Double Bracket 98"/>
          <p:cNvSpPr/>
          <p:nvPr/>
        </p:nvSpPr>
        <p:spPr>
          <a:xfrm>
            <a:off x="3886200" y="5410200"/>
            <a:ext cx="228600" cy="2286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a:p>
        </p:txBody>
      </p:sp>
      <p:sp>
        <p:nvSpPr>
          <p:cNvPr id="100" name="TextBox 99"/>
          <p:cNvSpPr txBox="1"/>
          <p:nvPr/>
        </p:nvSpPr>
        <p:spPr>
          <a:xfrm>
            <a:off x="4724400" y="5638800"/>
            <a:ext cx="706219" cy="307777"/>
          </a:xfrm>
          <a:prstGeom prst="rect">
            <a:avLst/>
          </a:prstGeom>
          <a:noFill/>
        </p:spPr>
        <p:txBody>
          <a:bodyPr wrap="none" rtlCol="0">
            <a:spAutoFit/>
          </a:bodyPr>
          <a:lstStyle/>
          <a:p>
            <a:r>
              <a:rPr lang="en-US" sz="1400" dirty="0" smtClean="0"/>
              <a:t>value =</a:t>
            </a:r>
            <a:endParaRPr lang="en-US" sz="1400" dirty="0"/>
          </a:p>
        </p:txBody>
      </p:sp>
      <p:sp>
        <p:nvSpPr>
          <p:cNvPr id="101" name="TextBox 100"/>
          <p:cNvSpPr txBox="1"/>
          <p:nvPr/>
        </p:nvSpPr>
        <p:spPr>
          <a:xfrm>
            <a:off x="5410200" y="6324600"/>
            <a:ext cx="706219" cy="307777"/>
          </a:xfrm>
          <a:prstGeom prst="rect">
            <a:avLst/>
          </a:prstGeom>
          <a:noFill/>
        </p:spPr>
        <p:txBody>
          <a:bodyPr wrap="none" rtlCol="0">
            <a:spAutoFit/>
          </a:bodyPr>
          <a:lstStyle/>
          <a:p>
            <a:r>
              <a:rPr lang="en-US" sz="1400" dirty="0" smtClean="0"/>
              <a:t>value =</a:t>
            </a:r>
            <a:endParaRPr lang="en-US" sz="1400" dirty="0"/>
          </a:p>
        </p:txBody>
      </p:sp>
      <p:sp>
        <p:nvSpPr>
          <p:cNvPr id="102" name="TextBox 101"/>
          <p:cNvSpPr txBox="1"/>
          <p:nvPr/>
        </p:nvSpPr>
        <p:spPr>
          <a:xfrm>
            <a:off x="4191000" y="5257800"/>
            <a:ext cx="706219" cy="307777"/>
          </a:xfrm>
          <a:prstGeom prst="rect">
            <a:avLst/>
          </a:prstGeom>
          <a:noFill/>
        </p:spPr>
        <p:txBody>
          <a:bodyPr wrap="none" rtlCol="0">
            <a:spAutoFit/>
          </a:bodyPr>
          <a:lstStyle/>
          <a:p>
            <a:r>
              <a:rPr lang="en-US" sz="1400" dirty="0" smtClean="0"/>
              <a:t>value =</a:t>
            </a:r>
            <a:endParaRPr lang="en-US" sz="1400" dirty="0"/>
          </a:p>
        </p:txBody>
      </p:sp>
      <p:sp>
        <p:nvSpPr>
          <p:cNvPr id="103" name="TextBox 102"/>
          <p:cNvSpPr txBox="1"/>
          <p:nvPr/>
        </p:nvSpPr>
        <p:spPr>
          <a:xfrm>
            <a:off x="4800600" y="5257800"/>
            <a:ext cx="300082" cy="369332"/>
          </a:xfrm>
          <a:prstGeom prst="rect">
            <a:avLst/>
          </a:prstGeom>
          <a:noFill/>
        </p:spPr>
        <p:txBody>
          <a:bodyPr wrap="none" rtlCol="0">
            <a:spAutoFit/>
          </a:bodyPr>
          <a:lstStyle/>
          <a:p>
            <a:r>
              <a:rPr lang="en-US" dirty="0"/>
              <a:t>+</a:t>
            </a:r>
          </a:p>
        </p:txBody>
      </p:sp>
      <p:sp>
        <p:nvSpPr>
          <p:cNvPr id="104" name="TextBox 103"/>
          <p:cNvSpPr txBox="1"/>
          <p:nvPr/>
        </p:nvSpPr>
        <p:spPr>
          <a:xfrm>
            <a:off x="5334000" y="5638800"/>
            <a:ext cx="301686" cy="369332"/>
          </a:xfrm>
          <a:prstGeom prst="rect">
            <a:avLst/>
          </a:prstGeom>
          <a:noFill/>
        </p:spPr>
        <p:txBody>
          <a:bodyPr wrap="none" rtlCol="0">
            <a:spAutoFit/>
          </a:bodyPr>
          <a:lstStyle/>
          <a:p>
            <a:r>
              <a:rPr lang="en-US" dirty="0" smtClean="0"/>
              <a:t>0</a:t>
            </a:r>
            <a:endParaRPr lang="en-US" dirty="0"/>
          </a:p>
        </p:txBody>
      </p:sp>
      <p:sp>
        <p:nvSpPr>
          <p:cNvPr id="105" name="TextBox 104"/>
          <p:cNvSpPr txBox="1"/>
          <p:nvPr/>
        </p:nvSpPr>
        <p:spPr>
          <a:xfrm>
            <a:off x="6019800" y="6248400"/>
            <a:ext cx="255198" cy="369332"/>
          </a:xfrm>
          <a:prstGeom prst="rect">
            <a:avLst/>
          </a:prstGeom>
          <a:noFill/>
        </p:spPr>
        <p:txBody>
          <a:bodyPr wrap="none" rtlCol="0">
            <a:spAutoFit/>
          </a:bodyPr>
          <a:lstStyle/>
          <a:p>
            <a:r>
              <a:rPr lang="en-US" dirty="0" smtClean="0"/>
              <a:t>-</a:t>
            </a:r>
            <a:endParaRPr lang="en-US" dirty="0"/>
          </a:p>
        </p:txBody>
      </p:sp>
      <p:sp>
        <p:nvSpPr>
          <p:cNvPr id="106" name="Freeform 105"/>
          <p:cNvSpPr/>
          <p:nvPr/>
        </p:nvSpPr>
        <p:spPr>
          <a:xfrm>
            <a:off x="2494126" y="4890916"/>
            <a:ext cx="3942024" cy="1766077"/>
          </a:xfrm>
          <a:custGeom>
            <a:avLst/>
            <a:gdLst>
              <a:gd name="connsiteX0" fmla="*/ 2824849 w 3942024"/>
              <a:gd name="connsiteY0" fmla="*/ 479574 h 1766077"/>
              <a:gd name="connsiteX1" fmla="*/ 2696060 w 3942024"/>
              <a:gd name="connsiteY1" fmla="*/ 402301 h 1766077"/>
              <a:gd name="connsiteX2" fmla="*/ 2618787 w 3942024"/>
              <a:gd name="connsiteY2" fmla="*/ 363664 h 1766077"/>
              <a:gd name="connsiteX3" fmla="*/ 2580150 w 3942024"/>
              <a:gd name="connsiteY3" fmla="*/ 350785 h 1766077"/>
              <a:gd name="connsiteX4" fmla="*/ 2502877 w 3942024"/>
              <a:gd name="connsiteY4" fmla="*/ 299270 h 1766077"/>
              <a:gd name="connsiteX5" fmla="*/ 2412725 w 3942024"/>
              <a:gd name="connsiteY5" fmla="*/ 260633 h 1766077"/>
              <a:gd name="connsiteX6" fmla="*/ 2296815 w 3942024"/>
              <a:gd name="connsiteY6" fmla="*/ 273512 h 1766077"/>
              <a:gd name="connsiteX7" fmla="*/ 2219542 w 3942024"/>
              <a:gd name="connsiteY7" fmla="*/ 325028 h 1766077"/>
              <a:gd name="connsiteX8" fmla="*/ 2206663 w 3942024"/>
              <a:gd name="connsiteY8" fmla="*/ 363664 h 1766077"/>
              <a:gd name="connsiteX9" fmla="*/ 2180905 w 3942024"/>
              <a:gd name="connsiteY9" fmla="*/ 402301 h 1766077"/>
              <a:gd name="connsiteX10" fmla="*/ 2206663 w 3942024"/>
              <a:gd name="connsiteY10" fmla="*/ 531090 h 1766077"/>
              <a:gd name="connsiteX11" fmla="*/ 2232420 w 3942024"/>
              <a:gd name="connsiteY11" fmla="*/ 659878 h 1766077"/>
              <a:gd name="connsiteX12" fmla="*/ 2309694 w 3942024"/>
              <a:gd name="connsiteY12" fmla="*/ 750030 h 1766077"/>
              <a:gd name="connsiteX13" fmla="*/ 2335451 w 3942024"/>
              <a:gd name="connsiteY13" fmla="*/ 827304 h 1766077"/>
              <a:gd name="connsiteX14" fmla="*/ 2386967 w 3942024"/>
              <a:gd name="connsiteY14" fmla="*/ 865940 h 1766077"/>
              <a:gd name="connsiteX15" fmla="*/ 2425604 w 3942024"/>
              <a:gd name="connsiteY15" fmla="*/ 943214 h 1766077"/>
              <a:gd name="connsiteX16" fmla="*/ 2438482 w 3942024"/>
              <a:gd name="connsiteY16" fmla="*/ 1020487 h 1766077"/>
              <a:gd name="connsiteX17" fmla="*/ 2502877 w 3942024"/>
              <a:gd name="connsiteY17" fmla="*/ 1110639 h 1766077"/>
              <a:gd name="connsiteX18" fmla="*/ 2528635 w 3942024"/>
              <a:gd name="connsiteY18" fmla="*/ 1149276 h 1766077"/>
              <a:gd name="connsiteX19" fmla="*/ 2605908 w 3942024"/>
              <a:gd name="connsiteY19" fmla="*/ 1200791 h 1766077"/>
              <a:gd name="connsiteX20" fmla="*/ 2683181 w 3942024"/>
              <a:gd name="connsiteY20" fmla="*/ 1265185 h 1766077"/>
              <a:gd name="connsiteX21" fmla="*/ 2786212 w 3942024"/>
              <a:gd name="connsiteY21" fmla="*/ 1316701 h 1766077"/>
              <a:gd name="connsiteX22" fmla="*/ 2837728 w 3942024"/>
              <a:gd name="connsiteY22" fmla="*/ 1355338 h 1766077"/>
              <a:gd name="connsiteX23" fmla="*/ 2927880 w 3942024"/>
              <a:gd name="connsiteY23" fmla="*/ 1406853 h 1766077"/>
              <a:gd name="connsiteX24" fmla="*/ 2966516 w 3942024"/>
              <a:gd name="connsiteY24" fmla="*/ 1445490 h 1766077"/>
              <a:gd name="connsiteX25" fmla="*/ 3082426 w 3942024"/>
              <a:gd name="connsiteY25" fmla="*/ 1497005 h 1766077"/>
              <a:gd name="connsiteX26" fmla="*/ 3198336 w 3942024"/>
              <a:gd name="connsiteY26" fmla="*/ 1587157 h 1766077"/>
              <a:gd name="connsiteX27" fmla="*/ 3249851 w 3942024"/>
              <a:gd name="connsiteY27" fmla="*/ 1612915 h 1766077"/>
              <a:gd name="connsiteX28" fmla="*/ 3288488 w 3942024"/>
              <a:gd name="connsiteY28" fmla="*/ 1638673 h 1766077"/>
              <a:gd name="connsiteX29" fmla="*/ 3352882 w 3942024"/>
              <a:gd name="connsiteY29" fmla="*/ 1664430 h 1766077"/>
              <a:gd name="connsiteX30" fmla="*/ 3455913 w 3942024"/>
              <a:gd name="connsiteY30" fmla="*/ 1703067 h 1766077"/>
              <a:gd name="connsiteX31" fmla="*/ 3494550 w 3942024"/>
              <a:gd name="connsiteY31" fmla="*/ 1728825 h 1766077"/>
              <a:gd name="connsiteX32" fmla="*/ 3816522 w 3942024"/>
              <a:gd name="connsiteY32" fmla="*/ 1728825 h 1766077"/>
              <a:gd name="connsiteX33" fmla="*/ 3855159 w 3942024"/>
              <a:gd name="connsiteY33" fmla="*/ 1715946 h 1766077"/>
              <a:gd name="connsiteX34" fmla="*/ 3868037 w 3942024"/>
              <a:gd name="connsiteY34" fmla="*/ 1677309 h 1766077"/>
              <a:gd name="connsiteX35" fmla="*/ 3919553 w 3942024"/>
              <a:gd name="connsiteY35" fmla="*/ 1587157 h 1766077"/>
              <a:gd name="connsiteX36" fmla="*/ 3919553 w 3942024"/>
              <a:gd name="connsiteY36" fmla="*/ 1393974 h 1766077"/>
              <a:gd name="connsiteX37" fmla="*/ 3893795 w 3942024"/>
              <a:gd name="connsiteY37" fmla="*/ 1316701 h 1766077"/>
              <a:gd name="connsiteX38" fmla="*/ 3842280 w 3942024"/>
              <a:gd name="connsiteY38" fmla="*/ 1226549 h 1766077"/>
              <a:gd name="connsiteX39" fmla="*/ 3803643 w 3942024"/>
              <a:gd name="connsiteY39" fmla="*/ 1136397 h 1766077"/>
              <a:gd name="connsiteX40" fmla="*/ 3765006 w 3942024"/>
              <a:gd name="connsiteY40" fmla="*/ 1097760 h 1766077"/>
              <a:gd name="connsiteX41" fmla="*/ 3713491 w 3942024"/>
              <a:gd name="connsiteY41" fmla="*/ 1020487 h 1766077"/>
              <a:gd name="connsiteX42" fmla="*/ 3687733 w 3942024"/>
              <a:gd name="connsiteY42" fmla="*/ 981850 h 1766077"/>
              <a:gd name="connsiteX43" fmla="*/ 3649097 w 3942024"/>
              <a:gd name="connsiteY43" fmla="*/ 943214 h 1766077"/>
              <a:gd name="connsiteX44" fmla="*/ 3610460 w 3942024"/>
              <a:gd name="connsiteY44" fmla="*/ 891698 h 1766077"/>
              <a:gd name="connsiteX45" fmla="*/ 3584702 w 3942024"/>
              <a:gd name="connsiteY45" fmla="*/ 853061 h 1766077"/>
              <a:gd name="connsiteX46" fmla="*/ 3546066 w 3942024"/>
              <a:gd name="connsiteY46" fmla="*/ 814425 h 1766077"/>
              <a:gd name="connsiteX47" fmla="*/ 3455913 w 3942024"/>
              <a:gd name="connsiteY47" fmla="*/ 698515 h 1766077"/>
              <a:gd name="connsiteX48" fmla="*/ 3430156 w 3942024"/>
              <a:gd name="connsiteY48" fmla="*/ 659878 h 1766077"/>
              <a:gd name="connsiteX49" fmla="*/ 3352882 w 3942024"/>
              <a:gd name="connsiteY49" fmla="*/ 595484 h 1766077"/>
              <a:gd name="connsiteX50" fmla="*/ 3301367 w 3942024"/>
              <a:gd name="connsiteY50" fmla="*/ 556847 h 1766077"/>
              <a:gd name="connsiteX51" fmla="*/ 3224094 w 3942024"/>
              <a:gd name="connsiteY51" fmla="*/ 505332 h 1766077"/>
              <a:gd name="connsiteX52" fmla="*/ 3185457 w 3942024"/>
              <a:gd name="connsiteY52" fmla="*/ 479574 h 1766077"/>
              <a:gd name="connsiteX53" fmla="*/ 3159699 w 3942024"/>
              <a:gd name="connsiteY53" fmla="*/ 440938 h 1766077"/>
              <a:gd name="connsiteX54" fmla="*/ 2927880 w 3942024"/>
              <a:gd name="connsiteY54" fmla="*/ 402301 h 1766077"/>
              <a:gd name="connsiteX55" fmla="*/ 2863485 w 3942024"/>
              <a:gd name="connsiteY55" fmla="*/ 337907 h 1766077"/>
              <a:gd name="connsiteX56" fmla="*/ 2773333 w 3942024"/>
              <a:gd name="connsiteY56" fmla="*/ 247754 h 1766077"/>
              <a:gd name="connsiteX57" fmla="*/ 2747575 w 3942024"/>
              <a:gd name="connsiteY57" fmla="*/ 209118 h 1766077"/>
              <a:gd name="connsiteX58" fmla="*/ 2670302 w 3942024"/>
              <a:gd name="connsiteY58" fmla="*/ 157602 h 1766077"/>
              <a:gd name="connsiteX59" fmla="*/ 2631666 w 3942024"/>
              <a:gd name="connsiteY59" fmla="*/ 131845 h 1766077"/>
              <a:gd name="connsiteX60" fmla="*/ 2502877 w 3942024"/>
              <a:gd name="connsiteY60" fmla="*/ 106087 h 1766077"/>
              <a:gd name="connsiteX61" fmla="*/ 1678629 w 3942024"/>
              <a:gd name="connsiteY61" fmla="*/ 93208 h 1766077"/>
              <a:gd name="connsiteX62" fmla="*/ 1511204 w 3942024"/>
              <a:gd name="connsiteY62" fmla="*/ 80329 h 1766077"/>
              <a:gd name="connsiteX63" fmla="*/ 1446809 w 3942024"/>
              <a:gd name="connsiteY63" fmla="*/ 54571 h 1766077"/>
              <a:gd name="connsiteX64" fmla="*/ 1369536 w 3942024"/>
              <a:gd name="connsiteY64" fmla="*/ 41692 h 1766077"/>
              <a:gd name="connsiteX65" fmla="*/ 1330899 w 3942024"/>
              <a:gd name="connsiteY65" fmla="*/ 28814 h 1766077"/>
              <a:gd name="connsiteX66" fmla="*/ 1214989 w 3942024"/>
              <a:gd name="connsiteY66" fmla="*/ 15935 h 1766077"/>
              <a:gd name="connsiteX67" fmla="*/ 1163474 w 3942024"/>
              <a:gd name="connsiteY67" fmla="*/ 3056 h 1766077"/>
              <a:gd name="connsiteX68" fmla="*/ 944533 w 3942024"/>
              <a:gd name="connsiteY68" fmla="*/ 28814 h 1766077"/>
              <a:gd name="connsiteX69" fmla="*/ 893018 w 3942024"/>
              <a:gd name="connsiteY69" fmla="*/ 41692 h 1766077"/>
              <a:gd name="connsiteX70" fmla="*/ 815744 w 3942024"/>
              <a:gd name="connsiteY70" fmla="*/ 67450 h 1766077"/>
              <a:gd name="connsiteX71" fmla="*/ 738471 w 3942024"/>
              <a:gd name="connsiteY71" fmla="*/ 118966 h 1766077"/>
              <a:gd name="connsiteX72" fmla="*/ 661198 w 3942024"/>
              <a:gd name="connsiteY72" fmla="*/ 183360 h 1766077"/>
              <a:gd name="connsiteX73" fmla="*/ 532409 w 3942024"/>
              <a:gd name="connsiteY73" fmla="*/ 273512 h 1766077"/>
              <a:gd name="connsiteX74" fmla="*/ 442257 w 3942024"/>
              <a:gd name="connsiteY74" fmla="*/ 337907 h 1766077"/>
              <a:gd name="connsiteX75" fmla="*/ 364984 w 3942024"/>
              <a:gd name="connsiteY75" fmla="*/ 415180 h 1766077"/>
              <a:gd name="connsiteX76" fmla="*/ 339226 w 3942024"/>
              <a:gd name="connsiteY76" fmla="*/ 466695 h 1766077"/>
              <a:gd name="connsiteX77" fmla="*/ 261953 w 3942024"/>
              <a:gd name="connsiteY77" fmla="*/ 531090 h 1766077"/>
              <a:gd name="connsiteX78" fmla="*/ 223316 w 3942024"/>
              <a:gd name="connsiteY78" fmla="*/ 543969 h 1766077"/>
              <a:gd name="connsiteX79" fmla="*/ 94528 w 3942024"/>
              <a:gd name="connsiteY79" fmla="*/ 608363 h 1766077"/>
              <a:gd name="connsiteX80" fmla="*/ 43012 w 3942024"/>
              <a:gd name="connsiteY80" fmla="*/ 621242 h 1766077"/>
              <a:gd name="connsiteX81" fmla="*/ 30133 w 3942024"/>
              <a:gd name="connsiteY81" fmla="*/ 582605 h 1766077"/>
              <a:gd name="connsiteX82" fmla="*/ 17254 w 3942024"/>
              <a:gd name="connsiteY82" fmla="*/ 492453 h 1766077"/>
              <a:gd name="connsiteX83" fmla="*/ 30133 w 3942024"/>
              <a:gd name="connsiteY83" fmla="*/ 595484 h 1766077"/>
              <a:gd name="connsiteX84" fmla="*/ 43012 w 3942024"/>
              <a:gd name="connsiteY84" fmla="*/ 750030 h 1766077"/>
              <a:gd name="connsiteX85" fmla="*/ 261953 w 3942024"/>
              <a:gd name="connsiteY85" fmla="*/ 750030 h 176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942024" h="1766077">
                <a:moveTo>
                  <a:pt x="2824849" y="479574"/>
                </a:moveTo>
                <a:cubicBezTo>
                  <a:pt x="2738134" y="450669"/>
                  <a:pt x="2832743" y="486414"/>
                  <a:pt x="2696060" y="402301"/>
                </a:cubicBezTo>
                <a:cubicBezTo>
                  <a:pt x="2671534" y="387208"/>
                  <a:pt x="2645103" y="375360"/>
                  <a:pt x="2618787" y="363664"/>
                </a:cubicBezTo>
                <a:cubicBezTo>
                  <a:pt x="2606381" y="358150"/>
                  <a:pt x="2592017" y="357378"/>
                  <a:pt x="2580150" y="350785"/>
                </a:cubicBezTo>
                <a:cubicBezTo>
                  <a:pt x="2553089" y="335751"/>
                  <a:pt x="2530566" y="313114"/>
                  <a:pt x="2502877" y="299270"/>
                </a:cubicBezTo>
                <a:cubicBezTo>
                  <a:pt x="2439219" y="267441"/>
                  <a:pt x="2469575" y="279583"/>
                  <a:pt x="2412725" y="260633"/>
                </a:cubicBezTo>
                <a:cubicBezTo>
                  <a:pt x="2374088" y="264926"/>
                  <a:pt x="2333694" y="261219"/>
                  <a:pt x="2296815" y="273512"/>
                </a:cubicBezTo>
                <a:cubicBezTo>
                  <a:pt x="2267447" y="283302"/>
                  <a:pt x="2219542" y="325028"/>
                  <a:pt x="2219542" y="325028"/>
                </a:cubicBezTo>
                <a:cubicBezTo>
                  <a:pt x="2215249" y="337907"/>
                  <a:pt x="2212734" y="351522"/>
                  <a:pt x="2206663" y="363664"/>
                </a:cubicBezTo>
                <a:cubicBezTo>
                  <a:pt x="2199741" y="377508"/>
                  <a:pt x="2182614" y="386917"/>
                  <a:pt x="2180905" y="402301"/>
                </a:cubicBezTo>
                <a:cubicBezTo>
                  <a:pt x="2177753" y="430671"/>
                  <a:pt x="2200290" y="499224"/>
                  <a:pt x="2206663" y="531090"/>
                </a:cubicBezTo>
                <a:cubicBezTo>
                  <a:pt x="2208818" y="541864"/>
                  <a:pt x="2222451" y="639939"/>
                  <a:pt x="2232420" y="659878"/>
                </a:cubicBezTo>
                <a:cubicBezTo>
                  <a:pt x="2248942" y="692923"/>
                  <a:pt x="2283916" y="724253"/>
                  <a:pt x="2309694" y="750030"/>
                </a:cubicBezTo>
                <a:cubicBezTo>
                  <a:pt x="2318280" y="775788"/>
                  <a:pt x="2320390" y="804713"/>
                  <a:pt x="2335451" y="827304"/>
                </a:cubicBezTo>
                <a:cubicBezTo>
                  <a:pt x="2347357" y="845164"/>
                  <a:pt x="2371789" y="850762"/>
                  <a:pt x="2386967" y="865940"/>
                </a:cubicBezTo>
                <a:cubicBezTo>
                  <a:pt x="2411933" y="890906"/>
                  <a:pt x="2415129" y="911790"/>
                  <a:pt x="2425604" y="943214"/>
                </a:cubicBezTo>
                <a:cubicBezTo>
                  <a:pt x="2429897" y="968972"/>
                  <a:pt x="2430224" y="995714"/>
                  <a:pt x="2438482" y="1020487"/>
                </a:cubicBezTo>
                <a:cubicBezTo>
                  <a:pt x="2442275" y="1031866"/>
                  <a:pt x="2501926" y="1109307"/>
                  <a:pt x="2502877" y="1110639"/>
                </a:cubicBezTo>
                <a:cubicBezTo>
                  <a:pt x="2511874" y="1123234"/>
                  <a:pt x="2516986" y="1139083"/>
                  <a:pt x="2528635" y="1149276"/>
                </a:cubicBezTo>
                <a:cubicBezTo>
                  <a:pt x="2551932" y="1169661"/>
                  <a:pt x="2582126" y="1180973"/>
                  <a:pt x="2605908" y="1200791"/>
                </a:cubicBezTo>
                <a:cubicBezTo>
                  <a:pt x="2631666" y="1222256"/>
                  <a:pt x="2654977" y="1247054"/>
                  <a:pt x="2683181" y="1265185"/>
                </a:cubicBezTo>
                <a:cubicBezTo>
                  <a:pt x="2715480" y="1285949"/>
                  <a:pt x="2755494" y="1293663"/>
                  <a:pt x="2786212" y="1316701"/>
                </a:cubicBezTo>
                <a:cubicBezTo>
                  <a:pt x="2803384" y="1329580"/>
                  <a:pt x="2819526" y="1343962"/>
                  <a:pt x="2837728" y="1355338"/>
                </a:cubicBezTo>
                <a:cubicBezTo>
                  <a:pt x="2888115" y="1386829"/>
                  <a:pt x="2885341" y="1371403"/>
                  <a:pt x="2927880" y="1406853"/>
                </a:cubicBezTo>
                <a:cubicBezTo>
                  <a:pt x="2941872" y="1418513"/>
                  <a:pt x="2951071" y="1435837"/>
                  <a:pt x="2966516" y="1445490"/>
                </a:cubicBezTo>
                <a:cubicBezTo>
                  <a:pt x="3075232" y="1513437"/>
                  <a:pt x="2988231" y="1431793"/>
                  <a:pt x="3082426" y="1497005"/>
                </a:cubicBezTo>
                <a:cubicBezTo>
                  <a:pt x="3122670" y="1524866"/>
                  <a:pt x="3154556" y="1565267"/>
                  <a:pt x="3198336" y="1587157"/>
                </a:cubicBezTo>
                <a:cubicBezTo>
                  <a:pt x="3215508" y="1595743"/>
                  <a:pt x="3233182" y="1603390"/>
                  <a:pt x="3249851" y="1612915"/>
                </a:cubicBezTo>
                <a:cubicBezTo>
                  <a:pt x="3263290" y="1620595"/>
                  <a:pt x="3274643" y="1631751"/>
                  <a:pt x="3288488" y="1638673"/>
                </a:cubicBezTo>
                <a:cubicBezTo>
                  <a:pt x="3309165" y="1649012"/>
                  <a:pt x="3331756" y="1655041"/>
                  <a:pt x="3352882" y="1664430"/>
                </a:cubicBezTo>
                <a:cubicBezTo>
                  <a:pt x="3439474" y="1702915"/>
                  <a:pt x="3368030" y="1681096"/>
                  <a:pt x="3455913" y="1703067"/>
                </a:cubicBezTo>
                <a:cubicBezTo>
                  <a:pt x="3468792" y="1711653"/>
                  <a:pt x="3480323" y="1722728"/>
                  <a:pt x="3494550" y="1728825"/>
                </a:cubicBezTo>
                <a:cubicBezTo>
                  <a:pt x="3581472" y="1766077"/>
                  <a:pt x="3794313" y="1729883"/>
                  <a:pt x="3816522" y="1728825"/>
                </a:cubicBezTo>
                <a:cubicBezTo>
                  <a:pt x="3829401" y="1724532"/>
                  <a:pt x="3845560" y="1725546"/>
                  <a:pt x="3855159" y="1715946"/>
                </a:cubicBezTo>
                <a:cubicBezTo>
                  <a:pt x="3864758" y="1706347"/>
                  <a:pt x="3862689" y="1689787"/>
                  <a:pt x="3868037" y="1677309"/>
                </a:cubicBezTo>
                <a:cubicBezTo>
                  <a:pt x="3887643" y="1631561"/>
                  <a:pt x="3893687" y="1625956"/>
                  <a:pt x="3919553" y="1587157"/>
                </a:cubicBezTo>
                <a:cubicBezTo>
                  <a:pt x="3940950" y="1501570"/>
                  <a:pt x="3942024" y="1521311"/>
                  <a:pt x="3919553" y="1393974"/>
                </a:cubicBezTo>
                <a:cubicBezTo>
                  <a:pt x="3914835" y="1367236"/>
                  <a:pt x="3908856" y="1339292"/>
                  <a:pt x="3893795" y="1316701"/>
                </a:cubicBezTo>
                <a:cubicBezTo>
                  <a:pt x="3867926" y="1277898"/>
                  <a:pt x="3861888" y="1272302"/>
                  <a:pt x="3842280" y="1226549"/>
                </a:cubicBezTo>
                <a:cubicBezTo>
                  <a:pt x="3824263" y="1184509"/>
                  <a:pt x="3834153" y="1179110"/>
                  <a:pt x="3803643" y="1136397"/>
                </a:cubicBezTo>
                <a:cubicBezTo>
                  <a:pt x="3793056" y="1121576"/>
                  <a:pt x="3776188" y="1112137"/>
                  <a:pt x="3765006" y="1097760"/>
                </a:cubicBezTo>
                <a:cubicBezTo>
                  <a:pt x="3746000" y="1073324"/>
                  <a:pt x="3730663" y="1046245"/>
                  <a:pt x="3713491" y="1020487"/>
                </a:cubicBezTo>
                <a:cubicBezTo>
                  <a:pt x="3704905" y="1007608"/>
                  <a:pt x="3698678" y="992795"/>
                  <a:pt x="3687733" y="981850"/>
                </a:cubicBezTo>
                <a:cubicBezTo>
                  <a:pt x="3674854" y="968971"/>
                  <a:pt x="3660950" y="957042"/>
                  <a:pt x="3649097" y="943214"/>
                </a:cubicBezTo>
                <a:cubicBezTo>
                  <a:pt x="3635128" y="926917"/>
                  <a:pt x="3622936" y="909165"/>
                  <a:pt x="3610460" y="891698"/>
                </a:cubicBezTo>
                <a:cubicBezTo>
                  <a:pt x="3601463" y="879103"/>
                  <a:pt x="3594611" y="864952"/>
                  <a:pt x="3584702" y="853061"/>
                </a:cubicBezTo>
                <a:cubicBezTo>
                  <a:pt x="3573042" y="839069"/>
                  <a:pt x="3558945" y="827304"/>
                  <a:pt x="3546066" y="814425"/>
                </a:cubicBezTo>
                <a:cubicBezTo>
                  <a:pt x="3510874" y="708848"/>
                  <a:pt x="3571750" y="872277"/>
                  <a:pt x="3455913" y="698515"/>
                </a:cubicBezTo>
                <a:cubicBezTo>
                  <a:pt x="3447327" y="685636"/>
                  <a:pt x="3440065" y="671769"/>
                  <a:pt x="3430156" y="659878"/>
                </a:cubicBezTo>
                <a:cubicBezTo>
                  <a:pt x="3394787" y="617435"/>
                  <a:pt x="3394595" y="625279"/>
                  <a:pt x="3352882" y="595484"/>
                </a:cubicBezTo>
                <a:cubicBezTo>
                  <a:pt x="3335415" y="583008"/>
                  <a:pt x="3318952" y="569156"/>
                  <a:pt x="3301367" y="556847"/>
                </a:cubicBezTo>
                <a:cubicBezTo>
                  <a:pt x="3276006" y="539094"/>
                  <a:pt x="3249852" y="522504"/>
                  <a:pt x="3224094" y="505332"/>
                </a:cubicBezTo>
                <a:lnTo>
                  <a:pt x="3185457" y="479574"/>
                </a:lnTo>
                <a:cubicBezTo>
                  <a:pt x="3176871" y="466695"/>
                  <a:pt x="3174766" y="444483"/>
                  <a:pt x="3159699" y="440938"/>
                </a:cubicBezTo>
                <a:cubicBezTo>
                  <a:pt x="2869523" y="372662"/>
                  <a:pt x="3039772" y="476898"/>
                  <a:pt x="2927880" y="402301"/>
                </a:cubicBezTo>
                <a:cubicBezTo>
                  <a:pt x="2873500" y="320731"/>
                  <a:pt x="2935037" y="402304"/>
                  <a:pt x="2863485" y="337907"/>
                </a:cubicBezTo>
                <a:cubicBezTo>
                  <a:pt x="2831896" y="309477"/>
                  <a:pt x="2796907" y="283114"/>
                  <a:pt x="2773333" y="247754"/>
                </a:cubicBezTo>
                <a:cubicBezTo>
                  <a:pt x="2764747" y="234875"/>
                  <a:pt x="2759224" y="219311"/>
                  <a:pt x="2747575" y="209118"/>
                </a:cubicBezTo>
                <a:cubicBezTo>
                  <a:pt x="2724277" y="188733"/>
                  <a:pt x="2696060" y="174774"/>
                  <a:pt x="2670302" y="157602"/>
                </a:cubicBezTo>
                <a:cubicBezTo>
                  <a:pt x="2657423" y="149016"/>
                  <a:pt x="2646350" y="136740"/>
                  <a:pt x="2631666" y="131845"/>
                </a:cubicBezTo>
                <a:cubicBezTo>
                  <a:pt x="2581642" y="115170"/>
                  <a:pt x="2567536" y="107908"/>
                  <a:pt x="2502877" y="106087"/>
                </a:cubicBezTo>
                <a:cubicBezTo>
                  <a:pt x="2228203" y="98350"/>
                  <a:pt x="1953378" y="97501"/>
                  <a:pt x="1678629" y="93208"/>
                </a:cubicBezTo>
                <a:cubicBezTo>
                  <a:pt x="1622821" y="88915"/>
                  <a:pt x="1566416" y="89531"/>
                  <a:pt x="1511204" y="80329"/>
                </a:cubicBezTo>
                <a:cubicBezTo>
                  <a:pt x="1488400" y="76528"/>
                  <a:pt x="1469113" y="60654"/>
                  <a:pt x="1446809" y="54571"/>
                </a:cubicBezTo>
                <a:cubicBezTo>
                  <a:pt x="1421616" y="47700"/>
                  <a:pt x="1395027" y="47357"/>
                  <a:pt x="1369536" y="41692"/>
                </a:cubicBezTo>
                <a:cubicBezTo>
                  <a:pt x="1356284" y="38747"/>
                  <a:pt x="1344290" y="31046"/>
                  <a:pt x="1330899" y="28814"/>
                </a:cubicBezTo>
                <a:cubicBezTo>
                  <a:pt x="1292553" y="22423"/>
                  <a:pt x="1253626" y="20228"/>
                  <a:pt x="1214989" y="15935"/>
                </a:cubicBezTo>
                <a:cubicBezTo>
                  <a:pt x="1197817" y="11642"/>
                  <a:pt x="1181174" y="3056"/>
                  <a:pt x="1163474" y="3056"/>
                </a:cubicBezTo>
                <a:cubicBezTo>
                  <a:pt x="947212" y="3056"/>
                  <a:pt x="1045383" y="0"/>
                  <a:pt x="944533" y="28814"/>
                </a:cubicBezTo>
                <a:cubicBezTo>
                  <a:pt x="927514" y="33676"/>
                  <a:pt x="909972" y="36606"/>
                  <a:pt x="893018" y="41692"/>
                </a:cubicBezTo>
                <a:cubicBezTo>
                  <a:pt x="867012" y="49494"/>
                  <a:pt x="815744" y="67450"/>
                  <a:pt x="815744" y="67450"/>
                </a:cubicBezTo>
                <a:cubicBezTo>
                  <a:pt x="789986" y="84622"/>
                  <a:pt x="757045" y="94200"/>
                  <a:pt x="738471" y="118966"/>
                </a:cubicBezTo>
                <a:cubicBezTo>
                  <a:pt x="691690" y="181342"/>
                  <a:pt x="720198" y="163693"/>
                  <a:pt x="661198" y="183360"/>
                </a:cubicBezTo>
                <a:cubicBezTo>
                  <a:pt x="584911" y="240575"/>
                  <a:pt x="627550" y="210084"/>
                  <a:pt x="532409" y="273512"/>
                </a:cubicBezTo>
                <a:cubicBezTo>
                  <a:pt x="505538" y="291426"/>
                  <a:pt x="465073" y="317373"/>
                  <a:pt x="442257" y="337907"/>
                </a:cubicBezTo>
                <a:cubicBezTo>
                  <a:pt x="415181" y="362275"/>
                  <a:pt x="381275" y="382599"/>
                  <a:pt x="364984" y="415180"/>
                </a:cubicBezTo>
                <a:cubicBezTo>
                  <a:pt x="356398" y="432352"/>
                  <a:pt x="350385" y="451073"/>
                  <a:pt x="339226" y="466695"/>
                </a:cubicBezTo>
                <a:cubicBezTo>
                  <a:pt x="323403" y="488847"/>
                  <a:pt x="287055" y="518539"/>
                  <a:pt x="261953" y="531090"/>
                </a:cubicBezTo>
                <a:cubicBezTo>
                  <a:pt x="249811" y="537161"/>
                  <a:pt x="236195" y="539676"/>
                  <a:pt x="223316" y="543969"/>
                </a:cubicBezTo>
                <a:cubicBezTo>
                  <a:pt x="177922" y="612060"/>
                  <a:pt x="212575" y="578851"/>
                  <a:pt x="94528" y="608363"/>
                </a:cubicBezTo>
                <a:lnTo>
                  <a:pt x="43012" y="621242"/>
                </a:lnTo>
                <a:cubicBezTo>
                  <a:pt x="38719" y="608363"/>
                  <a:pt x="32795" y="595917"/>
                  <a:pt x="30133" y="582605"/>
                </a:cubicBezTo>
                <a:cubicBezTo>
                  <a:pt x="24180" y="552839"/>
                  <a:pt x="17254" y="462097"/>
                  <a:pt x="17254" y="492453"/>
                </a:cubicBezTo>
                <a:cubicBezTo>
                  <a:pt x="17254" y="527064"/>
                  <a:pt x="26689" y="561045"/>
                  <a:pt x="30133" y="595484"/>
                </a:cubicBezTo>
                <a:cubicBezTo>
                  <a:pt x="35277" y="646921"/>
                  <a:pt x="0" y="721355"/>
                  <a:pt x="43012" y="750030"/>
                </a:cubicBezTo>
                <a:cubicBezTo>
                  <a:pt x="103735" y="790512"/>
                  <a:pt x="188973" y="750030"/>
                  <a:pt x="261953" y="75003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TextBox 106"/>
          <p:cNvSpPr txBox="1"/>
          <p:nvPr/>
        </p:nvSpPr>
        <p:spPr>
          <a:xfrm>
            <a:off x="1867448" y="5638800"/>
            <a:ext cx="1644937"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1200" dirty="0" smtClean="0"/>
              <a:t>What do these values </a:t>
            </a:r>
          </a:p>
          <a:p>
            <a:r>
              <a:rPr lang="en-US" sz="1200" dirty="0" smtClean="0"/>
              <a:t>tell us about the slope?</a:t>
            </a:r>
            <a:endParaRPr lang="en-US" sz="1200" dirty="0"/>
          </a:p>
        </p:txBody>
      </p:sp>
      <p:cxnSp>
        <p:nvCxnSpPr>
          <p:cNvPr id="109" name="Straight Arrow Connector 108"/>
          <p:cNvCxnSpPr/>
          <p:nvPr/>
        </p:nvCxnSpPr>
        <p:spPr>
          <a:xfrm rot="5400000" flipH="1" flipV="1">
            <a:off x="363825" y="6093228"/>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897225" y="5636028"/>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16200000" flipH="1">
            <a:off x="1506825" y="6093228"/>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867448" y="6096000"/>
            <a:ext cx="1845570"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1200" dirty="0" smtClean="0"/>
              <a:t>Connect the line segments</a:t>
            </a:r>
          </a:p>
          <a:p>
            <a:r>
              <a:rPr lang="en-US" sz="1200" dirty="0" smtClean="0"/>
              <a:t>with a curve</a:t>
            </a:r>
            <a:endParaRPr lang="en-US" sz="1200" dirty="0"/>
          </a:p>
        </p:txBody>
      </p:sp>
      <p:sp>
        <p:nvSpPr>
          <p:cNvPr id="115" name="Freeform 114"/>
          <p:cNvSpPr/>
          <p:nvPr/>
        </p:nvSpPr>
        <p:spPr>
          <a:xfrm>
            <a:off x="361679" y="5625296"/>
            <a:ext cx="1449946" cy="811369"/>
          </a:xfrm>
          <a:custGeom>
            <a:avLst/>
            <a:gdLst>
              <a:gd name="connsiteX0" fmla="*/ 0 w 1105437"/>
              <a:gd name="connsiteY0" fmla="*/ 695459 h 811369"/>
              <a:gd name="connsiteX1" fmla="*/ 502276 w 1105437"/>
              <a:gd name="connsiteY1" fmla="*/ 0 h 811369"/>
              <a:gd name="connsiteX2" fmla="*/ 1017431 w 1105437"/>
              <a:gd name="connsiteY2" fmla="*/ 695459 h 811369"/>
              <a:gd name="connsiteX3" fmla="*/ 1030309 w 1105437"/>
              <a:gd name="connsiteY3" fmla="*/ 695459 h 811369"/>
            </a:gdLst>
            <a:ahLst/>
            <a:cxnLst>
              <a:cxn ang="0">
                <a:pos x="connsiteX0" y="connsiteY0"/>
              </a:cxn>
              <a:cxn ang="0">
                <a:pos x="connsiteX1" y="connsiteY1"/>
              </a:cxn>
              <a:cxn ang="0">
                <a:pos x="connsiteX2" y="connsiteY2"/>
              </a:cxn>
              <a:cxn ang="0">
                <a:pos x="connsiteX3" y="connsiteY3"/>
              </a:cxn>
            </a:cxnLst>
            <a:rect l="l" t="t" r="r" b="b"/>
            <a:pathLst>
              <a:path w="1105437" h="811369">
                <a:moveTo>
                  <a:pt x="0" y="695459"/>
                </a:moveTo>
                <a:cubicBezTo>
                  <a:pt x="166352" y="347729"/>
                  <a:pt x="332704" y="0"/>
                  <a:pt x="502276" y="0"/>
                </a:cubicBezTo>
                <a:cubicBezTo>
                  <a:pt x="671848" y="0"/>
                  <a:pt x="929425" y="579549"/>
                  <a:pt x="1017431" y="695459"/>
                </a:cubicBezTo>
                <a:cubicBezTo>
                  <a:pt x="1105437" y="811369"/>
                  <a:pt x="1067873" y="753414"/>
                  <a:pt x="1030309" y="69545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1768435" y="2895600"/>
            <a:ext cx="1944583" cy="646331"/>
          </a:xfrm>
          <a:prstGeom prst="rect">
            <a:avLst/>
          </a:prstGeom>
          <a:noFill/>
        </p:spPr>
        <p:txBody>
          <a:bodyPr wrap="square" rtlCol="0">
            <a:spAutoFit/>
          </a:bodyPr>
          <a:lstStyle/>
          <a:p>
            <a:r>
              <a:rPr lang="en-US" b="1" dirty="0" smtClean="0">
                <a:solidFill>
                  <a:srgbClr val="FF0000"/>
                </a:solidFill>
              </a:rPr>
              <a:t>Use your pencil to find the slope</a:t>
            </a:r>
            <a:endParaRPr lang="en-US" b="1" dirty="0">
              <a:solidFill>
                <a:srgbClr val="FF0000"/>
              </a:solidFill>
            </a:endParaRPr>
          </a:p>
        </p:txBody>
      </p:sp>
      <p:sp>
        <p:nvSpPr>
          <p:cNvPr id="85" name="TextBox 84"/>
          <p:cNvSpPr txBox="1"/>
          <p:nvPr/>
        </p:nvSpPr>
        <p:spPr>
          <a:xfrm>
            <a:off x="5581580" y="4790345"/>
            <a:ext cx="1944583" cy="584775"/>
          </a:xfrm>
          <a:prstGeom prst="rect">
            <a:avLst/>
          </a:prstGeom>
          <a:noFill/>
        </p:spPr>
        <p:txBody>
          <a:bodyPr wrap="square" rtlCol="0">
            <a:spAutoFit/>
          </a:bodyPr>
          <a:lstStyle/>
          <a:p>
            <a:r>
              <a:rPr lang="en-US" sz="1600" b="1" dirty="0" smtClean="0">
                <a:solidFill>
                  <a:srgbClr val="FF0000"/>
                </a:solidFill>
              </a:rPr>
              <a:t>Now let’s go the other way</a:t>
            </a:r>
            <a:endParaRPr lang="en-US"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20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20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20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2000"/>
                                        <p:tgtEl>
                                          <p:spTgt spid="37"/>
                                        </p:tgtEl>
                                      </p:cBhvr>
                                    </p:animEffect>
                                  </p:childTnLst>
                                </p:cTn>
                              </p:par>
                              <p:par>
                                <p:cTn id="26" presetID="10"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2000"/>
                                        <p:tgtEl>
                                          <p:spTgt spid="38"/>
                                        </p:tgtEl>
                                      </p:cBhvr>
                                    </p:animEffect>
                                  </p:childTnLst>
                                </p:cTn>
                              </p:par>
                              <p:par>
                                <p:cTn id="29" presetID="10"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20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20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20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additive="base">
                                        <p:cTn id="45" dur="500" fill="hold"/>
                                        <p:tgtEl>
                                          <p:spTgt spid="61"/>
                                        </p:tgtEl>
                                        <p:attrNameLst>
                                          <p:attrName>ppt_x</p:attrName>
                                        </p:attrNameLst>
                                      </p:cBhvr>
                                      <p:tavLst>
                                        <p:tav tm="0">
                                          <p:val>
                                            <p:strVal val="#ppt_x"/>
                                          </p:val>
                                        </p:tav>
                                        <p:tav tm="100000">
                                          <p:val>
                                            <p:strVal val="#ppt_x"/>
                                          </p:val>
                                        </p:tav>
                                      </p:tavLst>
                                    </p:anim>
                                    <p:anim calcmode="lin" valueType="num">
                                      <p:cBhvr additive="base">
                                        <p:cTn id="46" dur="500" fill="hold"/>
                                        <p:tgtEl>
                                          <p:spTgt spid="6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ppt_x"/>
                                          </p:val>
                                        </p:tav>
                                        <p:tav tm="100000">
                                          <p:val>
                                            <p:strVal val="#ppt_x"/>
                                          </p:val>
                                        </p:tav>
                                      </p:tavLst>
                                    </p:anim>
                                    <p:anim calcmode="lin" valueType="num">
                                      <p:cBhvr additive="base">
                                        <p:cTn id="5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3">
                                            <p:txEl>
                                              <p:pRg st="0" end="0"/>
                                            </p:txEl>
                                          </p:spTgt>
                                        </p:tgtEl>
                                        <p:attrNameLst>
                                          <p:attrName>style.visibility</p:attrName>
                                        </p:attrNameLst>
                                      </p:cBhvr>
                                      <p:to>
                                        <p:strVal val="visible"/>
                                      </p:to>
                                    </p:set>
                                    <p:anim calcmode="lin" valueType="num">
                                      <p:cBhvr additive="base">
                                        <p:cTn id="5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6">
                                            <p:txEl>
                                              <p:pRg st="0" end="0"/>
                                            </p:txEl>
                                          </p:spTgt>
                                        </p:tgtEl>
                                        <p:attrNameLst>
                                          <p:attrName>style.visibility</p:attrName>
                                        </p:attrNameLst>
                                      </p:cBhvr>
                                      <p:to>
                                        <p:strVal val="visible"/>
                                      </p:to>
                                    </p:set>
                                    <p:anim calcmode="lin" valueType="num">
                                      <p:cBhvr additive="base">
                                        <p:cTn id="59"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69">
                                            <p:txEl>
                                              <p:pRg st="0" end="0"/>
                                            </p:txEl>
                                          </p:spTgt>
                                        </p:tgtEl>
                                        <p:attrNameLst>
                                          <p:attrName>style.visibility</p:attrName>
                                        </p:attrNameLst>
                                      </p:cBhvr>
                                      <p:to>
                                        <p:strVal val="visible"/>
                                      </p:to>
                                    </p:set>
                                    <p:anim calcmode="lin" valueType="num">
                                      <p:cBhvr additive="base">
                                        <p:cTn id="70"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70">
                                            <p:txEl>
                                              <p:pRg st="0" end="0"/>
                                            </p:txEl>
                                          </p:spTgt>
                                        </p:tgtEl>
                                        <p:attrNameLst>
                                          <p:attrName>style.visibility</p:attrName>
                                        </p:attrNameLst>
                                      </p:cBhvr>
                                      <p:to>
                                        <p:strVal val="visible"/>
                                      </p:to>
                                    </p:set>
                                    <p:anim calcmode="lin" valueType="num">
                                      <p:cBhvr additive="base">
                                        <p:cTn id="76"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71"/>
                                        </p:tgtEl>
                                        <p:attrNameLst>
                                          <p:attrName>style.visibility</p:attrName>
                                        </p:attrNameLst>
                                      </p:cBhvr>
                                      <p:to>
                                        <p:strVal val="visible"/>
                                      </p:to>
                                    </p:set>
                                    <p:anim calcmode="lin" valueType="num">
                                      <p:cBhvr additive="base">
                                        <p:cTn id="82" dur="500" fill="hold"/>
                                        <p:tgtEl>
                                          <p:spTgt spid="71"/>
                                        </p:tgtEl>
                                        <p:attrNameLst>
                                          <p:attrName>ppt_x</p:attrName>
                                        </p:attrNameLst>
                                      </p:cBhvr>
                                      <p:tavLst>
                                        <p:tav tm="0">
                                          <p:val>
                                            <p:strVal val="#ppt_x"/>
                                          </p:val>
                                        </p:tav>
                                        <p:tav tm="100000">
                                          <p:val>
                                            <p:strVal val="#ppt_x"/>
                                          </p:val>
                                        </p:tav>
                                      </p:tavLst>
                                    </p:anim>
                                    <p:anim calcmode="lin" valueType="num">
                                      <p:cBhvr additive="base">
                                        <p:cTn id="83"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72"/>
                                        </p:tgtEl>
                                        <p:attrNameLst>
                                          <p:attrName>style.visibility</p:attrName>
                                        </p:attrNameLst>
                                      </p:cBhvr>
                                      <p:to>
                                        <p:strVal val="visible"/>
                                      </p:to>
                                    </p:set>
                                    <p:anim calcmode="lin" valueType="num">
                                      <p:cBhvr additive="base">
                                        <p:cTn id="88" dur="500" fill="hold"/>
                                        <p:tgtEl>
                                          <p:spTgt spid="72"/>
                                        </p:tgtEl>
                                        <p:attrNameLst>
                                          <p:attrName>ppt_x</p:attrName>
                                        </p:attrNameLst>
                                      </p:cBhvr>
                                      <p:tavLst>
                                        <p:tav tm="0">
                                          <p:val>
                                            <p:strVal val="#ppt_x"/>
                                          </p:val>
                                        </p:tav>
                                        <p:tav tm="100000">
                                          <p:val>
                                            <p:strVal val="#ppt_x"/>
                                          </p:val>
                                        </p:tav>
                                      </p:tavLst>
                                    </p:anim>
                                    <p:anim calcmode="lin" valueType="num">
                                      <p:cBhvr additive="base">
                                        <p:cTn id="89"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additive="base">
                                        <p:cTn id="94" dur="500" fill="hold"/>
                                        <p:tgtEl>
                                          <p:spTgt spid="74"/>
                                        </p:tgtEl>
                                        <p:attrNameLst>
                                          <p:attrName>ppt_x</p:attrName>
                                        </p:attrNameLst>
                                      </p:cBhvr>
                                      <p:tavLst>
                                        <p:tav tm="0">
                                          <p:val>
                                            <p:strVal val="#ppt_x"/>
                                          </p:val>
                                        </p:tav>
                                        <p:tav tm="100000">
                                          <p:val>
                                            <p:strVal val="#ppt_x"/>
                                          </p:val>
                                        </p:tav>
                                      </p:tavLst>
                                    </p:anim>
                                    <p:anim calcmode="lin" valueType="num">
                                      <p:cBhvr additive="base">
                                        <p:cTn id="95"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75"/>
                                        </p:tgtEl>
                                        <p:attrNameLst>
                                          <p:attrName>style.visibility</p:attrName>
                                        </p:attrNameLst>
                                      </p:cBhvr>
                                      <p:to>
                                        <p:strVal val="visible"/>
                                      </p:to>
                                    </p:set>
                                    <p:anim calcmode="lin" valueType="num">
                                      <p:cBhvr additive="base">
                                        <p:cTn id="100" dur="500" fill="hold"/>
                                        <p:tgtEl>
                                          <p:spTgt spid="75"/>
                                        </p:tgtEl>
                                        <p:attrNameLst>
                                          <p:attrName>ppt_x</p:attrName>
                                        </p:attrNameLst>
                                      </p:cBhvr>
                                      <p:tavLst>
                                        <p:tav tm="0">
                                          <p:val>
                                            <p:strVal val="#ppt_x"/>
                                          </p:val>
                                        </p:tav>
                                        <p:tav tm="100000">
                                          <p:val>
                                            <p:strVal val="#ppt_x"/>
                                          </p:val>
                                        </p:tav>
                                      </p:tavLst>
                                    </p:anim>
                                    <p:anim calcmode="lin" valueType="num">
                                      <p:cBhvr additive="base">
                                        <p:cTn id="101" dur="500" fill="hold"/>
                                        <p:tgtEl>
                                          <p:spTgt spid="75"/>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additive="base">
                                        <p:cTn id="104" dur="500" fill="hold"/>
                                        <p:tgtEl>
                                          <p:spTgt spid="76"/>
                                        </p:tgtEl>
                                        <p:attrNameLst>
                                          <p:attrName>ppt_x</p:attrName>
                                        </p:attrNameLst>
                                      </p:cBhvr>
                                      <p:tavLst>
                                        <p:tav tm="0">
                                          <p:val>
                                            <p:strVal val="#ppt_x"/>
                                          </p:val>
                                        </p:tav>
                                        <p:tav tm="100000">
                                          <p:val>
                                            <p:strVal val="#ppt_x"/>
                                          </p:val>
                                        </p:tav>
                                      </p:tavLst>
                                    </p:anim>
                                    <p:anim calcmode="lin" valueType="num">
                                      <p:cBhvr additive="base">
                                        <p:cTn id="105"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68">
                                            <p:txEl>
                                              <p:pRg st="0" end="0"/>
                                            </p:txEl>
                                          </p:spTgt>
                                        </p:tgtEl>
                                        <p:attrNameLst>
                                          <p:attrName>style.visibility</p:attrName>
                                        </p:attrNameLst>
                                      </p:cBhvr>
                                      <p:to>
                                        <p:strVal val="visible"/>
                                      </p:to>
                                    </p:set>
                                    <p:anim calcmode="lin" valueType="num">
                                      <p:cBhvr additive="base">
                                        <p:cTn id="110"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68">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67">
                                            <p:txEl>
                                              <p:pRg st="0" end="0"/>
                                            </p:txEl>
                                          </p:spTgt>
                                        </p:tgtEl>
                                        <p:attrNameLst>
                                          <p:attrName>style.visibility</p:attrName>
                                        </p:attrNameLst>
                                      </p:cBhvr>
                                      <p:to>
                                        <p:strVal val="visible"/>
                                      </p:to>
                                    </p:set>
                                    <p:anim calcmode="lin" valueType="num">
                                      <p:cBhvr additive="base">
                                        <p:cTn id="114" dur="500" fill="hold"/>
                                        <p:tgtEl>
                                          <p:spTgt spid="67">
                                            <p:txEl>
                                              <p:pRg st="0" end="0"/>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77">
                                            <p:txEl>
                                              <p:pRg st="0" end="0"/>
                                            </p:txEl>
                                          </p:spTgt>
                                        </p:tgtEl>
                                        <p:attrNameLst>
                                          <p:attrName>style.visibility</p:attrName>
                                        </p:attrNameLst>
                                      </p:cBhvr>
                                      <p:to>
                                        <p:strVal val="visible"/>
                                      </p:to>
                                    </p:set>
                                    <p:anim calcmode="lin" valueType="num">
                                      <p:cBhvr additive="base">
                                        <p:cTn id="120"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78">
                                            <p:txEl>
                                              <p:pRg st="0" end="0"/>
                                            </p:txEl>
                                          </p:spTgt>
                                        </p:tgtEl>
                                        <p:attrNameLst>
                                          <p:attrName>style.visibility</p:attrName>
                                        </p:attrNameLst>
                                      </p:cBhvr>
                                      <p:to>
                                        <p:strVal val="visible"/>
                                      </p:to>
                                    </p:set>
                                    <p:anim calcmode="lin" valueType="num">
                                      <p:cBhvr additive="base">
                                        <p:cTn id="126"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79"/>
                                        </p:tgtEl>
                                        <p:attrNameLst>
                                          <p:attrName>style.visibility</p:attrName>
                                        </p:attrNameLst>
                                      </p:cBhvr>
                                      <p:to>
                                        <p:strVal val="visible"/>
                                      </p:to>
                                    </p:set>
                                    <p:anim calcmode="lin" valueType="num">
                                      <p:cBhvr additive="base">
                                        <p:cTn id="132" dur="500" fill="hold"/>
                                        <p:tgtEl>
                                          <p:spTgt spid="79"/>
                                        </p:tgtEl>
                                        <p:attrNameLst>
                                          <p:attrName>ppt_x</p:attrName>
                                        </p:attrNameLst>
                                      </p:cBhvr>
                                      <p:tavLst>
                                        <p:tav tm="0">
                                          <p:val>
                                            <p:strVal val="#ppt_x"/>
                                          </p:val>
                                        </p:tav>
                                        <p:tav tm="100000">
                                          <p:val>
                                            <p:strVal val="#ppt_x"/>
                                          </p:val>
                                        </p:tav>
                                      </p:tavLst>
                                    </p:anim>
                                    <p:anim calcmode="lin" valueType="num">
                                      <p:cBhvr additive="base">
                                        <p:cTn id="13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80"/>
                                        </p:tgtEl>
                                        <p:attrNameLst>
                                          <p:attrName>style.visibility</p:attrName>
                                        </p:attrNameLst>
                                      </p:cBhvr>
                                      <p:to>
                                        <p:strVal val="visible"/>
                                      </p:to>
                                    </p:set>
                                    <p:anim calcmode="lin" valueType="num">
                                      <p:cBhvr additive="base">
                                        <p:cTn id="138" dur="500" fill="hold"/>
                                        <p:tgtEl>
                                          <p:spTgt spid="80"/>
                                        </p:tgtEl>
                                        <p:attrNameLst>
                                          <p:attrName>ppt_x</p:attrName>
                                        </p:attrNameLst>
                                      </p:cBhvr>
                                      <p:tavLst>
                                        <p:tav tm="0">
                                          <p:val>
                                            <p:strVal val="#ppt_x"/>
                                          </p:val>
                                        </p:tav>
                                        <p:tav tm="100000">
                                          <p:val>
                                            <p:strVal val="#ppt_x"/>
                                          </p:val>
                                        </p:tav>
                                      </p:tavLst>
                                    </p:anim>
                                    <p:anim calcmode="lin" valueType="num">
                                      <p:cBhvr additive="base">
                                        <p:cTn id="13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nodeType="clickEffect">
                                  <p:stCondLst>
                                    <p:cond delay="0"/>
                                  </p:stCondLst>
                                  <p:childTnLst>
                                    <p:set>
                                      <p:cBhvr>
                                        <p:cTn id="143" dur="1" fill="hold">
                                          <p:stCondLst>
                                            <p:cond delay="0"/>
                                          </p:stCondLst>
                                        </p:cTn>
                                        <p:tgtEl>
                                          <p:spTgt spid="82"/>
                                        </p:tgtEl>
                                        <p:attrNameLst>
                                          <p:attrName>style.visibility</p:attrName>
                                        </p:attrNameLst>
                                      </p:cBhvr>
                                      <p:to>
                                        <p:strVal val="visible"/>
                                      </p:to>
                                    </p:set>
                                    <p:anim calcmode="lin" valueType="num">
                                      <p:cBhvr additive="base">
                                        <p:cTn id="144" dur="500" fill="hold"/>
                                        <p:tgtEl>
                                          <p:spTgt spid="82"/>
                                        </p:tgtEl>
                                        <p:attrNameLst>
                                          <p:attrName>ppt_x</p:attrName>
                                        </p:attrNameLst>
                                      </p:cBhvr>
                                      <p:tavLst>
                                        <p:tav tm="0">
                                          <p:val>
                                            <p:strVal val="#ppt_x"/>
                                          </p:val>
                                        </p:tav>
                                        <p:tav tm="100000">
                                          <p:val>
                                            <p:strVal val="#ppt_x"/>
                                          </p:val>
                                        </p:tav>
                                      </p:tavLst>
                                    </p:anim>
                                    <p:anim calcmode="lin" valueType="num">
                                      <p:cBhvr additive="base">
                                        <p:cTn id="14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83">
                                            <p:txEl>
                                              <p:pRg st="0" end="0"/>
                                            </p:txEl>
                                          </p:spTgt>
                                        </p:tgtEl>
                                        <p:attrNameLst>
                                          <p:attrName>style.visibility</p:attrName>
                                        </p:attrNameLst>
                                      </p:cBhvr>
                                      <p:to>
                                        <p:strVal val="visible"/>
                                      </p:to>
                                    </p:set>
                                    <p:anim calcmode="lin" valueType="num">
                                      <p:cBhvr additive="base">
                                        <p:cTn id="150"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additive="base">
                                        <p:cTn id="151" dur="500" fill="hold"/>
                                        <p:tgtEl>
                                          <p:spTgt spid="83">
                                            <p:txEl>
                                              <p:pRg st="0" end="0"/>
                                            </p:txEl>
                                          </p:spTgt>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84">
                                            <p:txEl>
                                              <p:pRg st="0" end="0"/>
                                            </p:txEl>
                                          </p:spTgt>
                                        </p:tgtEl>
                                        <p:attrNameLst>
                                          <p:attrName>style.visibility</p:attrName>
                                        </p:attrNameLst>
                                      </p:cBhvr>
                                      <p:to>
                                        <p:strVal val="visible"/>
                                      </p:to>
                                    </p:set>
                                    <p:anim calcmode="lin" valueType="num">
                                      <p:cBhvr additive="base">
                                        <p:cTn id="154"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grpId="0" nodeType="clickEffect">
                                  <p:stCondLst>
                                    <p:cond delay="0"/>
                                  </p:stCondLst>
                                  <p:childTnLst>
                                    <p:set>
                                      <p:cBhvr>
                                        <p:cTn id="159" dur="1" fill="hold">
                                          <p:stCondLst>
                                            <p:cond delay="0"/>
                                          </p:stCondLst>
                                        </p:cTn>
                                        <p:tgtEl>
                                          <p:spTgt spid="88">
                                            <p:txEl>
                                              <p:pRg st="0" end="0"/>
                                            </p:txEl>
                                          </p:spTgt>
                                        </p:tgtEl>
                                        <p:attrNameLst>
                                          <p:attrName>style.visibility</p:attrName>
                                        </p:attrNameLst>
                                      </p:cBhvr>
                                      <p:to>
                                        <p:strVal val="visible"/>
                                      </p:to>
                                    </p:set>
                                    <p:anim calcmode="lin" valueType="num">
                                      <p:cBhvr additive="base">
                                        <p:cTn id="160"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161" dur="500" fill="hold"/>
                                        <p:tgtEl>
                                          <p:spTgt spid="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 presetClass="entr" presetSubtype="4" fill="hold" grpId="0" nodeType="clickEffect">
                                  <p:stCondLst>
                                    <p:cond delay="0"/>
                                  </p:stCondLst>
                                  <p:childTnLst>
                                    <p:set>
                                      <p:cBhvr>
                                        <p:cTn id="165" dur="1" fill="hold">
                                          <p:stCondLst>
                                            <p:cond delay="0"/>
                                          </p:stCondLst>
                                        </p:cTn>
                                        <p:tgtEl>
                                          <p:spTgt spid="91">
                                            <p:txEl>
                                              <p:pRg st="0" end="0"/>
                                            </p:txEl>
                                          </p:spTgt>
                                        </p:tgtEl>
                                        <p:attrNameLst>
                                          <p:attrName>style.visibility</p:attrName>
                                        </p:attrNameLst>
                                      </p:cBhvr>
                                      <p:to>
                                        <p:strVal val="visible"/>
                                      </p:to>
                                    </p:set>
                                    <p:anim calcmode="lin" valueType="num">
                                      <p:cBhvr additive="base">
                                        <p:cTn id="166"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85"/>
                                        </p:tgtEl>
                                        <p:attrNameLst>
                                          <p:attrName>style.visibility</p:attrName>
                                        </p:attrNameLst>
                                      </p:cBhvr>
                                      <p:to>
                                        <p:strVal val="visible"/>
                                      </p:to>
                                    </p:set>
                                    <p:anim calcmode="lin" valueType="num">
                                      <p:cBhvr additive="base">
                                        <p:cTn id="172" dur="500" fill="hold"/>
                                        <p:tgtEl>
                                          <p:spTgt spid="85"/>
                                        </p:tgtEl>
                                        <p:attrNameLst>
                                          <p:attrName>ppt_x</p:attrName>
                                        </p:attrNameLst>
                                      </p:cBhvr>
                                      <p:tavLst>
                                        <p:tav tm="0">
                                          <p:val>
                                            <p:strVal val="#ppt_x"/>
                                          </p:val>
                                        </p:tav>
                                        <p:tav tm="100000">
                                          <p:val>
                                            <p:strVal val="#ppt_x"/>
                                          </p:val>
                                        </p:tav>
                                      </p:tavLst>
                                    </p:anim>
                                    <p:anim calcmode="lin" valueType="num">
                                      <p:cBhvr additive="base">
                                        <p:cTn id="173"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95"/>
                                        </p:tgtEl>
                                        <p:attrNameLst>
                                          <p:attrName>style.visibility</p:attrName>
                                        </p:attrNameLst>
                                      </p:cBhvr>
                                      <p:to>
                                        <p:strVal val="visible"/>
                                      </p:to>
                                    </p:set>
                                    <p:animEffect transition="in" filter="fade">
                                      <p:cBhvr>
                                        <p:cTn id="178" dur="2000"/>
                                        <p:tgtEl>
                                          <p:spTgt spid="95"/>
                                        </p:tgtEl>
                                      </p:cBhvr>
                                    </p:animEffect>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99"/>
                                        </p:tgtEl>
                                        <p:attrNameLst>
                                          <p:attrName>style.visibility</p:attrName>
                                        </p:attrNameLst>
                                      </p:cBhvr>
                                      <p:to>
                                        <p:strVal val="visible"/>
                                      </p:to>
                                    </p:set>
                                    <p:anim calcmode="lin" valueType="num">
                                      <p:cBhvr additive="base">
                                        <p:cTn id="183" dur="500" fill="hold"/>
                                        <p:tgtEl>
                                          <p:spTgt spid="99"/>
                                        </p:tgtEl>
                                        <p:attrNameLst>
                                          <p:attrName>ppt_x</p:attrName>
                                        </p:attrNameLst>
                                      </p:cBhvr>
                                      <p:tavLst>
                                        <p:tav tm="0">
                                          <p:val>
                                            <p:strVal val="#ppt_x"/>
                                          </p:val>
                                        </p:tav>
                                        <p:tav tm="100000">
                                          <p:val>
                                            <p:strVal val="#ppt_x"/>
                                          </p:val>
                                        </p:tav>
                                      </p:tavLst>
                                    </p:anim>
                                    <p:anim calcmode="lin" valueType="num">
                                      <p:cBhvr additive="base">
                                        <p:cTn id="184" dur="500" fill="hold"/>
                                        <p:tgtEl>
                                          <p:spTgt spid="9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98"/>
                                        </p:tgtEl>
                                        <p:attrNameLst>
                                          <p:attrName>style.visibility</p:attrName>
                                        </p:attrNameLst>
                                      </p:cBhvr>
                                      <p:to>
                                        <p:strVal val="visible"/>
                                      </p:to>
                                    </p:set>
                                    <p:anim calcmode="lin" valueType="num">
                                      <p:cBhvr additive="base">
                                        <p:cTn id="187" dur="500" fill="hold"/>
                                        <p:tgtEl>
                                          <p:spTgt spid="98"/>
                                        </p:tgtEl>
                                        <p:attrNameLst>
                                          <p:attrName>ppt_x</p:attrName>
                                        </p:attrNameLst>
                                      </p:cBhvr>
                                      <p:tavLst>
                                        <p:tav tm="0">
                                          <p:val>
                                            <p:strVal val="#ppt_x"/>
                                          </p:val>
                                        </p:tav>
                                        <p:tav tm="100000">
                                          <p:val>
                                            <p:strVal val="#ppt_x"/>
                                          </p:val>
                                        </p:tav>
                                      </p:tavLst>
                                    </p:anim>
                                    <p:anim calcmode="lin" valueType="num">
                                      <p:cBhvr additive="base">
                                        <p:cTn id="188" dur="500" fill="hold"/>
                                        <p:tgtEl>
                                          <p:spTgt spid="98"/>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97"/>
                                        </p:tgtEl>
                                        <p:attrNameLst>
                                          <p:attrName>style.visibility</p:attrName>
                                        </p:attrNameLst>
                                      </p:cBhvr>
                                      <p:to>
                                        <p:strVal val="visible"/>
                                      </p:to>
                                    </p:set>
                                    <p:anim calcmode="lin" valueType="num">
                                      <p:cBhvr additive="base">
                                        <p:cTn id="191" dur="500" fill="hold"/>
                                        <p:tgtEl>
                                          <p:spTgt spid="97"/>
                                        </p:tgtEl>
                                        <p:attrNameLst>
                                          <p:attrName>ppt_x</p:attrName>
                                        </p:attrNameLst>
                                      </p:cBhvr>
                                      <p:tavLst>
                                        <p:tav tm="0">
                                          <p:val>
                                            <p:strVal val="#ppt_x"/>
                                          </p:val>
                                        </p:tav>
                                        <p:tav tm="100000">
                                          <p:val>
                                            <p:strVal val="#ppt_x"/>
                                          </p:val>
                                        </p:tav>
                                      </p:tavLst>
                                    </p:anim>
                                    <p:anim calcmode="lin" valueType="num">
                                      <p:cBhvr additive="base">
                                        <p:cTn id="19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102">
                                            <p:txEl>
                                              <p:pRg st="0" end="0"/>
                                            </p:txEl>
                                          </p:spTgt>
                                        </p:tgtEl>
                                        <p:attrNameLst>
                                          <p:attrName>style.visibility</p:attrName>
                                        </p:attrNameLst>
                                      </p:cBhvr>
                                      <p:to>
                                        <p:strVal val="visible"/>
                                      </p:to>
                                    </p:set>
                                    <p:anim calcmode="lin" valueType="num">
                                      <p:cBhvr additive="base">
                                        <p:cTn id="197"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additive="base">
                                        <p:cTn id="198" dur="500" fill="hold"/>
                                        <p:tgtEl>
                                          <p:spTgt spid="102">
                                            <p:txEl>
                                              <p:pRg st="0" end="0"/>
                                            </p:txEl>
                                          </p:spTgt>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100">
                                            <p:txEl>
                                              <p:pRg st="0" end="0"/>
                                            </p:txEl>
                                          </p:spTgt>
                                        </p:tgtEl>
                                        <p:attrNameLst>
                                          <p:attrName>style.visibility</p:attrName>
                                        </p:attrNameLst>
                                      </p:cBhvr>
                                      <p:to>
                                        <p:strVal val="visible"/>
                                      </p:to>
                                    </p:set>
                                    <p:anim calcmode="lin" valueType="num">
                                      <p:cBhvr additive="base">
                                        <p:cTn id="201"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202" dur="500" fill="hold"/>
                                        <p:tgtEl>
                                          <p:spTgt spid="100">
                                            <p:txEl>
                                              <p:pRg st="0" end="0"/>
                                            </p:txEl>
                                          </p:spTgt>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101">
                                            <p:txEl>
                                              <p:pRg st="0" end="0"/>
                                            </p:txEl>
                                          </p:spTgt>
                                        </p:tgtEl>
                                        <p:attrNameLst>
                                          <p:attrName>style.visibility</p:attrName>
                                        </p:attrNameLst>
                                      </p:cBhvr>
                                      <p:to>
                                        <p:strVal val="visible"/>
                                      </p:to>
                                    </p:set>
                                    <p:anim calcmode="lin" valueType="num">
                                      <p:cBhvr additive="base">
                                        <p:cTn id="205" dur="500" fill="hold"/>
                                        <p:tgtEl>
                                          <p:spTgt spid="101">
                                            <p:txEl>
                                              <p:pRg st="0" end="0"/>
                                            </p:txEl>
                                          </p:spTgt>
                                        </p:tgtEl>
                                        <p:attrNameLst>
                                          <p:attrName>ppt_x</p:attrName>
                                        </p:attrNameLst>
                                      </p:cBhvr>
                                      <p:tavLst>
                                        <p:tav tm="0">
                                          <p:val>
                                            <p:strVal val="#ppt_x"/>
                                          </p:val>
                                        </p:tav>
                                        <p:tav tm="100000">
                                          <p:val>
                                            <p:strVal val="#ppt_x"/>
                                          </p:val>
                                        </p:tav>
                                      </p:tavLst>
                                    </p:anim>
                                    <p:anim calcmode="lin" valueType="num">
                                      <p:cBhvr additive="base">
                                        <p:cTn id="206" dur="500" fill="hold"/>
                                        <p:tgtEl>
                                          <p:spTgt spid="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103">
                                            <p:txEl>
                                              <p:pRg st="0" end="0"/>
                                            </p:txEl>
                                          </p:spTgt>
                                        </p:tgtEl>
                                        <p:attrNameLst>
                                          <p:attrName>style.visibility</p:attrName>
                                        </p:attrNameLst>
                                      </p:cBhvr>
                                      <p:to>
                                        <p:strVal val="visible"/>
                                      </p:to>
                                    </p:set>
                                    <p:anim calcmode="lin" valueType="num">
                                      <p:cBhvr additive="base">
                                        <p:cTn id="211" dur="500" fill="hold"/>
                                        <p:tgtEl>
                                          <p:spTgt spid="103">
                                            <p:txEl>
                                              <p:pRg st="0" end="0"/>
                                            </p:txEl>
                                          </p:spTgt>
                                        </p:tgtEl>
                                        <p:attrNameLst>
                                          <p:attrName>ppt_x</p:attrName>
                                        </p:attrNameLst>
                                      </p:cBhvr>
                                      <p:tavLst>
                                        <p:tav tm="0">
                                          <p:val>
                                            <p:strVal val="#ppt_x"/>
                                          </p:val>
                                        </p:tav>
                                        <p:tav tm="100000">
                                          <p:val>
                                            <p:strVal val="#ppt_x"/>
                                          </p:val>
                                        </p:tav>
                                      </p:tavLst>
                                    </p:anim>
                                    <p:anim calcmode="lin" valueType="num">
                                      <p:cBhvr additive="base">
                                        <p:cTn id="212" dur="500" fill="hold"/>
                                        <p:tgtEl>
                                          <p:spTgt spid="1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104">
                                            <p:txEl>
                                              <p:pRg st="0" end="0"/>
                                            </p:txEl>
                                          </p:spTgt>
                                        </p:tgtEl>
                                        <p:attrNameLst>
                                          <p:attrName>style.visibility</p:attrName>
                                        </p:attrNameLst>
                                      </p:cBhvr>
                                      <p:to>
                                        <p:strVal val="visible"/>
                                      </p:to>
                                    </p:set>
                                    <p:anim calcmode="lin" valueType="num">
                                      <p:cBhvr additive="base">
                                        <p:cTn id="217" dur="500" fill="hold"/>
                                        <p:tgtEl>
                                          <p:spTgt spid="104">
                                            <p:txEl>
                                              <p:pRg st="0" end="0"/>
                                            </p:txEl>
                                          </p:spTgt>
                                        </p:tgtEl>
                                        <p:attrNameLst>
                                          <p:attrName>ppt_x</p:attrName>
                                        </p:attrNameLst>
                                      </p:cBhvr>
                                      <p:tavLst>
                                        <p:tav tm="0">
                                          <p:val>
                                            <p:strVal val="#ppt_x"/>
                                          </p:val>
                                        </p:tav>
                                        <p:tav tm="100000">
                                          <p:val>
                                            <p:strVal val="#ppt_x"/>
                                          </p:val>
                                        </p:tav>
                                      </p:tavLst>
                                    </p:anim>
                                    <p:anim calcmode="lin" valueType="num">
                                      <p:cBhvr additive="base">
                                        <p:cTn id="218" dur="500" fill="hold"/>
                                        <p:tgtEl>
                                          <p:spTgt spid="1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105">
                                            <p:txEl>
                                              <p:pRg st="0" end="0"/>
                                            </p:txEl>
                                          </p:spTgt>
                                        </p:tgtEl>
                                        <p:attrNameLst>
                                          <p:attrName>style.visibility</p:attrName>
                                        </p:attrNameLst>
                                      </p:cBhvr>
                                      <p:to>
                                        <p:strVal val="visible"/>
                                      </p:to>
                                    </p:set>
                                    <p:anim calcmode="lin" valueType="num">
                                      <p:cBhvr additive="base">
                                        <p:cTn id="223" dur="500" fill="hold"/>
                                        <p:tgtEl>
                                          <p:spTgt spid="105">
                                            <p:txEl>
                                              <p:pRg st="0" end="0"/>
                                            </p:txEl>
                                          </p:spTgt>
                                        </p:tgtEl>
                                        <p:attrNameLst>
                                          <p:attrName>ppt_x</p:attrName>
                                        </p:attrNameLst>
                                      </p:cBhvr>
                                      <p:tavLst>
                                        <p:tav tm="0">
                                          <p:val>
                                            <p:strVal val="#ppt_x"/>
                                          </p:val>
                                        </p:tav>
                                        <p:tav tm="100000">
                                          <p:val>
                                            <p:strVal val="#ppt_x"/>
                                          </p:val>
                                        </p:tav>
                                      </p:tavLst>
                                    </p:anim>
                                    <p:anim calcmode="lin" valueType="num">
                                      <p:cBhvr additive="base">
                                        <p:cTn id="224" dur="500" fill="hold"/>
                                        <p:tgtEl>
                                          <p:spTgt spid="1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106"/>
                                        </p:tgtEl>
                                        <p:attrNameLst>
                                          <p:attrName>style.visibility</p:attrName>
                                        </p:attrNameLst>
                                      </p:cBhvr>
                                      <p:to>
                                        <p:strVal val="visible"/>
                                      </p:to>
                                    </p:set>
                                    <p:animEffect transition="in" filter="fade">
                                      <p:cBhvr>
                                        <p:cTn id="229" dur="2000"/>
                                        <p:tgtEl>
                                          <p:spTgt spid="106"/>
                                        </p:tgtEl>
                                      </p:cBhvr>
                                    </p:animEffect>
                                  </p:childTnLst>
                                </p:cTn>
                              </p:par>
                            </p:childTnLst>
                          </p:cTn>
                        </p:par>
                      </p:childTnLst>
                    </p:cTn>
                  </p:par>
                  <p:par>
                    <p:cTn id="230" fill="hold">
                      <p:stCondLst>
                        <p:cond delay="indefinite"/>
                      </p:stCondLst>
                      <p:childTnLst>
                        <p:par>
                          <p:cTn id="231" fill="hold">
                            <p:stCondLst>
                              <p:cond delay="0"/>
                            </p:stCondLst>
                            <p:childTnLst>
                              <p:par>
                                <p:cTn id="232" presetID="2" presetClass="entr" presetSubtype="4" fill="hold" grpId="0" nodeType="clickEffect">
                                  <p:stCondLst>
                                    <p:cond delay="0"/>
                                  </p:stCondLst>
                                  <p:childTnLst>
                                    <p:set>
                                      <p:cBhvr>
                                        <p:cTn id="233" dur="1" fill="hold">
                                          <p:stCondLst>
                                            <p:cond delay="0"/>
                                          </p:stCondLst>
                                        </p:cTn>
                                        <p:tgtEl>
                                          <p:spTgt spid="107">
                                            <p:bg/>
                                          </p:spTgt>
                                        </p:tgtEl>
                                        <p:attrNameLst>
                                          <p:attrName>style.visibility</p:attrName>
                                        </p:attrNameLst>
                                      </p:cBhvr>
                                      <p:to>
                                        <p:strVal val="visible"/>
                                      </p:to>
                                    </p:set>
                                    <p:anim calcmode="lin" valueType="num">
                                      <p:cBhvr additive="base">
                                        <p:cTn id="234" dur="500" fill="hold"/>
                                        <p:tgtEl>
                                          <p:spTgt spid="107">
                                            <p:bg/>
                                          </p:spTgt>
                                        </p:tgtEl>
                                        <p:attrNameLst>
                                          <p:attrName>ppt_x</p:attrName>
                                        </p:attrNameLst>
                                      </p:cBhvr>
                                      <p:tavLst>
                                        <p:tav tm="0">
                                          <p:val>
                                            <p:strVal val="#ppt_x"/>
                                          </p:val>
                                        </p:tav>
                                        <p:tav tm="100000">
                                          <p:val>
                                            <p:strVal val="#ppt_x"/>
                                          </p:val>
                                        </p:tav>
                                      </p:tavLst>
                                    </p:anim>
                                    <p:anim calcmode="lin" valueType="num">
                                      <p:cBhvr additive="base">
                                        <p:cTn id="235" dur="500" fill="hold"/>
                                        <p:tgtEl>
                                          <p:spTgt spid="107">
                                            <p:bg/>
                                          </p:spTgt>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107">
                                            <p:txEl>
                                              <p:pRg st="0" end="0"/>
                                            </p:txEl>
                                          </p:spTgt>
                                        </p:tgtEl>
                                        <p:attrNameLst>
                                          <p:attrName>style.visibility</p:attrName>
                                        </p:attrNameLst>
                                      </p:cBhvr>
                                      <p:to>
                                        <p:strVal val="visible"/>
                                      </p:to>
                                    </p:set>
                                    <p:anim calcmode="lin" valueType="num">
                                      <p:cBhvr additive="base">
                                        <p:cTn id="238" dur="500" fill="hold"/>
                                        <p:tgtEl>
                                          <p:spTgt spid="107">
                                            <p:txEl>
                                              <p:pRg st="0" end="0"/>
                                            </p:txEl>
                                          </p:spTgt>
                                        </p:tgtEl>
                                        <p:attrNameLst>
                                          <p:attrName>ppt_x</p:attrName>
                                        </p:attrNameLst>
                                      </p:cBhvr>
                                      <p:tavLst>
                                        <p:tav tm="0">
                                          <p:val>
                                            <p:strVal val="#ppt_x"/>
                                          </p:val>
                                        </p:tav>
                                        <p:tav tm="100000">
                                          <p:val>
                                            <p:strVal val="#ppt_x"/>
                                          </p:val>
                                        </p:tav>
                                      </p:tavLst>
                                    </p:anim>
                                    <p:anim calcmode="lin" valueType="num">
                                      <p:cBhvr additive="base">
                                        <p:cTn id="239" dur="500" fill="hold"/>
                                        <p:tgtEl>
                                          <p:spTgt spid="107">
                                            <p:txEl>
                                              <p:pRg st="0" end="0"/>
                                            </p:txEl>
                                          </p:spTgt>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07">
                                            <p:txEl>
                                              <p:pRg st="1" end="1"/>
                                            </p:txEl>
                                          </p:spTgt>
                                        </p:tgtEl>
                                        <p:attrNameLst>
                                          <p:attrName>style.visibility</p:attrName>
                                        </p:attrNameLst>
                                      </p:cBhvr>
                                      <p:to>
                                        <p:strVal val="visible"/>
                                      </p:to>
                                    </p:set>
                                    <p:anim calcmode="lin" valueType="num">
                                      <p:cBhvr additive="base">
                                        <p:cTn id="242" dur="500" fill="hold"/>
                                        <p:tgtEl>
                                          <p:spTgt spid="107">
                                            <p:txEl>
                                              <p:pRg st="1" end="1"/>
                                            </p:txEl>
                                          </p:spTgt>
                                        </p:tgtEl>
                                        <p:attrNameLst>
                                          <p:attrName>ppt_x</p:attrName>
                                        </p:attrNameLst>
                                      </p:cBhvr>
                                      <p:tavLst>
                                        <p:tav tm="0">
                                          <p:val>
                                            <p:strVal val="#ppt_x"/>
                                          </p:val>
                                        </p:tav>
                                        <p:tav tm="100000">
                                          <p:val>
                                            <p:strVal val="#ppt_x"/>
                                          </p:val>
                                        </p:tav>
                                      </p:tavLst>
                                    </p:anim>
                                    <p:anim calcmode="lin" valueType="num">
                                      <p:cBhvr additive="base">
                                        <p:cTn id="243" dur="500" fill="hold"/>
                                        <p:tgtEl>
                                          <p:spTgt spid="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2" presetClass="entr" presetSubtype="4" fill="hold" nodeType="clickEffect">
                                  <p:stCondLst>
                                    <p:cond delay="0"/>
                                  </p:stCondLst>
                                  <p:childTnLst>
                                    <p:set>
                                      <p:cBhvr>
                                        <p:cTn id="247" dur="1" fill="hold">
                                          <p:stCondLst>
                                            <p:cond delay="0"/>
                                          </p:stCondLst>
                                        </p:cTn>
                                        <p:tgtEl>
                                          <p:spTgt spid="109"/>
                                        </p:tgtEl>
                                        <p:attrNameLst>
                                          <p:attrName>style.visibility</p:attrName>
                                        </p:attrNameLst>
                                      </p:cBhvr>
                                      <p:to>
                                        <p:strVal val="visible"/>
                                      </p:to>
                                    </p:set>
                                    <p:anim calcmode="lin" valueType="num">
                                      <p:cBhvr additive="base">
                                        <p:cTn id="248" dur="500" fill="hold"/>
                                        <p:tgtEl>
                                          <p:spTgt spid="109"/>
                                        </p:tgtEl>
                                        <p:attrNameLst>
                                          <p:attrName>ppt_x</p:attrName>
                                        </p:attrNameLst>
                                      </p:cBhvr>
                                      <p:tavLst>
                                        <p:tav tm="0">
                                          <p:val>
                                            <p:strVal val="#ppt_x"/>
                                          </p:val>
                                        </p:tav>
                                        <p:tav tm="100000">
                                          <p:val>
                                            <p:strVal val="#ppt_x"/>
                                          </p:val>
                                        </p:tav>
                                      </p:tavLst>
                                    </p:anim>
                                    <p:anim calcmode="lin" valueType="num">
                                      <p:cBhvr additive="base">
                                        <p:cTn id="249" dur="500" fill="hold"/>
                                        <p:tgtEl>
                                          <p:spTgt spid="109"/>
                                        </p:tgtEl>
                                        <p:attrNameLst>
                                          <p:attrName>ppt_y</p:attrName>
                                        </p:attrNameLst>
                                      </p:cBhvr>
                                      <p:tavLst>
                                        <p:tav tm="0">
                                          <p:val>
                                            <p:strVal val="1+#ppt_h/2"/>
                                          </p:val>
                                        </p:tav>
                                        <p:tav tm="100000">
                                          <p:val>
                                            <p:strVal val="#ppt_y"/>
                                          </p:val>
                                        </p:tav>
                                      </p:tavLst>
                                    </p:anim>
                                  </p:childTnLst>
                                </p:cTn>
                              </p:par>
                              <p:par>
                                <p:cTn id="250" presetID="2" presetClass="entr" presetSubtype="4" fill="hold" nodeType="withEffect">
                                  <p:stCondLst>
                                    <p:cond delay="0"/>
                                  </p:stCondLst>
                                  <p:childTnLst>
                                    <p:set>
                                      <p:cBhvr>
                                        <p:cTn id="251" dur="1" fill="hold">
                                          <p:stCondLst>
                                            <p:cond delay="0"/>
                                          </p:stCondLst>
                                        </p:cTn>
                                        <p:tgtEl>
                                          <p:spTgt spid="111"/>
                                        </p:tgtEl>
                                        <p:attrNameLst>
                                          <p:attrName>style.visibility</p:attrName>
                                        </p:attrNameLst>
                                      </p:cBhvr>
                                      <p:to>
                                        <p:strVal val="visible"/>
                                      </p:to>
                                    </p:set>
                                    <p:anim calcmode="lin" valueType="num">
                                      <p:cBhvr additive="base">
                                        <p:cTn id="252" dur="500" fill="hold"/>
                                        <p:tgtEl>
                                          <p:spTgt spid="111"/>
                                        </p:tgtEl>
                                        <p:attrNameLst>
                                          <p:attrName>ppt_x</p:attrName>
                                        </p:attrNameLst>
                                      </p:cBhvr>
                                      <p:tavLst>
                                        <p:tav tm="0">
                                          <p:val>
                                            <p:strVal val="#ppt_x"/>
                                          </p:val>
                                        </p:tav>
                                        <p:tav tm="100000">
                                          <p:val>
                                            <p:strVal val="#ppt_x"/>
                                          </p:val>
                                        </p:tav>
                                      </p:tavLst>
                                    </p:anim>
                                    <p:anim calcmode="lin" valueType="num">
                                      <p:cBhvr additive="base">
                                        <p:cTn id="253" dur="500" fill="hold"/>
                                        <p:tgtEl>
                                          <p:spTgt spid="111"/>
                                        </p:tgtEl>
                                        <p:attrNameLst>
                                          <p:attrName>ppt_y</p:attrName>
                                        </p:attrNameLst>
                                      </p:cBhvr>
                                      <p:tavLst>
                                        <p:tav tm="0">
                                          <p:val>
                                            <p:strVal val="1+#ppt_h/2"/>
                                          </p:val>
                                        </p:tav>
                                        <p:tav tm="100000">
                                          <p:val>
                                            <p:strVal val="#ppt_y"/>
                                          </p:val>
                                        </p:tav>
                                      </p:tavLst>
                                    </p:anim>
                                  </p:childTnLst>
                                </p:cTn>
                              </p:par>
                              <p:par>
                                <p:cTn id="254" presetID="2" presetClass="entr" presetSubtype="4" fill="hold" nodeType="withEffect">
                                  <p:stCondLst>
                                    <p:cond delay="0"/>
                                  </p:stCondLst>
                                  <p:childTnLst>
                                    <p:set>
                                      <p:cBhvr>
                                        <p:cTn id="255" dur="1" fill="hold">
                                          <p:stCondLst>
                                            <p:cond delay="0"/>
                                          </p:stCondLst>
                                        </p:cTn>
                                        <p:tgtEl>
                                          <p:spTgt spid="113"/>
                                        </p:tgtEl>
                                        <p:attrNameLst>
                                          <p:attrName>style.visibility</p:attrName>
                                        </p:attrNameLst>
                                      </p:cBhvr>
                                      <p:to>
                                        <p:strVal val="visible"/>
                                      </p:to>
                                    </p:set>
                                    <p:anim calcmode="lin" valueType="num">
                                      <p:cBhvr additive="base">
                                        <p:cTn id="256" dur="500" fill="hold"/>
                                        <p:tgtEl>
                                          <p:spTgt spid="113"/>
                                        </p:tgtEl>
                                        <p:attrNameLst>
                                          <p:attrName>ppt_x</p:attrName>
                                        </p:attrNameLst>
                                      </p:cBhvr>
                                      <p:tavLst>
                                        <p:tav tm="0">
                                          <p:val>
                                            <p:strVal val="#ppt_x"/>
                                          </p:val>
                                        </p:tav>
                                        <p:tav tm="100000">
                                          <p:val>
                                            <p:strVal val="#ppt_x"/>
                                          </p:val>
                                        </p:tav>
                                      </p:tavLst>
                                    </p:anim>
                                    <p:anim calcmode="lin" valueType="num">
                                      <p:cBhvr additive="base">
                                        <p:cTn id="257"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258" fill="hold">
                      <p:stCondLst>
                        <p:cond delay="indefinite"/>
                      </p:stCondLst>
                      <p:childTnLst>
                        <p:par>
                          <p:cTn id="259" fill="hold">
                            <p:stCondLst>
                              <p:cond delay="0"/>
                            </p:stCondLst>
                            <p:childTnLst>
                              <p:par>
                                <p:cTn id="260" presetID="2" presetClass="entr" presetSubtype="4" fill="hold" grpId="0" nodeType="clickEffect">
                                  <p:stCondLst>
                                    <p:cond delay="0"/>
                                  </p:stCondLst>
                                  <p:childTnLst>
                                    <p:set>
                                      <p:cBhvr>
                                        <p:cTn id="261" dur="1" fill="hold">
                                          <p:stCondLst>
                                            <p:cond delay="0"/>
                                          </p:stCondLst>
                                        </p:cTn>
                                        <p:tgtEl>
                                          <p:spTgt spid="114">
                                            <p:bg/>
                                          </p:spTgt>
                                        </p:tgtEl>
                                        <p:attrNameLst>
                                          <p:attrName>style.visibility</p:attrName>
                                        </p:attrNameLst>
                                      </p:cBhvr>
                                      <p:to>
                                        <p:strVal val="visible"/>
                                      </p:to>
                                    </p:set>
                                    <p:anim calcmode="lin" valueType="num">
                                      <p:cBhvr additive="base">
                                        <p:cTn id="262" dur="500" fill="hold"/>
                                        <p:tgtEl>
                                          <p:spTgt spid="114">
                                            <p:bg/>
                                          </p:spTgt>
                                        </p:tgtEl>
                                        <p:attrNameLst>
                                          <p:attrName>ppt_x</p:attrName>
                                        </p:attrNameLst>
                                      </p:cBhvr>
                                      <p:tavLst>
                                        <p:tav tm="0">
                                          <p:val>
                                            <p:strVal val="#ppt_x"/>
                                          </p:val>
                                        </p:tav>
                                        <p:tav tm="100000">
                                          <p:val>
                                            <p:strVal val="#ppt_x"/>
                                          </p:val>
                                        </p:tav>
                                      </p:tavLst>
                                    </p:anim>
                                    <p:anim calcmode="lin" valueType="num">
                                      <p:cBhvr additive="base">
                                        <p:cTn id="263" dur="500" fill="hold"/>
                                        <p:tgtEl>
                                          <p:spTgt spid="114">
                                            <p:bg/>
                                          </p:spTgt>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14">
                                            <p:txEl>
                                              <p:pRg st="0" end="0"/>
                                            </p:txEl>
                                          </p:spTgt>
                                        </p:tgtEl>
                                        <p:attrNameLst>
                                          <p:attrName>style.visibility</p:attrName>
                                        </p:attrNameLst>
                                      </p:cBhvr>
                                      <p:to>
                                        <p:strVal val="visible"/>
                                      </p:to>
                                    </p:set>
                                    <p:anim calcmode="lin" valueType="num">
                                      <p:cBhvr additive="base">
                                        <p:cTn id="266" dur="500" fill="hold"/>
                                        <p:tgtEl>
                                          <p:spTgt spid="114">
                                            <p:txEl>
                                              <p:pRg st="0" end="0"/>
                                            </p:txEl>
                                          </p:spTgt>
                                        </p:tgtEl>
                                        <p:attrNameLst>
                                          <p:attrName>ppt_x</p:attrName>
                                        </p:attrNameLst>
                                      </p:cBhvr>
                                      <p:tavLst>
                                        <p:tav tm="0">
                                          <p:val>
                                            <p:strVal val="#ppt_x"/>
                                          </p:val>
                                        </p:tav>
                                        <p:tav tm="100000">
                                          <p:val>
                                            <p:strVal val="#ppt_x"/>
                                          </p:val>
                                        </p:tav>
                                      </p:tavLst>
                                    </p:anim>
                                    <p:anim calcmode="lin" valueType="num">
                                      <p:cBhvr additive="base">
                                        <p:cTn id="267" dur="500" fill="hold"/>
                                        <p:tgtEl>
                                          <p:spTgt spid="114">
                                            <p:txEl>
                                              <p:pRg st="0" end="0"/>
                                            </p:txEl>
                                          </p:spTgt>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14">
                                            <p:txEl>
                                              <p:pRg st="1" end="1"/>
                                            </p:txEl>
                                          </p:spTgt>
                                        </p:tgtEl>
                                        <p:attrNameLst>
                                          <p:attrName>style.visibility</p:attrName>
                                        </p:attrNameLst>
                                      </p:cBhvr>
                                      <p:to>
                                        <p:strVal val="visible"/>
                                      </p:to>
                                    </p:set>
                                    <p:anim calcmode="lin" valueType="num">
                                      <p:cBhvr additive="base">
                                        <p:cTn id="270" dur="500" fill="hold"/>
                                        <p:tgtEl>
                                          <p:spTgt spid="114">
                                            <p:txEl>
                                              <p:pRg st="1" end="1"/>
                                            </p:txEl>
                                          </p:spTgt>
                                        </p:tgtEl>
                                        <p:attrNameLst>
                                          <p:attrName>ppt_x</p:attrName>
                                        </p:attrNameLst>
                                      </p:cBhvr>
                                      <p:tavLst>
                                        <p:tav tm="0">
                                          <p:val>
                                            <p:strVal val="#ppt_x"/>
                                          </p:val>
                                        </p:tav>
                                        <p:tav tm="100000">
                                          <p:val>
                                            <p:strVal val="#ppt_x"/>
                                          </p:val>
                                        </p:tav>
                                      </p:tavLst>
                                    </p:anim>
                                    <p:anim calcmode="lin" valueType="num">
                                      <p:cBhvr additive="base">
                                        <p:cTn id="271" dur="500" fill="hold"/>
                                        <p:tgtEl>
                                          <p:spTgt spid="1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2" fill="hold">
                      <p:stCondLst>
                        <p:cond delay="indefinite"/>
                      </p:stCondLst>
                      <p:childTnLst>
                        <p:par>
                          <p:cTn id="273" fill="hold">
                            <p:stCondLst>
                              <p:cond delay="0"/>
                            </p:stCondLst>
                            <p:childTnLst>
                              <p:par>
                                <p:cTn id="274" presetID="2" presetClass="entr" presetSubtype="4" fill="hold" grpId="0" nodeType="clickEffect">
                                  <p:stCondLst>
                                    <p:cond delay="0"/>
                                  </p:stCondLst>
                                  <p:childTnLst>
                                    <p:set>
                                      <p:cBhvr>
                                        <p:cTn id="275" dur="1" fill="hold">
                                          <p:stCondLst>
                                            <p:cond delay="0"/>
                                          </p:stCondLst>
                                        </p:cTn>
                                        <p:tgtEl>
                                          <p:spTgt spid="115"/>
                                        </p:tgtEl>
                                        <p:attrNameLst>
                                          <p:attrName>style.visibility</p:attrName>
                                        </p:attrNameLst>
                                      </p:cBhvr>
                                      <p:to>
                                        <p:strVal val="visible"/>
                                      </p:to>
                                    </p:set>
                                    <p:anim calcmode="lin" valueType="num">
                                      <p:cBhvr additive="base">
                                        <p:cTn id="276" dur="500" fill="hold"/>
                                        <p:tgtEl>
                                          <p:spTgt spid="115"/>
                                        </p:tgtEl>
                                        <p:attrNameLst>
                                          <p:attrName>ppt_x</p:attrName>
                                        </p:attrNameLst>
                                      </p:cBhvr>
                                      <p:tavLst>
                                        <p:tav tm="0">
                                          <p:val>
                                            <p:strVal val="#ppt_x"/>
                                          </p:val>
                                        </p:tav>
                                        <p:tav tm="100000">
                                          <p:val>
                                            <p:strVal val="#ppt_x"/>
                                          </p:val>
                                        </p:tav>
                                      </p:tavLst>
                                    </p:anim>
                                    <p:anim calcmode="lin" valueType="num">
                                      <p:cBhvr additive="base">
                                        <p:cTn id="277"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7" grpId="0"/>
      <p:bldP spid="40" grpId="0"/>
      <p:bldP spid="41" grpId="0"/>
      <p:bldP spid="42" grpId="0"/>
      <p:bldP spid="61" grpId="0" animBg="1"/>
      <p:bldP spid="62" grpId="0" animBg="1"/>
      <p:bldP spid="63" grpId="0" build="allAtOnce"/>
      <p:bldP spid="66" grpId="0" build="allAtOnce"/>
      <p:bldP spid="67" grpId="0" build="allAtOnce"/>
      <p:bldP spid="68" grpId="0" build="allAtOnce"/>
      <p:bldP spid="69" grpId="0" build="allAtOnce"/>
      <p:bldP spid="70" grpId="0" build="allAtOnce"/>
      <p:bldP spid="71" grpId="0" animBg="1"/>
      <p:bldP spid="72" grpId="0" animBg="1"/>
      <p:bldP spid="75" grpId="0" animBg="1"/>
      <p:bldP spid="76" grpId="0" animBg="1"/>
      <p:bldP spid="77" grpId="0" build="allAtOnce"/>
      <p:bldP spid="78" grpId="0" build="allAtOnce"/>
      <p:bldP spid="79" grpId="0" animBg="1"/>
      <p:bldP spid="80" grpId="0" animBg="1"/>
      <p:bldP spid="83" grpId="0" build="allAtOnce"/>
      <p:bldP spid="84" grpId="0" build="allAtOnce"/>
      <p:bldP spid="88" grpId="0" build="allAtOnce"/>
      <p:bldP spid="91" grpId="0" build="allAtOnce"/>
      <p:bldP spid="97" grpId="0" animBg="1"/>
      <p:bldP spid="98" grpId="0" animBg="1"/>
      <p:bldP spid="99" grpId="0" animBg="1"/>
      <p:bldP spid="100" grpId="0" build="allAtOnce"/>
      <p:bldP spid="101" grpId="0" build="allAtOnce"/>
      <p:bldP spid="102" grpId="0" build="allAtOnce"/>
      <p:bldP spid="103" grpId="0" build="allAtOnce"/>
      <p:bldP spid="104" grpId="0" build="allAtOnce"/>
      <p:bldP spid="105" grpId="0" build="allAtOnce"/>
      <p:bldP spid="106" grpId="0" animBg="1"/>
      <p:bldP spid="107" grpId="0" build="allAtOnce" animBg="1"/>
      <p:bldP spid="114" grpId="0" build="allAtOnce" animBg="1"/>
      <p:bldP spid="115" grpId="0" animBg="1"/>
      <p:bldP spid="3" grpId="0"/>
      <p:bldP spid="8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Lightning never strikes the same place twice?</a:t>
            </a:r>
          </a:p>
        </p:txBody>
      </p:sp>
      <p:pic>
        <p:nvPicPr>
          <p:cNvPr id="28675" name="Picture 2" descr="http://www.nssl.noaa.gov/education/svrwx101/lightning/img/wikicommons_Atlanta_Lightning_Strike_edit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2193925"/>
            <a:ext cx="6711950" cy="3913188"/>
          </a:xfrm>
          <a:noFill/>
        </p:spPr>
      </p:pic>
    </p:spTree>
    <p:extLst>
      <p:ext uri="{BB962C8B-B14F-4D97-AF65-F5344CB8AC3E}">
        <p14:creationId xmlns:p14="http://schemas.microsoft.com/office/powerpoint/2010/main" val="1280666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FALSE!</a:t>
            </a:r>
          </a:p>
        </p:txBody>
      </p:sp>
      <p:sp>
        <p:nvSpPr>
          <p:cNvPr id="29699" name="Content Placeholder 2"/>
          <p:cNvSpPr>
            <a:spLocks noGrp="1"/>
          </p:cNvSpPr>
          <p:nvPr>
            <p:ph idx="1"/>
          </p:nvPr>
        </p:nvSpPr>
        <p:spPr>
          <a:xfrm>
            <a:off x="49213" y="1852613"/>
            <a:ext cx="3973512" cy="4195762"/>
          </a:xfrm>
        </p:spPr>
        <p:txBody>
          <a:bodyPr/>
          <a:lstStyle/>
          <a:p>
            <a:r>
              <a:rPr lang="en-US" altLang="en-US" smtClean="0"/>
              <a:t>Empire State Building struck about 25 times a year</a:t>
            </a:r>
          </a:p>
          <a:p>
            <a:r>
              <a:rPr lang="en-US" altLang="en-US" smtClean="0"/>
              <a:t>One park ranger was struck seven times by lightning, and still lived</a:t>
            </a:r>
          </a:p>
          <a:p>
            <a:r>
              <a:rPr lang="en-US" altLang="en-US" smtClean="0"/>
              <a:t>Lightning strikes taller objects, especially ones that conduct electricity, more often</a:t>
            </a:r>
          </a:p>
        </p:txBody>
      </p:sp>
      <p:pic>
        <p:nvPicPr>
          <p:cNvPr id="29700" name="Picture 4" descr="https://c1.staticflickr.com/6/5062/5817408342_464c5be58e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133600"/>
            <a:ext cx="442277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822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What to do?</a:t>
            </a:r>
          </a:p>
        </p:txBody>
      </p:sp>
      <p:pic>
        <p:nvPicPr>
          <p:cNvPr id="30723" name="Picture 2" descr="https://thattheoreticalphysicist.files.wordpress.com/2014/12/static-el-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2362200"/>
            <a:ext cx="4640263" cy="3238500"/>
          </a:xfrm>
          <a:noFill/>
        </p:spPr>
      </p:pic>
      <p:sp>
        <p:nvSpPr>
          <p:cNvPr id="30724" name="TextBox 4"/>
          <p:cNvSpPr txBox="1">
            <a:spLocks noChangeArrowheads="1"/>
          </p:cNvSpPr>
          <p:nvPr/>
        </p:nvSpPr>
        <p:spPr bwMode="auto">
          <a:xfrm>
            <a:off x="430213" y="1676400"/>
            <a:ext cx="35814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342900" marR="0" lvl="0" indent="-342900" algn="l" defTabSz="457200" rtl="0" eaLnBrk="0" fontAlgn="base" latinLnBrk="0" hangingPunct="0">
              <a:lnSpc>
                <a:spcPct val="100000"/>
              </a:lnSpc>
              <a:spcBef>
                <a:spcPct val="0"/>
              </a:spcBef>
              <a:spcAft>
                <a:spcPct val="0"/>
              </a:spcAft>
              <a:buClrTx/>
              <a:buSzTx/>
              <a:buFontTx/>
              <a:buAutoNum type="arabicPeriod"/>
              <a:tabLst/>
              <a:defRPr/>
            </a:pPr>
            <a:r>
              <a:rPr kumimoji="0" lang="en-US" altLang="en-US" sz="18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t>If you are in a car, stay inside of it! It’s actually one of the safer places to be in a lightning storm.</a:t>
            </a:r>
          </a:p>
          <a:p>
            <a:pPr marL="342900" marR="0" lvl="0" indent="-342900" algn="l" defTabSz="457200" rtl="0" eaLnBrk="0" fontAlgn="base" latinLnBrk="0" hangingPunct="0">
              <a:lnSpc>
                <a:spcPct val="100000"/>
              </a:lnSpc>
              <a:spcBef>
                <a:spcPct val="0"/>
              </a:spcBef>
              <a:spcAft>
                <a:spcPct val="0"/>
              </a:spcAft>
              <a:buClrTx/>
              <a:buSzTx/>
              <a:buFontTx/>
              <a:buAutoNum type="arabicPeriod"/>
              <a:tabLst/>
              <a:defRPr/>
            </a:pPr>
            <a:r>
              <a:rPr kumimoji="0" lang="en-US" altLang="en-US" sz="18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t>If you are outside, find low ground.</a:t>
            </a:r>
          </a:p>
          <a:p>
            <a:pPr marL="342900" marR="0" lvl="0" indent="-342900" algn="l" defTabSz="457200" rtl="0" eaLnBrk="0" fontAlgn="base" latinLnBrk="0" hangingPunct="0">
              <a:lnSpc>
                <a:spcPct val="100000"/>
              </a:lnSpc>
              <a:spcBef>
                <a:spcPct val="0"/>
              </a:spcBef>
              <a:spcAft>
                <a:spcPct val="0"/>
              </a:spcAft>
              <a:buClrTx/>
              <a:buSzTx/>
              <a:buFontTx/>
              <a:buAutoNum type="arabicPeriod"/>
              <a:tabLst/>
              <a:defRPr/>
            </a:pPr>
            <a:r>
              <a:rPr kumimoji="0" lang="en-US" altLang="en-US" sz="18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t>DO NOT lay down. You want as little contact with the ground as possible because lightning spreads across the ground.</a:t>
            </a:r>
          </a:p>
          <a:p>
            <a:pPr marL="342900" marR="0" lvl="0" indent="-342900" algn="l" defTabSz="457200" rtl="0" eaLnBrk="0" fontAlgn="base" latinLnBrk="0" hangingPunct="0">
              <a:lnSpc>
                <a:spcPct val="100000"/>
              </a:lnSpc>
              <a:spcBef>
                <a:spcPct val="0"/>
              </a:spcBef>
              <a:spcAft>
                <a:spcPct val="0"/>
              </a:spcAft>
              <a:buClrTx/>
              <a:buSzTx/>
              <a:buFontTx/>
              <a:buAutoNum type="arabicPeriod"/>
              <a:tabLst/>
              <a:defRPr/>
            </a:pPr>
            <a:r>
              <a:rPr kumimoji="0" lang="en-US" altLang="en-US" sz="18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t>DO crouch down on the balls of your feet.</a:t>
            </a:r>
          </a:p>
          <a:p>
            <a:pPr marL="342900" marR="0" lvl="0" indent="-342900" algn="l" defTabSz="457200" rtl="0" eaLnBrk="0" fontAlgn="base" latinLnBrk="0" hangingPunct="0">
              <a:lnSpc>
                <a:spcPct val="100000"/>
              </a:lnSpc>
              <a:spcBef>
                <a:spcPct val="0"/>
              </a:spcBef>
              <a:spcAft>
                <a:spcPct val="0"/>
              </a:spcAft>
              <a:buClrTx/>
              <a:buSzTx/>
              <a:buFontTx/>
              <a:buAutoNum type="arabicPeriod"/>
              <a:tabLst/>
              <a:defRPr/>
            </a:pPr>
            <a:r>
              <a:rPr kumimoji="0" lang="en-US" altLang="en-US" sz="18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t>Find shelter inside if you are close.</a:t>
            </a:r>
          </a:p>
        </p:txBody>
      </p:sp>
    </p:spTree>
    <p:extLst>
      <p:ext uri="{BB962C8B-B14F-4D97-AF65-F5344CB8AC3E}">
        <p14:creationId xmlns:p14="http://schemas.microsoft.com/office/powerpoint/2010/main" val="2978833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03238" y="1785938"/>
            <a:ext cx="8102600" cy="989012"/>
          </a:xfrm>
          <a:noFill/>
          <a:ln/>
        </p:spPr>
        <p:txBody>
          <a:bodyPr lIns="0" tIns="0" rIns="0" bIns="0" anchor="t"/>
          <a:lstStyle/>
          <a:p>
            <a:r>
              <a:rPr lang="en-US" altLang="en-US" sz="7200" b="1">
                <a:solidFill>
                  <a:srgbClr val="A82260"/>
                </a:solidFill>
                <a:effectLst>
                  <a:outerShdw blurRad="38100" dist="38100" dir="2700000" algn="tl">
                    <a:srgbClr val="000000"/>
                  </a:outerShdw>
                </a:effectLst>
              </a:rPr>
              <a:t>Motion Maps</a:t>
            </a:r>
          </a:p>
        </p:txBody>
      </p:sp>
      <p:sp>
        <p:nvSpPr>
          <p:cNvPr id="2051" name="Rectangle 3"/>
          <p:cNvSpPr>
            <a:spLocks noChangeArrowheads="1"/>
          </p:cNvSpPr>
          <p:nvPr/>
        </p:nvSpPr>
        <p:spPr bwMode="auto">
          <a:xfrm>
            <a:off x="365125" y="3094038"/>
            <a:ext cx="8377238"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Arial" panose="020B0604020202020204" pitchFamily="34" charset="0"/>
                <a:ea typeface="+mn-ea"/>
                <a:cs typeface="+mn-cs"/>
              </a:rPr>
              <a:t>A New Way To Represent Motion</a:t>
            </a:r>
          </a:p>
        </p:txBody>
      </p:sp>
    </p:spTree>
    <p:extLst>
      <p:ext uri="{BB962C8B-B14F-4D97-AF65-F5344CB8AC3E}">
        <p14:creationId xmlns:p14="http://schemas.microsoft.com/office/powerpoint/2010/main" val="1439497395"/>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6563" y="673100"/>
            <a:ext cx="8261350" cy="744538"/>
          </a:xfrm>
          <a:noFill/>
          <a:ln/>
        </p:spPr>
        <p:txBody>
          <a:bodyPr lIns="0" tIns="0" rIns="0" bIns="0" anchor="t"/>
          <a:lstStyle/>
          <a:p>
            <a:r>
              <a:rPr lang="en-US" altLang="en-US" sz="5400" b="1">
                <a:solidFill>
                  <a:srgbClr val="A82260"/>
                </a:solidFill>
                <a:effectLst>
                  <a:outerShdw blurRad="38100" dist="38100" dir="2700000" algn="tl">
                    <a:srgbClr val="000000"/>
                  </a:outerShdw>
                </a:effectLst>
              </a:rPr>
              <a:t>Motion Maps</a:t>
            </a:r>
          </a:p>
        </p:txBody>
      </p:sp>
      <p:sp>
        <p:nvSpPr>
          <p:cNvPr id="3075" name="Rectangle 3"/>
          <p:cNvSpPr>
            <a:spLocks noChangeArrowheads="1"/>
          </p:cNvSpPr>
          <p:nvPr/>
        </p:nvSpPr>
        <p:spPr bwMode="auto">
          <a:xfrm>
            <a:off x="425450" y="1655763"/>
            <a:ext cx="8397875"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Suppose you took a strobe photo of a boat moving to the right at constant velocity, where each image revealed the position of the boat at one second intervals.</a:t>
            </a:r>
          </a:p>
        </p:txBody>
      </p:sp>
      <p:pic>
        <p:nvPicPr>
          <p:cNvPr id="3076"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5373688"/>
            <a:ext cx="1709738" cy="5476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50" y="5373688"/>
            <a:ext cx="1709738" cy="5476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5373688"/>
            <a:ext cx="1708150" cy="5476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9250" y="5373688"/>
            <a:ext cx="1709738" cy="5476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3750" y="5373688"/>
            <a:ext cx="1709738" cy="5476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921315"/>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25450" y="855663"/>
            <a:ext cx="838835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40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This is a MOTION MAP that represents the boat.  The DOTS represent the POSITION of the boat at each time interval. </a:t>
            </a:r>
            <a:endParaRPr kumimoji="0" lang="en-US" altLang="en-US" sz="4000" b="0"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40000"/>
              </a:lnSpc>
              <a:spcBef>
                <a:spcPct val="0"/>
              </a:spcBef>
              <a:spcAft>
                <a:spcPct val="0"/>
              </a:spcAft>
              <a:buClrTx/>
              <a:buSzTx/>
              <a:buFontTx/>
              <a:buChar char="•"/>
              <a:tabLst/>
              <a:defRPr/>
            </a:pPr>
            <a:endParaRPr kumimoji="0" lang="en-US" altLang="en-US" sz="4000" b="0"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40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The ARROWS represent the VELOCITY of the boat.  (Recall that 1 second passes between photos)</a:t>
            </a:r>
          </a:p>
        </p:txBody>
      </p:sp>
      <p:pic>
        <p:nvPicPr>
          <p:cNvPr id="4099"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063" y="171450"/>
            <a:ext cx="1708150" cy="5476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4563" y="171450"/>
            <a:ext cx="1708150" cy="5476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63" y="171450"/>
            <a:ext cx="1708150" cy="5476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9063" y="171450"/>
            <a:ext cx="1708150" cy="5476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3563" y="171450"/>
            <a:ext cx="1708150" cy="5476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Oval 8"/>
          <p:cNvSpPr>
            <a:spLocks noChangeArrowheads="1"/>
          </p:cNvSpPr>
          <p:nvPr/>
        </p:nvSpPr>
        <p:spPr bwMode="auto">
          <a:xfrm>
            <a:off x="428625" y="3581400"/>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105" name="Oval 9"/>
          <p:cNvSpPr>
            <a:spLocks noChangeArrowheads="1"/>
          </p:cNvSpPr>
          <p:nvPr/>
        </p:nvSpPr>
        <p:spPr bwMode="auto">
          <a:xfrm>
            <a:off x="2143125" y="3581400"/>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106" name="Oval 10"/>
          <p:cNvSpPr>
            <a:spLocks noChangeArrowheads="1"/>
          </p:cNvSpPr>
          <p:nvPr/>
        </p:nvSpPr>
        <p:spPr bwMode="auto">
          <a:xfrm>
            <a:off x="3857625" y="3581400"/>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107" name="Oval 11"/>
          <p:cNvSpPr>
            <a:spLocks noChangeArrowheads="1"/>
          </p:cNvSpPr>
          <p:nvPr/>
        </p:nvSpPr>
        <p:spPr bwMode="auto">
          <a:xfrm>
            <a:off x="5570538" y="3581400"/>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108" name="Oval 12"/>
          <p:cNvSpPr>
            <a:spLocks noChangeArrowheads="1"/>
          </p:cNvSpPr>
          <p:nvPr/>
        </p:nvSpPr>
        <p:spPr bwMode="auto">
          <a:xfrm>
            <a:off x="7285038" y="3581400"/>
            <a:ext cx="184150" cy="180975"/>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109" name="Freeform 13"/>
          <p:cNvSpPr>
            <a:spLocks/>
          </p:cNvSpPr>
          <p:nvPr/>
        </p:nvSpPr>
        <p:spPr bwMode="auto">
          <a:xfrm>
            <a:off x="581025" y="3675063"/>
            <a:ext cx="1430338" cy="1587"/>
          </a:xfrm>
          <a:custGeom>
            <a:avLst/>
            <a:gdLst>
              <a:gd name="T0" fmla="*/ 900 w 901"/>
              <a:gd name="T1" fmla="*/ 0 h 1"/>
              <a:gd name="T2" fmla="*/ 0 w 901"/>
              <a:gd name="T3" fmla="*/ 0 h 1"/>
            </a:gdLst>
            <a:ahLst/>
            <a:cxnLst>
              <a:cxn ang="0">
                <a:pos x="T0" y="T1"/>
              </a:cxn>
              <a:cxn ang="0">
                <a:pos x="T2" y="T3"/>
              </a:cxn>
            </a:cxnLst>
            <a:rect l="0" t="0" r="r" b="b"/>
            <a:pathLst>
              <a:path w="901" h="1">
                <a:moveTo>
                  <a:pt x="900"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110" name="Freeform 14"/>
          <p:cNvSpPr>
            <a:spLocks/>
          </p:cNvSpPr>
          <p:nvPr/>
        </p:nvSpPr>
        <p:spPr bwMode="auto">
          <a:xfrm>
            <a:off x="2295525" y="3673475"/>
            <a:ext cx="1430338" cy="1588"/>
          </a:xfrm>
          <a:custGeom>
            <a:avLst/>
            <a:gdLst>
              <a:gd name="T0" fmla="*/ 900 w 901"/>
              <a:gd name="T1" fmla="*/ 0 h 1"/>
              <a:gd name="T2" fmla="*/ 0 w 901"/>
              <a:gd name="T3" fmla="*/ 0 h 1"/>
            </a:gdLst>
            <a:ahLst/>
            <a:cxnLst>
              <a:cxn ang="0">
                <a:pos x="T0" y="T1"/>
              </a:cxn>
              <a:cxn ang="0">
                <a:pos x="T2" y="T3"/>
              </a:cxn>
            </a:cxnLst>
            <a:rect l="0" t="0" r="r" b="b"/>
            <a:pathLst>
              <a:path w="901" h="1">
                <a:moveTo>
                  <a:pt x="900"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111" name="Freeform 15"/>
          <p:cNvSpPr>
            <a:spLocks/>
          </p:cNvSpPr>
          <p:nvPr/>
        </p:nvSpPr>
        <p:spPr bwMode="auto">
          <a:xfrm>
            <a:off x="4010025" y="3673475"/>
            <a:ext cx="1428750" cy="1588"/>
          </a:xfrm>
          <a:custGeom>
            <a:avLst/>
            <a:gdLst>
              <a:gd name="T0" fmla="*/ 899 w 900"/>
              <a:gd name="T1" fmla="*/ 0 h 1"/>
              <a:gd name="T2" fmla="*/ 0 w 900"/>
              <a:gd name="T3" fmla="*/ 0 h 1"/>
            </a:gdLst>
            <a:ahLst/>
            <a:cxnLst>
              <a:cxn ang="0">
                <a:pos x="T0" y="T1"/>
              </a:cxn>
              <a:cxn ang="0">
                <a:pos x="T2" y="T3"/>
              </a:cxn>
            </a:cxnLst>
            <a:rect l="0" t="0" r="r" b="b"/>
            <a:pathLst>
              <a:path w="900" h="1">
                <a:moveTo>
                  <a:pt x="899"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112" name="Freeform 16"/>
          <p:cNvSpPr>
            <a:spLocks/>
          </p:cNvSpPr>
          <p:nvPr/>
        </p:nvSpPr>
        <p:spPr bwMode="auto">
          <a:xfrm>
            <a:off x="5722938" y="3673475"/>
            <a:ext cx="1430337" cy="1588"/>
          </a:xfrm>
          <a:custGeom>
            <a:avLst/>
            <a:gdLst>
              <a:gd name="T0" fmla="*/ 900 w 901"/>
              <a:gd name="T1" fmla="*/ 0 h 1"/>
              <a:gd name="T2" fmla="*/ 0 w 901"/>
              <a:gd name="T3" fmla="*/ 0 h 1"/>
            </a:gdLst>
            <a:ahLst/>
            <a:cxnLst>
              <a:cxn ang="0">
                <a:pos x="T0" y="T1"/>
              </a:cxn>
              <a:cxn ang="0">
                <a:pos x="T2" y="T3"/>
              </a:cxn>
            </a:cxnLst>
            <a:rect l="0" t="0" r="r" b="b"/>
            <a:pathLst>
              <a:path w="901" h="1">
                <a:moveTo>
                  <a:pt x="900"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113" name="Freeform 17"/>
          <p:cNvSpPr>
            <a:spLocks/>
          </p:cNvSpPr>
          <p:nvPr/>
        </p:nvSpPr>
        <p:spPr bwMode="auto">
          <a:xfrm>
            <a:off x="7437438" y="3673475"/>
            <a:ext cx="1430337" cy="1588"/>
          </a:xfrm>
          <a:custGeom>
            <a:avLst/>
            <a:gdLst>
              <a:gd name="T0" fmla="*/ 900 w 901"/>
              <a:gd name="T1" fmla="*/ 0 h 1"/>
              <a:gd name="T2" fmla="*/ 0 w 901"/>
              <a:gd name="T3" fmla="*/ 0 h 1"/>
            </a:gdLst>
            <a:ahLst/>
            <a:cxnLst>
              <a:cxn ang="0">
                <a:pos x="T0" y="T1"/>
              </a:cxn>
              <a:cxn ang="0">
                <a:pos x="T2" y="T3"/>
              </a:cxn>
            </a:cxnLst>
            <a:rect l="0" t="0" r="r" b="b"/>
            <a:pathLst>
              <a:path w="901" h="1">
                <a:moveTo>
                  <a:pt x="900"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090592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49250" y="295275"/>
            <a:ext cx="7940675"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marL="228600">
              <a:defRPr>
                <a:solidFill>
                  <a:schemeClr val="tx1"/>
                </a:solidFill>
                <a:latin typeface="Arial" panose="020B0604020202020204" pitchFamily="34" charset="0"/>
              </a:defRPr>
            </a:lvl3pPr>
            <a:lvl4pPr marL="342900">
              <a:defRPr>
                <a:solidFill>
                  <a:schemeClr val="tx1"/>
                </a:solidFill>
                <a:latin typeface="Arial" panose="020B0604020202020204" pitchFamily="34" charset="0"/>
              </a:defRPr>
            </a:lvl4pPr>
            <a:lvl5pPr marL="457200">
              <a:defRPr>
                <a:solidFill>
                  <a:schemeClr val="tx1"/>
                </a:solidFill>
                <a:latin typeface="Arial" panose="020B0604020202020204" pitchFamily="34" charset="0"/>
              </a:defRPr>
            </a:lvl5pPr>
            <a:lvl6pPr marL="914400" fontAlgn="base">
              <a:spcBef>
                <a:spcPct val="0"/>
              </a:spcBef>
              <a:spcAft>
                <a:spcPct val="0"/>
              </a:spcAft>
              <a:defRPr>
                <a:solidFill>
                  <a:schemeClr val="tx1"/>
                </a:solidFill>
                <a:latin typeface="Arial" panose="020B0604020202020204" pitchFamily="34" charset="0"/>
              </a:defRPr>
            </a:lvl6pPr>
            <a:lvl7pPr marL="1371600" fontAlgn="base">
              <a:spcBef>
                <a:spcPct val="0"/>
              </a:spcBef>
              <a:spcAft>
                <a:spcPct val="0"/>
              </a:spcAft>
              <a:defRPr>
                <a:solidFill>
                  <a:schemeClr val="tx1"/>
                </a:solidFill>
                <a:latin typeface="Arial" panose="020B0604020202020204" pitchFamily="34" charset="0"/>
              </a:defRPr>
            </a:lvl7pPr>
            <a:lvl8pPr marL="1828800" fontAlgn="base">
              <a:spcBef>
                <a:spcPct val="0"/>
              </a:spcBef>
              <a:spcAft>
                <a:spcPct val="0"/>
              </a:spcAft>
              <a:defRPr>
                <a:solidFill>
                  <a:schemeClr val="tx1"/>
                </a:solidFill>
                <a:latin typeface="Arial" panose="020B0604020202020204" pitchFamily="34" charset="0"/>
              </a:defRPr>
            </a:lvl8pPr>
            <a:lvl9pPr marL="22860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If the boat were moving faster, the strobe photo might look like this:</a:t>
            </a:r>
            <a:endParaRPr kumimoji="0" lang="en-US" altLang="en-US" sz="4000" b="0"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40000"/>
              </a:lnSpc>
              <a:spcBef>
                <a:spcPct val="0"/>
              </a:spcBef>
              <a:spcAft>
                <a:spcPct val="0"/>
              </a:spcAft>
              <a:buClrTx/>
              <a:buSzTx/>
              <a:buFontTx/>
              <a:buNone/>
              <a:tabLst/>
              <a:defRPr/>
            </a:pPr>
            <a:endParaRPr kumimoji="0" lang="en-US" altLang="en-US" sz="4000" b="0"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The MOTION MAP would look like this:</a:t>
            </a:r>
            <a:endParaRPr kumimoji="0" lang="en-US" altLang="en-US" sz="4000" b="0"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40000"/>
              </a:lnSpc>
              <a:spcBef>
                <a:spcPct val="0"/>
              </a:spcBef>
              <a:spcAft>
                <a:spcPct val="0"/>
              </a:spcAft>
              <a:buClrTx/>
              <a:buSzTx/>
              <a:buFontTx/>
              <a:buNone/>
              <a:tabLst/>
              <a:defRPr/>
            </a:pPr>
            <a:endParaRPr kumimoji="0" lang="en-US" altLang="en-US" sz="4000" b="0"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400" b="1" i="0" u="none" strike="noStrike" kern="1200" cap="none" spc="0" normalizeH="0" baseline="0" noProof="0" smtClean="0">
                <a:ln>
                  <a:noFill/>
                </a:ln>
                <a:solidFill>
                  <a:srgbClr val="A82260"/>
                </a:solidFill>
                <a:effectLst>
                  <a:outerShdw blurRad="38100" dist="38100" dir="2700000" algn="tl">
                    <a:srgbClr val="000000"/>
                  </a:outerShdw>
                </a:effectLst>
                <a:uLnTx/>
                <a:uFillTx/>
                <a:latin typeface="Arial" panose="020B0604020202020204" pitchFamily="34" charset="0"/>
                <a:ea typeface="+mn-ea"/>
                <a:cs typeface="+mn-cs"/>
              </a:rPr>
              <a:t>(Note: the distance between dots is greater than before; but each interval is still one second.)</a:t>
            </a:r>
          </a:p>
        </p:txBody>
      </p:sp>
      <p:pic>
        <p:nvPicPr>
          <p:cNvPr id="5123"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4388" y="2132013"/>
            <a:ext cx="1616075" cy="517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63" y="2132013"/>
            <a:ext cx="1617662" cy="517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9238" y="2132013"/>
            <a:ext cx="1617662" cy="5175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Oval 6"/>
          <p:cNvSpPr>
            <a:spLocks noChangeArrowheads="1"/>
          </p:cNvSpPr>
          <p:nvPr/>
        </p:nvSpPr>
        <p:spPr bwMode="auto">
          <a:xfrm>
            <a:off x="627063" y="4397375"/>
            <a:ext cx="168275" cy="165100"/>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127" name="Oval 7"/>
          <p:cNvSpPr>
            <a:spLocks noChangeArrowheads="1"/>
          </p:cNvSpPr>
          <p:nvPr/>
        </p:nvSpPr>
        <p:spPr bwMode="auto">
          <a:xfrm>
            <a:off x="3873500" y="4397375"/>
            <a:ext cx="168275" cy="165100"/>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128" name="Oval 8"/>
          <p:cNvSpPr>
            <a:spLocks noChangeArrowheads="1"/>
          </p:cNvSpPr>
          <p:nvPr/>
        </p:nvSpPr>
        <p:spPr bwMode="auto">
          <a:xfrm>
            <a:off x="7118350" y="4397375"/>
            <a:ext cx="168275" cy="165100"/>
          </a:xfrm>
          <a:prstGeom prst="ellipse">
            <a:avLst/>
          </a:prstGeom>
          <a:solidFill>
            <a:srgbClr val="000000"/>
          </a:solidFill>
          <a:ln w="1016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129" name="Freeform 9"/>
          <p:cNvSpPr>
            <a:spLocks/>
          </p:cNvSpPr>
          <p:nvPr/>
        </p:nvSpPr>
        <p:spPr bwMode="auto">
          <a:xfrm>
            <a:off x="808038" y="4483100"/>
            <a:ext cx="2936875" cy="1588"/>
          </a:xfrm>
          <a:custGeom>
            <a:avLst/>
            <a:gdLst>
              <a:gd name="T0" fmla="*/ 1849 w 1850"/>
              <a:gd name="T1" fmla="*/ 0 h 1"/>
              <a:gd name="T2" fmla="*/ 0 w 1850"/>
              <a:gd name="T3" fmla="*/ 0 h 1"/>
            </a:gdLst>
            <a:ahLst/>
            <a:cxnLst>
              <a:cxn ang="0">
                <a:pos x="T0" y="T1"/>
              </a:cxn>
              <a:cxn ang="0">
                <a:pos x="T2" y="T3"/>
              </a:cxn>
            </a:cxnLst>
            <a:rect l="0" t="0" r="r" b="b"/>
            <a:pathLst>
              <a:path w="1850" h="1">
                <a:moveTo>
                  <a:pt x="1849"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130" name="Freeform 10"/>
          <p:cNvSpPr>
            <a:spLocks/>
          </p:cNvSpPr>
          <p:nvPr/>
        </p:nvSpPr>
        <p:spPr bwMode="auto">
          <a:xfrm>
            <a:off x="4054475" y="4483100"/>
            <a:ext cx="2933700" cy="1588"/>
          </a:xfrm>
          <a:custGeom>
            <a:avLst/>
            <a:gdLst>
              <a:gd name="T0" fmla="*/ 1847 w 1848"/>
              <a:gd name="T1" fmla="*/ 0 h 1"/>
              <a:gd name="T2" fmla="*/ 0 w 1848"/>
              <a:gd name="T3" fmla="*/ 0 h 1"/>
            </a:gdLst>
            <a:ahLst/>
            <a:cxnLst>
              <a:cxn ang="0">
                <a:pos x="T0" y="T1"/>
              </a:cxn>
              <a:cxn ang="0">
                <a:pos x="T2" y="T3"/>
              </a:cxn>
            </a:cxnLst>
            <a:rect l="0" t="0" r="r" b="b"/>
            <a:pathLst>
              <a:path w="1848" h="1">
                <a:moveTo>
                  <a:pt x="1847"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131" name="Freeform 11"/>
          <p:cNvSpPr>
            <a:spLocks/>
          </p:cNvSpPr>
          <p:nvPr/>
        </p:nvSpPr>
        <p:spPr bwMode="auto">
          <a:xfrm>
            <a:off x="7286625" y="4481513"/>
            <a:ext cx="1819275" cy="1587"/>
          </a:xfrm>
          <a:custGeom>
            <a:avLst/>
            <a:gdLst>
              <a:gd name="T0" fmla="*/ 1145 w 1146"/>
              <a:gd name="T1" fmla="*/ 0 h 1"/>
              <a:gd name="T2" fmla="*/ 0 w 1146"/>
              <a:gd name="T3" fmla="*/ 0 h 1"/>
            </a:gdLst>
            <a:ahLst/>
            <a:cxnLst>
              <a:cxn ang="0">
                <a:pos x="T0" y="T1"/>
              </a:cxn>
              <a:cxn ang="0">
                <a:pos x="T2" y="T3"/>
              </a:cxn>
            </a:cxnLst>
            <a:rect l="0" t="0" r="r" b="b"/>
            <a:pathLst>
              <a:path w="1146" h="1">
                <a:moveTo>
                  <a:pt x="1145" y="0"/>
                </a:moveTo>
                <a:lnTo>
                  <a:pt x="0" y="0"/>
                </a:lnTo>
              </a:path>
            </a:pathLst>
          </a:custGeom>
          <a:noFill/>
          <a:ln w="101600" cap="rnd" cmpd="sng">
            <a:solidFill>
              <a:srgbClr val="000000"/>
            </a:solidFill>
            <a:prstDash val="solid"/>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8239811"/>
      </p:ext>
    </p:extLst>
  </p:cSld>
  <p:clrMapOvr>
    <a:masterClrMapping/>
  </p:clrMapOvr>
  <p:transition>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1886</TotalTime>
  <Words>888</Words>
  <Application>Microsoft Office PowerPoint</Application>
  <PresentationFormat>On-screen Show (4:3)</PresentationFormat>
  <Paragraphs>191</Paragraphs>
  <Slides>21</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Arial Black</vt:lpstr>
      <vt:lpstr>Calibri</vt:lpstr>
      <vt:lpstr>Century Gothic</vt:lpstr>
      <vt:lpstr>Constantia</vt:lpstr>
      <vt:lpstr>Wingdings 2</vt:lpstr>
      <vt:lpstr>Wingdings 3</vt:lpstr>
      <vt:lpstr>Flow</vt:lpstr>
      <vt:lpstr>Blank Presentation</vt:lpstr>
      <vt:lpstr>Ion</vt:lpstr>
      <vt:lpstr>Bell Ringer</vt:lpstr>
      <vt:lpstr>Science Matters</vt:lpstr>
      <vt:lpstr>Lightning never strikes the same place twice?</vt:lpstr>
      <vt:lpstr>FALSE!</vt:lpstr>
      <vt:lpstr>What to do?</vt:lpstr>
      <vt:lpstr>Motion Maps</vt:lpstr>
      <vt:lpstr>Motion Maps</vt:lpstr>
      <vt:lpstr>PowerPoint Presentation</vt:lpstr>
      <vt:lpstr>PowerPoint Presentation</vt:lpstr>
      <vt:lpstr>PowerPoint Presentation</vt:lpstr>
      <vt:lpstr>PowerPoint Presentation</vt:lpstr>
      <vt:lpstr>Change of Direction</vt:lpstr>
      <vt:lpstr>PowerPoint Presentation</vt:lpstr>
      <vt:lpstr>PowerPoint Presentation</vt:lpstr>
      <vt:lpstr>PowerPoint Presentation</vt:lpstr>
      <vt:lpstr>Graphing and Motion</vt:lpstr>
      <vt:lpstr>Position vs. time graphs and Slopes</vt:lpstr>
      <vt:lpstr>Understanding graphs of motion</vt:lpstr>
      <vt:lpstr>Practice</vt:lpstr>
      <vt:lpstr>Practice</vt:lpstr>
      <vt:lpstr>Understanding graphs of motion</vt:lpstr>
    </vt:vector>
  </TitlesOfParts>
  <Company>Lehi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Graphing and Motion</dc:title>
  <dc:creator>lLehi High School</dc:creator>
  <cp:lastModifiedBy>JARED HAMMER</cp:lastModifiedBy>
  <cp:revision>49</cp:revision>
  <dcterms:created xsi:type="dcterms:W3CDTF">2011-09-07T03:12:02Z</dcterms:created>
  <dcterms:modified xsi:type="dcterms:W3CDTF">2017-09-09T21:33:23Z</dcterms:modified>
</cp:coreProperties>
</file>