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83" r:id="rId2"/>
    <p:sldId id="256" r:id="rId3"/>
    <p:sldId id="257" r:id="rId4"/>
    <p:sldId id="258" r:id="rId5"/>
    <p:sldId id="270" r:id="rId6"/>
    <p:sldId id="263" r:id="rId7"/>
    <p:sldId id="273" r:id="rId8"/>
    <p:sldId id="274" r:id="rId9"/>
    <p:sldId id="261" r:id="rId10"/>
    <p:sldId id="277" r:id="rId11"/>
    <p:sldId id="276" r:id="rId12"/>
    <p:sldId id="275" r:id="rId13"/>
    <p:sldId id="259" r:id="rId14"/>
    <p:sldId id="260" r:id="rId15"/>
    <p:sldId id="272" r:id="rId16"/>
    <p:sldId id="279" r:id="rId17"/>
    <p:sldId id="265" r:id="rId18"/>
    <p:sldId id="264" r:id="rId19"/>
    <p:sldId id="281" r:id="rId20"/>
    <p:sldId id="266" r:id="rId21"/>
    <p:sldId id="267" r:id="rId22"/>
    <p:sldId id="268" r:id="rId23"/>
    <p:sldId id="269" r:id="rId24"/>
    <p:sldId id="282"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8C9C74-FDFB-49FB-A94A-793CAA590138}">
  <a:tblStyle styleId="{2A8C9C74-FDFB-49FB-A94A-793CAA5901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04204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52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092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88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42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64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58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85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02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06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21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9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6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71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52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34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84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66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828801" y="3886200"/>
            <a:ext cx="85343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
        <p:cNvGrpSpPr/>
        <p:nvPr/>
      </p:nvGrpSpPr>
      <p:grpSpPr>
        <a:xfrm>
          <a:off x="0" y="0"/>
          <a:ext cx="0" cy="0"/>
          <a:chOff x="0" y="0"/>
          <a:chExt cx="0" cy="0"/>
        </a:xfrm>
      </p:grpSpPr>
      <p:sp>
        <p:nvSpPr>
          <p:cNvPr id="24" name="Shape 2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09601" y="273051"/>
            <a:ext cx="4011084"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766733" y="273050"/>
            <a:ext cx="6815667"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609601" y="1435101"/>
            <a:ext cx="4011084"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389718" y="612775"/>
            <a:ext cx="73151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7.jpg"/><Relationship Id="rId7" Type="http://schemas.openxmlformats.org/officeDocument/2006/relationships/image" Target="../media/image30.jp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g"/><Relationship Id="rId15" Type="http://schemas.openxmlformats.org/officeDocument/2006/relationships/image" Target="../media/image38.jpg"/><Relationship Id="rId10" Type="http://schemas.openxmlformats.org/officeDocument/2006/relationships/image" Target="../media/image33.png"/><Relationship Id="rId4" Type="http://schemas.openxmlformats.org/officeDocument/2006/relationships/image" Target="../media/image4.jpg"/><Relationship Id="rId9" Type="http://schemas.openxmlformats.org/officeDocument/2006/relationships/image" Target="../media/image32.png"/><Relationship Id="rId1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jp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46.jpg"/><Relationship Id="rId5" Type="http://schemas.openxmlformats.org/officeDocument/2006/relationships/image" Target="../media/image41.jpg"/><Relationship Id="rId10" Type="http://schemas.openxmlformats.org/officeDocument/2006/relationships/image" Target="../media/image45.png"/><Relationship Id="rId4" Type="http://schemas.openxmlformats.org/officeDocument/2006/relationships/image" Target="../media/image40.jpg"/><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50.jp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7.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2.jp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27.jpg"/><Relationship Id="rId9" Type="http://schemas.openxmlformats.org/officeDocument/2006/relationships/image" Target="../media/image55.png"/><Relationship Id="rId1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jpe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2316" y="0"/>
            <a:ext cx="10363200" cy="1470024"/>
          </a:xfrm>
        </p:spPr>
        <p:txBody>
          <a:bodyPr/>
          <a:lstStyle/>
          <a:p>
            <a:r>
              <a:rPr lang="en-US" dirty="0" smtClean="0"/>
              <a:t>Bell Ringer</a:t>
            </a:r>
            <a:endParaRPr lang="en-US" dirty="0"/>
          </a:p>
        </p:txBody>
      </p:sp>
      <p:sp>
        <p:nvSpPr>
          <p:cNvPr id="5" name="TextBox 4"/>
          <p:cNvSpPr txBox="1"/>
          <p:nvPr/>
        </p:nvSpPr>
        <p:spPr>
          <a:xfrm>
            <a:off x="673768" y="2037347"/>
            <a:ext cx="11013927" cy="2862322"/>
          </a:xfrm>
          <a:prstGeom prst="rect">
            <a:avLst/>
          </a:prstGeom>
          <a:noFill/>
        </p:spPr>
        <p:txBody>
          <a:bodyPr wrap="square" rtlCol="0">
            <a:spAutoFit/>
          </a:bodyPr>
          <a:lstStyle/>
          <a:p>
            <a:pPr marL="342900" indent="-342900">
              <a:buAutoNum type="arabicPeriod"/>
            </a:pPr>
            <a:r>
              <a:rPr lang="en-US" sz="3600" dirty="0" smtClean="0"/>
              <a:t>I want to find how tall a cliff is, so I drop a rock off and it takes 4.3 seconds for me to hear it hit the ground. How tall is the cliff?</a:t>
            </a:r>
          </a:p>
          <a:p>
            <a:pPr marL="342900" indent="-342900">
              <a:buAutoNum type="arabicPeriod"/>
            </a:pPr>
            <a:r>
              <a:rPr lang="en-US" sz="3600" dirty="0" smtClean="0"/>
              <a:t>How fast would an object dropped off a 20 meter building be going as it hits the ground?</a:t>
            </a:r>
            <a:endParaRPr lang="en-US" sz="3600" dirty="0"/>
          </a:p>
        </p:txBody>
      </p:sp>
    </p:spTree>
    <p:extLst>
      <p:ext uri="{BB962C8B-B14F-4D97-AF65-F5344CB8AC3E}">
        <p14:creationId xmlns:p14="http://schemas.microsoft.com/office/powerpoint/2010/main" val="309150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Penny Lab</a:t>
            </a:r>
            <a:endParaRPr lang="en-US" dirty="0"/>
          </a:p>
        </p:txBody>
      </p:sp>
      <p:sp>
        <p:nvSpPr>
          <p:cNvPr id="3" name="Text Placeholder 2"/>
          <p:cNvSpPr>
            <a:spLocks noGrp="1"/>
          </p:cNvSpPr>
          <p:nvPr>
            <p:ph type="body" idx="1"/>
          </p:nvPr>
        </p:nvSpPr>
        <p:spPr>
          <a:xfrm>
            <a:off x="609600" y="1600201"/>
            <a:ext cx="10972800" cy="1331685"/>
          </a:xfrm>
        </p:spPr>
        <p:txBody>
          <a:bodyPr/>
          <a:lstStyle/>
          <a:p>
            <a:r>
              <a:rPr lang="en-US" dirty="0" smtClean="0"/>
              <a:t>Flick a penny off your table</a:t>
            </a:r>
          </a:p>
          <a:p>
            <a:r>
              <a:rPr lang="en-US" dirty="0" smtClean="0"/>
              <a:t>Calculate the initial velocity of the penny</a:t>
            </a:r>
            <a:endParaRPr lang="en-US" dirty="0"/>
          </a:p>
        </p:txBody>
      </p:sp>
      <p:sp>
        <p:nvSpPr>
          <p:cNvPr id="6" name="Rectangle 5"/>
          <p:cNvSpPr/>
          <p:nvPr/>
        </p:nvSpPr>
        <p:spPr>
          <a:xfrm>
            <a:off x="1175657" y="3309257"/>
            <a:ext cx="1640114" cy="2931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Xi = </a:t>
            </a:r>
          </a:p>
          <a:p>
            <a:r>
              <a:rPr lang="en-US" sz="2800" dirty="0" err="1" smtClean="0">
                <a:solidFill>
                  <a:schemeClr val="tx1"/>
                </a:solidFill>
              </a:rPr>
              <a:t>Xf</a:t>
            </a:r>
            <a:r>
              <a:rPr lang="en-US" sz="2800" dirty="0" smtClean="0">
                <a:solidFill>
                  <a:schemeClr val="tx1"/>
                </a:solidFill>
              </a:rPr>
              <a:t> = </a:t>
            </a:r>
          </a:p>
          <a:p>
            <a:r>
              <a:rPr lang="en-US" sz="2800" dirty="0" smtClean="0">
                <a:solidFill>
                  <a:schemeClr val="tx1"/>
                </a:solidFill>
              </a:rPr>
              <a:t>Vi = </a:t>
            </a:r>
          </a:p>
          <a:p>
            <a:r>
              <a:rPr lang="en-US" sz="2800" dirty="0" err="1" smtClean="0">
                <a:solidFill>
                  <a:schemeClr val="tx1"/>
                </a:solidFill>
              </a:rPr>
              <a:t>Vf</a:t>
            </a:r>
            <a:r>
              <a:rPr lang="en-US" sz="2800" dirty="0" smtClean="0">
                <a:solidFill>
                  <a:schemeClr val="tx1"/>
                </a:solidFill>
              </a:rPr>
              <a:t> = </a:t>
            </a:r>
          </a:p>
          <a:p>
            <a:r>
              <a:rPr lang="en-US" sz="2800" dirty="0" smtClean="0">
                <a:solidFill>
                  <a:schemeClr val="tx1"/>
                </a:solidFill>
              </a:rPr>
              <a:t>a  = </a:t>
            </a:r>
          </a:p>
          <a:p>
            <a:r>
              <a:rPr lang="en-US" sz="2800" dirty="0" smtClean="0">
                <a:solidFill>
                  <a:schemeClr val="tx1"/>
                </a:solidFill>
              </a:rPr>
              <a:t>t   = </a:t>
            </a:r>
            <a:endParaRPr lang="en-US" sz="2800" dirty="0">
              <a:solidFill>
                <a:schemeClr val="tx1"/>
              </a:solidFill>
            </a:endParaRPr>
          </a:p>
        </p:txBody>
      </p:sp>
      <p:sp>
        <p:nvSpPr>
          <p:cNvPr id="7" name="Rectangle 6"/>
          <p:cNvSpPr/>
          <p:nvPr/>
        </p:nvSpPr>
        <p:spPr>
          <a:xfrm>
            <a:off x="3345543" y="3309257"/>
            <a:ext cx="1640114" cy="29318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Y</a:t>
            </a:r>
            <a:r>
              <a:rPr lang="en-US" sz="2800" dirty="0" smtClean="0">
                <a:solidFill>
                  <a:schemeClr val="tx1"/>
                </a:solidFill>
              </a:rPr>
              <a:t>i = </a:t>
            </a:r>
          </a:p>
          <a:p>
            <a:r>
              <a:rPr lang="en-US" sz="2800" dirty="0" err="1">
                <a:solidFill>
                  <a:schemeClr val="tx1"/>
                </a:solidFill>
              </a:rPr>
              <a:t>Y</a:t>
            </a:r>
            <a:r>
              <a:rPr lang="en-US" sz="2800" dirty="0" err="1" smtClean="0">
                <a:solidFill>
                  <a:schemeClr val="tx1"/>
                </a:solidFill>
              </a:rPr>
              <a:t>f</a:t>
            </a:r>
            <a:r>
              <a:rPr lang="en-US" sz="2800" dirty="0" smtClean="0">
                <a:solidFill>
                  <a:schemeClr val="tx1"/>
                </a:solidFill>
              </a:rPr>
              <a:t> = </a:t>
            </a:r>
          </a:p>
          <a:p>
            <a:r>
              <a:rPr lang="en-US" sz="2800" dirty="0" smtClean="0">
                <a:solidFill>
                  <a:schemeClr val="tx1"/>
                </a:solidFill>
              </a:rPr>
              <a:t>Vi = </a:t>
            </a:r>
          </a:p>
          <a:p>
            <a:r>
              <a:rPr lang="en-US" sz="2800" dirty="0" err="1" smtClean="0">
                <a:solidFill>
                  <a:schemeClr val="tx1"/>
                </a:solidFill>
              </a:rPr>
              <a:t>Vf</a:t>
            </a:r>
            <a:r>
              <a:rPr lang="en-US" sz="2800" dirty="0" smtClean="0">
                <a:solidFill>
                  <a:schemeClr val="tx1"/>
                </a:solidFill>
              </a:rPr>
              <a:t> = </a:t>
            </a:r>
          </a:p>
          <a:p>
            <a:r>
              <a:rPr lang="en-US" sz="2800" dirty="0" smtClean="0">
                <a:solidFill>
                  <a:schemeClr val="tx1"/>
                </a:solidFill>
              </a:rPr>
              <a:t>a  = </a:t>
            </a:r>
          </a:p>
          <a:p>
            <a:r>
              <a:rPr lang="en-US" sz="2800" dirty="0" smtClean="0">
                <a:solidFill>
                  <a:schemeClr val="tx1"/>
                </a:solidFill>
              </a:rPr>
              <a:t>t   = </a:t>
            </a:r>
            <a:endParaRPr lang="en-US" sz="2800" dirty="0">
              <a:solidFill>
                <a:schemeClr val="tx1"/>
              </a:solidFill>
            </a:endParaRPr>
          </a:p>
        </p:txBody>
      </p:sp>
      <p:pic>
        <p:nvPicPr>
          <p:cNvPr id="1026" name="Picture 2" descr="Image result for horizontal projectile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4" y="3143479"/>
            <a:ext cx="4710679" cy="2459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17486" y="3410857"/>
            <a:ext cx="682171" cy="523220"/>
          </a:xfrm>
          <a:prstGeom prst="rect">
            <a:avLst/>
          </a:prstGeom>
          <a:noFill/>
        </p:spPr>
        <p:txBody>
          <a:bodyPr wrap="square" rtlCol="0">
            <a:spAutoFit/>
          </a:bodyPr>
          <a:lstStyle/>
          <a:p>
            <a:r>
              <a:rPr lang="en-US" sz="2800" dirty="0" smtClean="0"/>
              <a:t>0</a:t>
            </a:r>
            <a:endParaRPr lang="en-US" sz="2800" dirty="0"/>
          </a:p>
        </p:txBody>
      </p:sp>
      <p:sp>
        <p:nvSpPr>
          <p:cNvPr id="11" name="TextBox 10"/>
          <p:cNvSpPr txBox="1"/>
          <p:nvPr/>
        </p:nvSpPr>
        <p:spPr>
          <a:xfrm>
            <a:off x="4165600" y="3849776"/>
            <a:ext cx="682171" cy="523220"/>
          </a:xfrm>
          <a:prstGeom prst="rect">
            <a:avLst/>
          </a:prstGeom>
          <a:noFill/>
        </p:spPr>
        <p:txBody>
          <a:bodyPr wrap="square" rtlCol="0">
            <a:spAutoFit/>
          </a:bodyPr>
          <a:lstStyle/>
          <a:p>
            <a:r>
              <a:rPr lang="en-US" sz="2800" dirty="0" smtClean="0"/>
              <a:t>0</a:t>
            </a:r>
            <a:endParaRPr lang="en-US" sz="2800" dirty="0"/>
          </a:p>
        </p:txBody>
      </p:sp>
      <p:sp>
        <p:nvSpPr>
          <p:cNvPr id="12" name="TextBox 11"/>
          <p:cNvSpPr txBox="1"/>
          <p:nvPr/>
        </p:nvSpPr>
        <p:spPr>
          <a:xfrm>
            <a:off x="1890940" y="5079294"/>
            <a:ext cx="682171" cy="523220"/>
          </a:xfrm>
          <a:prstGeom prst="rect">
            <a:avLst/>
          </a:prstGeom>
          <a:noFill/>
        </p:spPr>
        <p:txBody>
          <a:bodyPr wrap="square" rtlCol="0">
            <a:spAutoFit/>
          </a:bodyPr>
          <a:lstStyle/>
          <a:p>
            <a:r>
              <a:rPr lang="en-US" sz="2800" dirty="0" smtClean="0"/>
              <a:t>0</a:t>
            </a:r>
            <a:endParaRPr lang="en-US" sz="2800" dirty="0"/>
          </a:p>
        </p:txBody>
      </p:sp>
      <p:sp>
        <p:nvSpPr>
          <p:cNvPr id="13" name="TextBox 12"/>
          <p:cNvSpPr txBox="1"/>
          <p:nvPr/>
        </p:nvSpPr>
        <p:spPr>
          <a:xfrm>
            <a:off x="4165600" y="4251980"/>
            <a:ext cx="682171" cy="523220"/>
          </a:xfrm>
          <a:prstGeom prst="rect">
            <a:avLst/>
          </a:prstGeom>
          <a:noFill/>
        </p:spPr>
        <p:txBody>
          <a:bodyPr wrap="square" rtlCol="0">
            <a:spAutoFit/>
          </a:bodyPr>
          <a:lstStyle/>
          <a:p>
            <a:r>
              <a:rPr lang="en-US" sz="2800" dirty="0" smtClean="0"/>
              <a:t>0</a:t>
            </a:r>
            <a:endParaRPr lang="en-US" sz="2800" dirty="0"/>
          </a:p>
        </p:txBody>
      </p:sp>
      <p:sp>
        <p:nvSpPr>
          <p:cNvPr id="15" name="TextBox 14"/>
          <p:cNvSpPr txBox="1"/>
          <p:nvPr/>
        </p:nvSpPr>
        <p:spPr>
          <a:xfrm>
            <a:off x="4151086" y="5141547"/>
            <a:ext cx="682171" cy="523220"/>
          </a:xfrm>
          <a:prstGeom prst="rect">
            <a:avLst/>
          </a:prstGeom>
          <a:noFill/>
        </p:spPr>
        <p:txBody>
          <a:bodyPr wrap="square" rtlCol="0">
            <a:spAutoFit/>
          </a:bodyPr>
          <a:lstStyle/>
          <a:p>
            <a:r>
              <a:rPr lang="en-US" sz="2800" dirty="0" smtClean="0"/>
              <a:t>10</a:t>
            </a:r>
            <a:endParaRPr lang="en-US" sz="2800" dirty="0"/>
          </a:p>
        </p:txBody>
      </p:sp>
      <mc:AlternateContent xmlns:mc="http://schemas.openxmlformats.org/markup-compatibility/2006" xmlns:a14="http://schemas.microsoft.com/office/drawing/2010/main">
        <mc:Choice Requires="a14">
          <p:sp>
            <p:nvSpPr>
              <p:cNvPr id="24" name="TextBox 23"/>
              <p:cNvSpPr txBox="1"/>
              <p:nvPr/>
            </p:nvSpPr>
            <p:spPr>
              <a:xfrm>
                <a:off x="8978610" y="1282390"/>
                <a:ext cx="1615379" cy="424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r>
                        <a:rPr lang="en-US" sz="2000" b="0" i="1" smtClean="0">
                          <a:latin typeface="Cambria Math"/>
                        </a:rPr>
                        <m:t>+</m:t>
                      </m:r>
                      <m:r>
                        <a:rPr lang="en-US" sz="2000" b="0" i="1" smtClean="0">
                          <a:latin typeface="Cambria Math"/>
                        </a:rPr>
                        <m:t>𝑎𝑡</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978610" y="1282390"/>
                <a:ext cx="1615379" cy="424732"/>
              </a:xfrm>
              <a:prstGeom prst="rect">
                <a:avLst/>
              </a:prstGeom>
              <a:blipFill rotWithShape="0">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978610" y="1656921"/>
                <a:ext cx="265758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e>
                      </m:d>
                      <m:r>
                        <a:rPr lang="en-US" sz="2000" b="0" i="1" smtClean="0">
                          <a:latin typeface="Cambria Math"/>
                        </a:rPr>
                        <m:t>𝑡</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978610" y="1656921"/>
                <a:ext cx="2657587" cy="66851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978610" y="2167655"/>
                <a:ext cx="2561855"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r>
                        <a:rPr lang="en-US" sz="2000" b="0" i="1" smtClean="0">
                          <a:latin typeface="Cambria Math"/>
                        </a:rPr>
                        <m:t>𝑡</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𝑎</m:t>
                      </m:r>
                      <m:sSup>
                        <m:sSupPr>
                          <m:ctrlPr>
                            <a:rPr lang="en-US" sz="2000" b="0" i="1" smtClean="0">
                              <a:latin typeface="Cambria Math" panose="02040503050406030204" pitchFamily="18" charset="0"/>
                            </a:rPr>
                          </m:ctrlPr>
                        </m:sSupPr>
                        <m:e>
                          <m:r>
                            <a:rPr lang="en-US" sz="2000" b="0" i="1" smtClean="0">
                              <a:latin typeface="Cambria Math"/>
                            </a:rPr>
                            <m:t>𝑡</m:t>
                          </m:r>
                        </m:e>
                        <m:sup>
                          <m:r>
                            <a:rPr lang="en-US" sz="2000" b="0" i="1" smtClean="0">
                              <a:latin typeface="Cambria Math"/>
                            </a:rPr>
                            <m:t>2</m:t>
                          </m:r>
                        </m:sup>
                      </m:sSup>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8978610" y="2167655"/>
                <a:ext cx="2561855" cy="6685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978610" y="2839135"/>
                <a:ext cx="2876941" cy="4309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e>
                        <m:sup>
                          <m:r>
                            <a:rPr lang="en-US" sz="2000" b="0" i="1" smtClean="0">
                              <a:latin typeface="Cambria Math"/>
                            </a:rPr>
                            <m:t>2</m:t>
                          </m:r>
                        </m:sup>
                      </m:sSup>
                      <m:r>
                        <a:rPr lang="en-US" sz="2000" b="0" i="1" smtClean="0">
                          <a:latin typeface="Cambria Math"/>
                        </a:rPr>
                        <m:t>+2</m:t>
                      </m:r>
                      <m:r>
                        <a:rPr lang="en-US" sz="2000" b="0" i="1" smtClean="0">
                          <a:latin typeface="Cambria Math"/>
                        </a:rPr>
                        <m:t>𝑎</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978610" y="2839135"/>
                <a:ext cx="2876941" cy="430952"/>
              </a:xfrm>
              <a:prstGeom prst="rect">
                <a:avLst/>
              </a:prstGeom>
              <a:blipFill rotWithShape="0">
                <a:blip r:embed="rId6"/>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274358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smtClean="0"/>
              <a:t>Bullet dropped, or a bullet fired?</a:t>
            </a:r>
            <a:endParaRPr lang="en-US" dirty="0"/>
          </a:p>
        </p:txBody>
      </p:sp>
      <p:pic>
        <p:nvPicPr>
          <p:cNvPr id="2050" name="Picture 2" descr="Image result for if a bullet is shot horizontally and another bullet is dropped which one will hit the ground 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603" y="2989943"/>
            <a:ext cx="9351784" cy="176416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75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take two pennies and do the following</a:t>
            </a:r>
            <a:endParaRPr lang="en-US" dirty="0"/>
          </a:p>
        </p:txBody>
      </p:sp>
      <p:sp>
        <p:nvSpPr>
          <p:cNvPr id="3" name="Text Placeholder 2"/>
          <p:cNvSpPr>
            <a:spLocks noGrp="1"/>
          </p:cNvSpPr>
          <p:nvPr>
            <p:ph type="body" idx="1"/>
          </p:nvPr>
        </p:nvSpPr>
        <p:spPr/>
        <p:txBody>
          <a:bodyPr/>
          <a:lstStyle/>
          <a:p>
            <a:r>
              <a:rPr lang="en-US" dirty="0" smtClean="0"/>
              <a:t>Place one of the pennies at the edge of the table so that it hangs over slightly.</a:t>
            </a:r>
          </a:p>
          <a:p>
            <a:r>
              <a:rPr lang="en-US" dirty="0" smtClean="0"/>
              <a:t>Place the second penny in the middle of the table some distance from the first penny.</a:t>
            </a:r>
          </a:p>
          <a:p>
            <a:r>
              <a:rPr lang="en-US" dirty="0" smtClean="0"/>
              <a:t>Flick the penny in the middle of the table so that it hits the other penny just barley knocking it off the table.</a:t>
            </a:r>
          </a:p>
          <a:p>
            <a:r>
              <a:rPr lang="en-US" dirty="0" smtClean="0"/>
              <a:t>As both coins fall to the floor which coin hits the ground first?</a:t>
            </a:r>
            <a:endParaRPr lang="en-US" dirty="0"/>
          </a:p>
        </p:txBody>
      </p:sp>
      <p:sp>
        <p:nvSpPr>
          <p:cNvPr id="4" name="TextBox 3"/>
          <p:cNvSpPr txBox="1"/>
          <p:nvPr/>
        </p:nvSpPr>
        <p:spPr>
          <a:xfrm>
            <a:off x="997403" y="5756832"/>
            <a:ext cx="9351784" cy="369332"/>
          </a:xfrm>
          <a:prstGeom prst="rect">
            <a:avLst/>
          </a:prstGeom>
          <a:noFill/>
        </p:spPr>
        <p:txBody>
          <a:bodyPr wrap="square" rtlCol="0">
            <a:spAutoFit/>
          </a:bodyPr>
          <a:lstStyle/>
          <a:p>
            <a:r>
              <a:rPr lang="en-US" sz="1800" dirty="0">
                <a:solidFill>
                  <a:srgbClr val="0070C0"/>
                </a:solidFill>
              </a:rPr>
              <a:t>https://www.youtube.com/watch?v=zMF4CD7i3hg</a:t>
            </a:r>
          </a:p>
        </p:txBody>
      </p:sp>
    </p:spTree>
    <p:extLst>
      <p:ext uri="{BB962C8B-B14F-4D97-AF65-F5344CB8AC3E}">
        <p14:creationId xmlns:p14="http://schemas.microsoft.com/office/powerpoint/2010/main" val="389141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a:t>What if I fire the cannon like this?</a:t>
            </a:r>
          </a:p>
        </p:txBody>
      </p:sp>
      <p:pic>
        <p:nvPicPr>
          <p:cNvPr id="153" name="Shape 153" descr="http://t1.gstatic.com/images?q=tbn:ANd9GcQR3IrqqhHoytdfcZlEAkKtQzPBP_cdDu96a5FXfENWp5eR2HK9VA"/>
          <p:cNvPicPr preferRelativeResize="0"/>
          <p:nvPr/>
        </p:nvPicPr>
        <p:blipFill rotWithShape="1">
          <a:blip r:embed="rId3">
            <a:alphaModFix/>
          </a:blip>
          <a:srcRect/>
          <a:stretch/>
        </p:blipFill>
        <p:spPr>
          <a:xfrm flipH="1">
            <a:off x="892630" y="5141361"/>
            <a:ext cx="1600199" cy="943847"/>
          </a:xfrm>
          <a:prstGeom prst="rect">
            <a:avLst/>
          </a:prstGeom>
          <a:noFill/>
          <a:ln>
            <a:noFill/>
          </a:ln>
        </p:spPr>
      </p:pic>
      <p:cxnSp>
        <p:nvCxnSpPr>
          <p:cNvPr id="154" name="Shape 154"/>
          <p:cNvCxnSpPr/>
          <p:nvPr/>
        </p:nvCxnSpPr>
        <p:spPr>
          <a:xfrm flipV="1">
            <a:off x="892630" y="6081486"/>
            <a:ext cx="10646227" cy="372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155" name="Shape 155"/>
          <p:cNvSpPr/>
          <p:nvPr/>
        </p:nvSpPr>
        <p:spPr>
          <a:xfrm>
            <a:off x="2492830" y="3799114"/>
            <a:ext cx="8548253" cy="2061954"/>
          </a:xfrm>
          <a:custGeom>
            <a:avLst/>
            <a:gdLst/>
            <a:ahLst/>
            <a:cxnLst/>
            <a:rect l="0" t="0" r="0" b="0"/>
            <a:pathLst>
              <a:path w="120000" h="120000" extrusionOk="0">
                <a:moveTo>
                  <a:pt x="0" y="80491"/>
                </a:moveTo>
                <a:cubicBezTo>
                  <a:pt x="19465" y="37287"/>
                  <a:pt x="38930" y="-5916"/>
                  <a:pt x="58930" y="668"/>
                </a:cubicBezTo>
                <a:cubicBezTo>
                  <a:pt x="78930" y="7253"/>
                  <a:pt x="99465" y="63626"/>
                  <a:pt x="120000" y="120000"/>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56" name="Shape 156"/>
          <p:cNvSpPr txBox="1"/>
          <p:nvPr/>
        </p:nvSpPr>
        <p:spPr>
          <a:xfrm>
            <a:off x="4093029" y="4830091"/>
            <a:ext cx="4822858" cy="646331"/>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The path of the ball is now </a:t>
            </a:r>
            <a:r>
              <a:rPr lang="en-US" sz="1800" b="1">
                <a:solidFill>
                  <a:schemeClr val="dk1"/>
                </a:solidFill>
                <a:latin typeface="Calibri"/>
                <a:ea typeface="Calibri"/>
                <a:cs typeface="Calibri"/>
                <a:sym typeface="Calibri"/>
              </a:rPr>
              <a:t>parabolic</a:t>
            </a:r>
            <a:r>
              <a:rPr lang="en-US" sz="1800">
                <a:solidFill>
                  <a:schemeClr val="dk1"/>
                </a:solidFill>
                <a:latin typeface="Calibri"/>
                <a:ea typeface="Calibri"/>
                <a:cs typeface="Calibri"/>
                <a:sym typeface="Calibri"/>
              </a:rPr>
              <a:t>. </a:t>
            </a:r>
          </a:p>
          <a:p>
            <a:pPr>
              <a:buSzPct val="25000"/>
            </a:pPr>
            <a:r>
              <a:rPr lang="en-US" sz="1800">
                <a:solidFill>
                  <a:schemeClr val="dk1"/>
                </a:solidFill>
                <a:latin typeface="Calibri"/>
                <a:ea typeface="Calibri"/>
                <a:cs typeface="Calibri"/>
                <a:sym typeface="Calibri"/>
              </a:rPr>
              <a:t>It is a </a:t>
            </a:r>
            <a:r>
              <a:rPr lang="en-US" sz="1800" b="1">
                <a:solidFill>
                  <a:schemeClr val="dk1"/>
                </a:solidFill>
                <a:latin typeface="Calibri"/>
                <a:ea typeface="Calibri"/>
                <a:cs typeface="Calibri"/>
                <a:sym typeface="Calibri"/>
              </a:rPr>
              <a:t>combination of the two previous  motions</a:t>
            </a:r>
            <a:r>
              <a:rPr lang="en-US" sz="1800">
                <a:solidFill>
                  <a:schemeClr val="dk1"/>
                </a:solidFill>
                <a:latin typeface="Calibri"/>
                <a:ea typeface="Calibri"/>
                <a:cs typeface="Calibri"/>
                <a:sym typeface="Calibri"/>
              </a:rPr>
              <a:t>!</a:t>
            </a:r>
          </a:p>
        </p:txBody>
      </p:sp>
      <p:sp>
        <p:nvSpPr>
          <p:cNvPr id="4" name="TextBox 3"/>
          <p:cNvSpPr txBox="1"/>
          <p:nvPr/>
        </p:nvSpPr>
        <p:spPr>
          <a:xfrm>
            <a:off x="2585357" y="2728887"/>
            <a:ext cx="7260771" cy="400110"/>
          </a:xfrm>
          <a:prstGeom prst="rect">
            <a:avLst/>
          </a:prstGeom>
          <a:noFill/>
        </p:spPr>
        <p:txBody>
          <a:bodyPr wrap="square" rtlCol="0">
            <a:spAutoFit/>
          </a:bodyPr>
          <a:lstStyle/>
          <a:p>
            <a:r>
              <a:rPr lang="en-US" sz="2000" dirty="0" smtClean="0"/>
              <a:t>What do we have to do to with the velocity?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56"/>
                                        </p:tgtEl>
                                        <p:attrNameLst>
                                          <p:attrName>style.visibility</p:attrName>
                                        </p:attrNameLst>
                                      </p:cBhvr>
                                      <p:to>
                                        <p:strVal val="visible"/>
                                      </p:to>
                                    </p:set>
                                    <p:anim calcmode="lin" valueType="num">
                                      <p:cBhvr additive="base">
                                        <p:cTn id="10" dur="500"/>
                                        <p:tgtEl>
                                          <p:spTgt spid="156"/>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967981" y="228600"/>
            <a:ext cx="8229600" cy="1143000"/>
          </a:xfrm>
          <a:prstGeom prst="rect">
            <a:avLst/>
          </a:prstGeom>
          <a:noFill/>
          <a:ln>
            <a:noFill/>
          </a:ln>
        </p:spPr>
        <p:txBody>
          <a:bodyPr lIns="91425" tIns="45700" rIns="91425" bIns="45700" anchor="ctr" anchorCtr="0">
            <a:noAutofit/>
          </a:bodyPr>
          <a:lstStyle/>
          <a:p>
            <a:pPr>
              <a:buSzPct val="25000"/>
            </a:pPr>
            <a:r>
              <a:rPr lang="en-US" sz="3959"/>
              <a:t>A detailed picture of the projectile in flight</a:t>
            </a:r>
          </a:p>
        </p:txBody>
      </p:sp>
      <p:pic>
        <p:nvPicPr>
          <p:cNvPr id="162" name="Shape 162" descr="http://t1.gstatic.com/images?q=tbn:ANd9GcQR3IrqqhHoytdfcZlEAkKtQzPBP_cdDu96a5FXfENWp5eR2HK9VA"/>
          <p:cNvPicPr preferRelativeResize="0"/>
          <p:nvPr/>
        </p:nvPicPr>
        <p:blipFill rotWithShape="1">
          <a:blip r:embed="rId3">
            <a:alphaModFix/>
          </a:blip>
          <a:srcRect/>
          <a:stretch/>
        </p:blipFill>
        <p:spPr>
          <a:xfrm flipH="1">
            <a:off x="641445" y="4934347"/>
            <a:ext cx="1547851" cy="943847"/>
          </a:xfrm>
          <a:prstGeom prst="rect">
            <a:avLst/>
          </a:prstGeom>
          <a:noFill/>
          <a:ln>
            <a:noFill/>
          </a:ln>
        </p:spPr>
      </p:pic>
      <p:cxnSp>
        <p:nvCxnSpPr>
          <p:cNvPr id="163" name="Shape 163"/>
          <p:cNvCxnSpPr/>
          <p:nvPr/>
        </p:nvCxnSpPr>
        <p:spPr>
          <a:xfrm>
            <a:off x="987687" y="5878194"/>
            <a:ext cx="9618789" cy="0"/>
          </a:xfrm>
          <a:prstGeom prst="straightConnector1">
            <a:avLst/>
          </a:prstGeom>
          <a:noFill/>
          <a:ln w="9525" cap="flat" cmpd="sng">
            <a:solidFill>
              <a:srgbClr val="4A7DBA"/>
            </a:solidFill>
            <a:prstDash val="solid"/>
            <a:round/>
            <a:headEnd type="none" w="med" len="med"/>
            <a:tailEnd type="none" w="med" len="med"/>
          </a:ln>
        </p:spPr>
      </p:cxnSp>
      <p:sp>
        <p:nvSpPr>
          <p:cNvPr id="164" name="Shape 164"/>
          <p:cNvSpPr/>
          <p:nvPr/>
        </p:nvSpPr>
        <p:spPr>
          <a:xfrm>
            <a:off x="2189298" y="3592101"/>
            <a:ext cx="8548253" cy="2061954"/>
          </a:xfrm>
          <a:custGeom>
            <a:avLst/>
            <a:gdLst/>
            <a:ahLst/>
            <a:cxnLst/>
            <a:rect l="0" t="0" r="0" b="0"/>
            <a:pathLst>
              <a:path w="120000" h="120000" extrusionOk="0">
                <a:moveTo>
                  <a:pt x="0" y="80491"/>
                </a:moveTo>
                <a:cubicBezTo>
                  <a:pt x="19465" y="37287"/>
                  <a:pt x="38930" y="-5916"/>
                  <a:pt x="58930" y="668"/>
                </a:cubicBezTo>
                <a:cubicBezTo>
                  <a:pt x="78930" y="7253"/>
                  <a:pt x="99465" y="63626"/>
                  <a:pt x="120000" y="120000"/>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5" name="Shape 165"/>
          <p:cNvSpPr/>
          <p:nvPr/>
        </p:nvSpPr>
        <p:spPr>
          <a:xfrm>
            <a:off x="2092314" y="4820046"/>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66" name="Shape 166"/>
          <p:cNvCxnSpPr/>
          <p:nvPr/>
        </p:nvCxnSpPr>
        <p:spPr>
          <a:xfrm>
            <a:off x="2320914" y="4951085"/>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167" name="Shape 167"/>
          <p:cNvCxnSpPr>
            <a:stCxn id="165" idx="0"/>
          </p:cNvCxnSpPr>
          <p:nvPr/>
        </p:nvCxnSpPr>
        <p:spPr>
          <a:xfrm rot="10800000">
            <a:off x="2206614" y="4201746"/>
            <a:ext cx="0" cy="618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168" name="Shape 168"/>
          <p:cNvSpPr txBox="1"/>
          <p:nvPr/>
        </p:nvSpPr>
        <p:spPr>
          <a:xfrm>
            <a:off x="2320915" y="497109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69" name="Shape 169"/>
          <p:cNvSpPr txBox="1"/>
          <p:nvPr/>
        </p:nvSpPr>
        <p:spPr>
          <a:xfrm>
            <a:off x="1791085" y="397310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170" name="Shape 170"/>
          <p:cNvSpPr txBox="1"/>
          <p:nvPr/>
        </p:nvSpPr>
        <p:spPr>
          <a:xfrm>
            <a:off x="1879635" y="3603769"/>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0 s</a:t>
            </a:r>
          </a:p>
        </p:txBody>
      </p:sp>
      <p:sp>
        <p:nvSpPr>
          <p:cNvPr id="171" name="Shape 171"/>
          <p:cNvSpPr/>
          <p:nvPr/>
        </p:nvSpPr>
        <p:spPr>
          <a:xfrm>
            <a:off x="3286469" y="4227835"/>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72" name="Shape 172"/>
          <p:cNvCxnSpPr/>
          <p:nvPr/>
        </p:nvCxnSpPr>
        <p:spPr>
          <a:xfrm>
            <a:off x="3515069" y="4358875"/>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173" name="Shape 173"/>
          <p:cNvCxnSpPr>
            <a:stCxn id="171" idx="0"/>
          </p:cNvCxnSpPr>
          <p:nvPr/>
        </p:nvCxnSpPr>
        <p:spPr>
          <a:xfrm rot="10800000">
            <a:off x="3400769" y="3837235"/>
            <a:ext cx="0" cy="3906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174" name="Shape 174"/>
          <p:cNvSpPr txBox="1"/>
          <p:nvPr/>
        </p:nvSpPr>
        <p:spPr>
          <a:xfrm>
            <a:off x="3333099" y="451087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75" name="Shape 175"/>
          <p:cNvSpPr txBox="1"/>
          <p:nvPr/>
        </p:nvSpPr>
        <p:spPr>
          <a:xfrm>
            <a:off x="2985239" y="3467810"/>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176" name="Shape 176"/>
          <p:cNvSpPr txBox="1"/>
          <p:nvPr/>
        </p:nvSpPr>
        <p:spPr>
          <a:xfrm>
            <a:off x="3073789" y="3124885"/>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1 s</a:t>
            </a:r>
          </a:p>
        </p:txBody>
      </p:sp>
      <p:sp>
        <p:nvSpPr>
          <p:cNvPr id="177" name="Shape 177"/>
          <p:cNvSpPr/>
          <p:nvPr/>
        </p:nvSpPr>
        <p:spPr>
          <a:xfrm>
            <a:off x="4556033" y="369062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78" name="Shape 178"/>
          <p:cNvCxnSpPr/>
          <p:nvPr/>
        </p:nvCxnSpPr>
        <p:spPr>
          <a:xfrm>
            <a:off x="4784633" y="3821662"/>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179" name="Shape 179"/>
          <p:cNvCxnSpPr>
            <a:stCxn id="177" idx="0"/>
          </p:cNvCxnSpPr>
          <p:nvPr/>
        </p:nvCxnSpPr>
        <p:spPr>
          <a:xfrm rot="10800000">
            <a:off x="4670333" y="3381323"/>
            <a:ext cx="0" cy="309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180" name="Shape 180"/>
          <p:cNvSpPr txBox="1"/>
          <p:nvPr/>
        </p:nvSpPr>
        <p:spPr>
          <a:xfrm>
            <a:off x="4784634" y="3841667"/>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81" name="Shape 181"/>
          <p:cNvSpPr txBox="1"/>
          <p:nvPr/>
        </p:nvSpPr>
        <p:spPr>
          <a:xfrm>
            <a:off x="4254802" y="3012022"/>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182" name="Shape 182"/>
          <p:cNvSpPr txBox="1"/>
          <p:nvPr/>
        </p:nvSpPr>
        <p:spPr>
          <a:xfrm>
            <a:off x="4337226" y="2659010"/>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2 s</a:t>
            </a:r>
          </a:p>
        </p:txBody>
      </p:sp>
      <p:sp>
        <p:nvSpPr>
          <p:cNvPr id="183" name="Shape 183"/>
          <p:cNvSpPr/>
          <p:nvPr/>
        </p:nvSpPr>
        <p:spPr>
          <a:xfrm>
            <a:off x="5916925" y="344798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84" name="Shape 184"/>
          <p:cNvCxnSpPr/>
          <p:nvPr/>
        </p:nvCxnSpPr>
        <p:spPr>
          <a:xfrm>
            <a:off x="6145525" y="3579023"/>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sp>
        <p:nvSpPr>
          <p:cNvPr id="185" name="Shape 185"/>
          <p:cNvSpPr txBox="1"/>
          <p:nvPr/>
        </p:nvSpPr>
        <p:spPr>
          <a:xfrm>
            <a:off x="6145526" y="3599028"/>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86" name="Shape 186"/>
          <p:cNvSpPr txBox="1"/>
          <p:nvPr/>
        </p:nvSpPr>
        <p:spPr>
          <a:xfrm>
            <a:off x="5718479" y="3073625"/>
            <a:ext cx="71404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m/s</a:t>
            </a:r>
          </a:p>
        </p:txBody>
      </p:sp>
      <p:sp>
        <p:nvSpPr>
          <p:cNvPr id="187" name="Shape 187"/>
          <p:cNvSpPr txBox="1"/>
          <p:nvPr/>
        </p:nvSpPr>
        <p:spPr>
          <a:xfrm>
            <a:off x="5690009" y="2681421"/>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3 s</a:t>
            </a:r>
          </a:p>
        </p:txBody>
      </p:sp>
      <p:sp>
        <p:nvSpPr>
          <p:cNvPr id="188" name="Shape 188"/>
          <p:cNvSpPr/>
          <p:nvPr/>
        </p:nvSpPr>
        <p:spPr>
          <a:xfrm>
            <a:off x="7301955" y="3695180"/>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89" name="Shape 189"/>
          <p:cNvCxnSpPr/>
          <p:nvPr/>
        </p:nvCxnSpPr>
        <p:spPr>
          <a:xfrm>
            <a:off x="7530555" y="3826219"/>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190" name="Shape 190"/>
          <p:cNvCxnSpPr>
            <a:stCxn id="188" idx="4"/>
          </p:cNvCxnSpPr>
          <p:nvPr/>
        </p:nvCxnSpPr>
        <p:spPr>
          <a:xfrm>
            <a:off x="7416255" y="3923780"/>
            <a:ext cx="0" cy="2919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191" name="Shape 191"/>
          <p:cNvSpPr txBox="1"/>
          <p:nvPr/>
        </p:nvSpPr>
        <p:spPr>
          <a:xfrm>
            <a:off x="7530556" y="384622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92" name="Shape 192"/>
          <p:cNvSpPr txBox="1"/>
          <p:nvPr/>
        </p:nvSpPr>
        <p:spPr>
          <a:xfrm>
            <a:off x="7000725" y="4218607"/>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193" name="Shape 193"/>
          <p:cNvSpPr txBox="1"/>
          <p:nvPr/>
        </p:nvSpPr>
        <p:spPr>
          <a:xfrm>
            <a:off x="7470983" y="3263317"/>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4 s</a:t>
            </a:r>
          </a:p>
        </p:txBody>
      </p:sp>
      <p:sp>
        <p:nvSpPr>
          <p:cNvPr id="194" name="Shape 194"/>
          <p:cNvSpPr/>
          <p:nvPr/>
        </p:nvSpPr>
        <p:spPr>
          <a:xfrm>
            <a:off x="8470360" y="4220730"/>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95" name="Shape 195"/>
          <p:cNvCxnSpPr/>
          <p:nvPr/>
        </p:nvCxnSpPr>
        <p:spPr>
          <a:xfrm>
            <a:off x="8725167" y="4335030"/>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196" name="Shape 196"/>
          <p:cNvCxnSpPr/>
          <p:nvPr/>
        </p:nvCxnSpPr>
        <p:spPr>
          <a:xfrm flipH="1">
            <a:off x="8579394" y="4464107"/>
            <a:ext cx="5267" cy="401768"/>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197" name="Shape 197"/>
          <p:cNvSpPr txBox="1"/>
          <p:nvPr/>
        </p:nvSpPr>
        <p:spPr>
          <a:xfrm>
            <a:off x="8730497" y="435902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198" name="Shape 198"/>
          <p:cNvSpPr txBox="1"/>
          <p:nvPr/>
        </p:nvSpPr>
        <p:spPr>
          <a:xfrm>
            <a:off x="8128597" y="4936201"/>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199" name="Shape 199"/>
          <p:cNvSpPr txBox="1"/>
          <p:nvPr/>
        </p:nvSpPr>
        <p:spPr>
          <a:xfrm>
            <a:off x="8598260" y="3885001"/>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5 s</a:t>
            </a:r>
          </a:p>
        </p:txBody>
      </p:sp>
      <p:sp>
        <p:nvSpPr>
          <p:cNvPr id="200" name="Shape 200"/>
          <p:cNvSpPr/>
          <p:nvPr/>
        </p:nvSpPr>
        <p:spPr>
          <a:xfrm>
            <a:off x="9553450" y="482795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01" name="Shape 201"/>
          <p:cNvCxnSpPr/>
          <p:nvPr/>
        </p:nvCxnSpPr>
        <p:spPr>
          <a:xfrm>
            <a:off x="9782050" y="4958992"/>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02" name="Shape 202"/>
          <p:cNvCxnSpPr/>
          <p:nvPr/>
        </p:nvCxnSpPr>
        <p:spPr>
          <a:xfrm flipH="1">
            <a:off x="9668145" y="5060340"/>
            <a:ext cx="7119" cy="61455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03" name="Shape 203"/>
          <p:cNvSpPr txBox="1"/>
          <p:nvPr/>
        </p:nvSpPr>
        <p:spPr>
          <a:xfrm>
            <a:off x="9782051" y="4978998"/>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04" name="Shape 204"/>
          <p:cNvSpPr txBox="1"/>
          <p:nvPr/>
        </p:nvSpPr>
        <p:spPr>
          <a:xfrm>
            <a:off x="8730496" y="5406269"/>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205" name="Shape 205"/>
          <p:cNvSpPr txBox="1"/>
          <p:nvPr/>
        </p:nvSpPr>
        <p:spPr>
          <a:xfrm>
            <a:off x="9458726" y="4510873"/>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6 s</a:t>
            </a:r>
          </a:p>
        </p:txBody>
      </p:sp>
      <p:sp>
        <p:nvSpPr>
          <p:cNvPr id="206" name="Shape 206"/>
          <p:cNvSpPr txBox="1"/>
          <p:nvPr/>
        </p:nvSpPr>
        <p:spPr>
          <a:xfrm>
            <a:off x="2934063" y="5406269"/>
            <a:ext cx="5617243" cy="369332"/>
          </a:xfrm>
          <a:prstGeom prst="rect">
            <a:avLst/>
          </a:prstGeom>
          <a:noFill/>
          <a:ln>
            <a:noFill/>
          </a:ln>
        </p:spPr>
        <p:txBody>
          <a:bodyPr lIns="91425" tIns="45700" rIns="91425" bIns="45700" anchor="t" anchorCtr="0">
            <a:noAutofit/>
          </a:bodyPr>
          <a:lstStyle/>
          <a:p>
            <a:pPr>
              <a:buSzPct val="25000"/>
            </a:pPr>
            <a:r>
              <a:rPr lang="en-US" sz="1800" b="1">
                <a:solidFill>
                  <a:schemeClr val="dk1"/>
                </a:solidFill>
                <a:latin typeface="Calibri"/>
                <a:ea typeface="Calibri"/>
                <a:cs typeface="Calibri"/>
                <a:sym typeface="Calibri"/>
              </a:rPr>
              <a:t>A perfect combination of Horizontal and Vertical motion!</a:t>
            </a:r>
          </a:p>
        </p:txBody>
      </p:sp>
      <p:cxnSp>
        <p:nvCxnSpPr>
          <p:cNvPr id="207" name="Shape 207"/>
          <p:cNvCxnSpPr/>
          <p:nvPr/>
        </p:nvCxnSpPr>
        <p:spPr>
          <a:xfrm>
            <a:off x="2019683" y="2110018"/>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08" name="Shape 208"/>
          <p:cNvCxnSpPr/>
          <p:nvPr/>
        </p:nvCxnSpPr>
        <p:spPr>
          <a:xfrm rot="10800000">
            <a:off x="3099538" y="1511678"/>
            <a:ext cx="0" cy="618346"/>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09" name="Shape 209"/>
          <p:cNvCxnSpPr/>
          <p:nvPr/>
        </p:nvCxnSpPr>
        <p:spPr>
          <a:xfrm rot="10800000" flipH="1">
            <a:off x="2308040" y="4288768"/>
            <a:ext cx="1079855" cy="598341"/>
          </a:xfrm>
          <a:prstGeom prst="straightConnector1">
            <a:avLst/>
          </a:prstGeom>
          <a:noFill/>
          <a:ln w="38100" cap="flat" cmpd="sng">
            <a:solidFill>
              <a:schemeClr val="dk1"/>
            </a:solidFill>
            <a:prstDash val="solid"/>
            <a:round/>
            <a:headEnd type="none" w="med" len="med"/>
            <a:tailEnd type="stealth" w="lg" len="lg"/>
          </a:ln>
          <a:effectLst>
            <a:outerShdw blurRad="39999" dist="23000" dir="5400000" rotWithShape="0">
              <a:srgbClr val="000000">
                <a:alpha val="34901"/>
              </a:srgbClr>
            </a:outerShdw>
          </a:effectLst>
        </p:spPr>
      </p:cxnSp>
      <p:sp>
        <p:nvSpPr>
          <p:cNvPr id="210" name="Shape 210"/>
          <p:cNvSpPr txBox="1"/>
          <p:nvPr/>
        </p:nvSpPr>
        <p:spPr>
          <a:xfrm>
            <a:off x="2323113" y="4212855"/>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50 m/s</a:t>
            </a:r>
          </a:p>
        </p:txBody>
      </p:sp>
      <p:sp>
        <p:nvSpPr>
          <p:cNvPr id="211" name="Shape 211"/>
          <p:cNvSpPr txBox="1"/>
          <p:nvPr/>
        </p:nvSpPr>
        <p:spPr>
          <a:xfrm>
            <a:off x="2542650" y="4702442"/>
            <a:ext cx="885179" cy="369332"/>
          </a:xfrm>
          <a:prstGeom prst="rect">
            <a:avLst/>
          </a:prstGeom>
          <a:blipFill rotWithShape="1">
            <a:blip r:embed="rId4">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212" name="Shape 212"/>
          <p:cNvSpPr txBox="1"/>
          <p:nvPr/>
        </p:nvSpPr>
        <p:spPr>
          <a:xfrm>
            <a:off x="1614877" y="2130025"/>
            <a:ext cx="2193486" cy="646331"/>
          </a:xfrm>
          <a:prstGeom prst="rect">
            <a:avLst/>
          </a:prstGeom>
          <a:blipFill rotWithShape="1">
            <a:blip r:embed="rId5">
              <a:alphaModFix/>
            </a:blip>
            <a:stretch>
              <a:fillRect b="-14148"/>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213" name="Shape 213"/>
          <p:cNvSpPr txBox="1"/>
          <p:nvPr/>
        </p:nvSpPr>
        <p:spPr>
          <a:xfrm>
            <a:off x="3204712" y="1434833"/>
            <a:ext cx="2170851" cy="668259"/>
          </a:xfrm>
          <a:prstGeom prst="rect">
            <a:avLst/>
          </a:prstGeom>
          <a:blipFill rotWithShape="1">
            <a:blip r:embed="rId6">
              <a:alphaModFix/>
            </a:blip>
            <a:stretch>
              <a:fillRect b="-13635"/>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12"/>
                                        </p:tgtEl>
                                        <p:attrNameLst>
                                          <p:attrName>style.visibility</p:attrName>
                                        </p:attrNameLst>
                                      </p:cBhvr>
                                      <p:to>
                                        <p:strVal val="visible"/>
                                      </p:to>
                                    </p:set>
                                    <p:anim calcmode="lin" valueType="num">
                                      <p:cBhvr additive="base">
                                        <p:cTn id="10"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500"/>
                                        <p:tgtEl>
                                          <p:spTgt spid="20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13"/>
                                        </p:tgtEl>
                                        <p:attrNameLst>
                                          <p:attrName>style.visibility</p:attrName>
                                        </p:attrNameLst>
                                      </p:cBhvr>
                                      <p:to>
                                        <p:strVal val="visible"/>
                                      </p:to>
                                    </p:set>
                                    <p:anim calcmode="lin" valueType="num">
                                      <p:cBhvr additive="base">
                                        <p:cTn id="18"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500"/>
                                        <p:tgtEl>
                                          <p:spTgt spid="164"/>
                                        </p:tgtEl>
                                      </p:cBhvr>
                                    </p:animEffect>
                                  </p:childTnLst>
                                </p:cTn>
                              </p:par>
                              <p:par>
                                <p:cTn id="24" presetID="2" presetClass="entr" presetSubtype="4" fill="hold" nodeType="withEffect">
                                  <p:stCondLst>
                                    <p:cond delay="0"/>
                                  </p:stCondLst>
                                  <p:childTnLst>
                                    <p:set>
                                      <p:cBhvr>
                                        <p:cTn id="25" dur="1" fill="hold">
                                          <p:stCondLst>
                                            <p:cond delay="0"/>
                                          </p:stCondLst>
                                        </p:cTn>
                                        <p:tgtEl>
                                          <p:spTgt spid="166"/>
                                        </p:tgtEl>
                                        <p:attrNameLst>
                                          <p:attrName>style.visibility</p:attrName>
                                        </p:attrNameLst>
                                      </p:cBhvr>
                                      <p:to>
                                        <p:strVal val="visible"/>
                                      </p:to>
                                    </p:set>
                                    <p:anim calcmode="lin" valueType="num">
                                      <p:cBhvr additive="base">
                                        <p:cTn id="26" dur="500"/>
                                        <p:tgtEl>
                                          <p:spTgt spid="166"/>
                                        </p:tgtEl>
                                        <p:attrNameLst>
                                          <p:attrName>ppt_y</p:attrName>
                                        </p:attrNameLst>
                                      </p:cBhvr>
                                      <p:tavLst>
                                        <p:tav tm="0">
                                          <p:val>
                                            <p:strVal val="#ppt_y+1"/>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anim calcmode="lin" valueType="num">
                                      <p:cBhvr additive="base">
                                        <p:cTn id="29" dur="500"/>
                                        <p:tgtEl>
                                          <p:spTgt spid="167"/>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 calcmode="lin" valueType="num">
                                      <p:cBhvr additive="base">
                                        <p:cTn id="32" dur="500"/>
                                        <p:tgtEl>
                                          <p:spTgt spid="168"/>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9"/>
                                        </p:tgtEl>
                                        <p:attrNameLst>
                                          <p:attrName>style.visibility</p:attrName>
                                        </p:attrNameLst>
                                      </p:cBhvr>
                                      <p:to>
                                        <p:strVal val="visible"/>
                                      </p:to>
                                    </p:set>
                                    <p:anim calcmode="lin" valueType="num">
                                      <p:cBhvr additive="base">
                                        <p:cTn id="35" dur="500"/>
                                        <p:tgtEl>
                                          <p:spTgt spid="169"/>
                                        </p:tgtEl>
                                        <p:attrNameLst>
                                          <p:attrName>ppt_y</p:attrName>
                                        </p:attrNameLst>
                                      </p:cBhvr>
                                      <p:tavLst>
                                        <p:tav tm="0">
                                          <p:val>
                                            <p:strVal val="#ppt_y+1"/>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0"/>
                                        </p:tgtEl>
                                        <p:attrNameLst>
                                          <p:attrName>style.visibility</p:attrName>
                                        </p:attrNameLst>
                                      </p:cBhvr>
                                      <p:to>
                                        <p:strVal val="visible"/>
                                      </p:to>
                                    </p:set>
                                    <p:anim calcmode="lin" valueType="num">
                                      <p:cBhvr additive="base">
                                        <p:cTn id="38"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additive="base">
                                        <p:cTn id="43" dur="500"/>
                                        <p:tgtEl>
                                          <p:spTgt spid="171"/>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72"/>
                                        </p:tgtEl>
                                        <p:attrNameLst>
                                          <p:attrName>style.visibility</p:attrName>
                                        </p:attrNameLst>
                                      </p:cBhvr>
                                      <p:to>
                                        <p:strVal val="visible"/>
                                      </p:to>
                                    </p:set>
                                    <p:anim calcmode="lin" valueType="num">
                                      <p:cBhvr additive="base">
                                        <p:cTn id="46" dur="500"/>
                                        <p:tgtEl>
                                          <p:spTgt spid="172"/>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3"/>
                                        </p:tgtEl>
                                        <p:attrNameLst>
                                          <p:attrName>style.visibility</p:attrName>
                                        </p:attrNameLst>
                                      </p:cBhvr>
                                      <p:to>
                                        <p:strVal val="visible"/>
                                      </p:to>
                                    </p:set>
                                    <p:anim calcmode="lin" valueType="num">
                                      <p:cBhvr additive="base">
                                        <p:cTn id="49" dur="500"/>
                                        <p:tgtEl>
                                          <p:spTgt spid="173"/>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74"/>
                                        </p:tgtEl>
                                        <p:attrNameLst>
                                          <p:attrName>style.visibility</p:attrName>
                                        </p:attrNameLst>
                                      </p:cBhvr>
                                      <p:to>
                                        <p:strVal val="visible"/>
                                      </p:to>
                                    </p:set>
                                    <p:anim calcmode="lin" valueType="num">
                                      <p:cBhvr additive="base">
                                        <p:cTn id="52" dur="500"/>
                                        <p:tgtEl>
                                          <p:spTgt spid="174"/>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5"/>
                                        </p:tgtEl>
                                        <p:attrNameLst>
                                          <p:attrName>style.visibility</p:attrName>
                                        </p:attrNameLst>
                                      </p:cBhvr>
                                      <p:to>
                                        <p:strVal val="visible"/>
                                      </p:to>
                                    </p:set>
                                    <p:anim calcmode="lin" valueType="num">
                                      <p:cBhvr additive="base">
                                        <p:cTn id="55" dur="500"/>
                                        <p:tgtEl>
                                          <p:spTgt spid="175"/>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76"/>
                                        </p:tgtEl>
                                        <p:attrNameLst>
                                          <p:attrName>style.visibility</p:attrName>
                                        </p:attrNameLst>
                                      </p:cBhvr>
                                      <p:to>
                                        <p:strVal val="visible"/>
                                      </p:to>
                                    </p:set>
                                    <p:anim calcmode="lin" valueType="num">
                                      <p:cBhvr additive="base">
                                        <p:cTn id="58" dur="500"/>
                                        <p:tgtEl>
                                          <p:spTgt spid="17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7"/>
                                        </p:tgtEl>
                                        <p:attrNameLst>
                                          <p:attrName>style.visibility</p:attrName>
                                        </p:attrNameLst>
                                      </p:cBhvr>
                                      <p:to>
                                        <p:strVal val="visible"/>
                                      </p:to>
                                    </p:set>
                                    <p:anim calcmode="lin" valueType="num">
                                      <p:cBhvr additive="base">
                                        <p:cTn id="63" dur="500"/>
                                        <p:tgtEl>
                                          <p:spTgt spid="177"/>
                                        </p:tgtEl>
                                        <p:attrNameLst>
                                          <p:attrName>ppt_y</p:attrName>
                                        </p:attrNameLst>
                                      </p:cBhvr>
                                      <p:tavLst>
                                        <p:tav tm="0">
                                          <p:val>
                                            <p:strVal val="#ppt_y+1"/>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 calcmode="lin" valueType="num">
                                      <p:cBhvr additive="base">
                                        <p:cTn id="66" dur="500"/>
                                        <p:tgtEl>
                                          <p:spTgt spid="178"/>
                                        </p:tgtEl>
                                        <p:attrNameLst>
                                          <p:attrName>ppt_y</p:attrName>
                                        </p:attrNameLst>
                                      </p:cBhvr>
                                      <p:tavLst>
                                        <p:tav tm="0">
                                          <p:val>
                                            <p:strVal val="#ppt_y+1"/>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500"/>
                                        <p:tgtEl>
                                          <p:spTgt spid="179"/>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80"/>
                                        </p:tgtEl>
                                        <p:attrNameLst>
                                          <p:attrName>style.visibility</p:attrName>
                                        </p:attrNameLst>
                                      </p:cBhvr>
                                      <p:to>
                                        <p:strVal val="visible"/>
                                      </p:to>
                                    </p:set>
                                    <p:anim calcmode="lin" valueType="num">
                                      <p:cBhvr additive="base">
                                        <p:cTn id="72" dur="500"/>
                                        <p:tgtEl>
                                          <p:spTgt spid="180"/>
                                        </p:tgtEl>
                                        <p:attrNameLst>
                                          <p:attrName>ppt_y</p:attrName>
                                        </p:attrNameLst>
                                      </p:cBhvr>
                                      <p:tavLst>
                                        <p:tav tm="0">
                                          <p:val>
                                            <p:strVal val="#ppt_y+1"/>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81"/>
                                        </p:tgtEl>
                                        <p:attrNameLst>
                                          <p:attrName>style.visibility</p:attrName>
                                        </p:attrNameLst>
                                      </p:cBhvr>
                                      <p:to>
                                        <p:strVal val="visible"/>
                                      </p:to>
                                    </p:set>
                                    <p:anim calcmode="lin" valueType="num">
                                      <p:cBhvr additive="base">
                                        <p:cTn id="75" dur="500"/>
                                        <p:tgtEl>
                                          <p:spTgt spid="181"/>
                                        </p:tgtEl>
                                        <p:attrNameLst>
                                          <p:attrName>ppt_y</p:attrName>
                                        </p:attrNameLst>
                                      </p:cBhvr>
                                      <p:tavLst>
                                        <p:tav tm="0">
                                          <p:val>
                                            <p:strVal val="#ppt_y+1"/>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82"/>
                                        </p:tgtEl>
                                        <p:attrNameLst>
                                          <p:attrName>style.visibility</p:attrName>
                                        </p:attrNameLst>
                                      </p:cBhvr>
                                      <p:to>
                                        <p:strVal val="visible"/>
                                      </p:to>
                                    </p:set>
                                    <p:anim calcmode="lin" valueType="num">
                                      <p:cBhvr additive="base">
                                        <p:cTn id="78" dur="500"/>
                                        <p:tgtEl>
                                          <p:spTgt spid="18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83"/>
                                        </p:tgtEl>
                                        <p:attrNameLst>
                                          <p:attrName>style.visibility</p:attrName>
                                        </p:attrNameLst>
                                      </p:cBhvr>
                                      <p:to>
                                        <p:strVal val="visible"/>
                                      </p:to>
                                    </p:set>
                                    <p:anim calcmode="lin" valueType="num">
                                      <p:cBhvr additive="base">
                                        <p:cTn id="83" dur="500"/>
                                        <p:tgtEl>
                                          <p:spTgt spid="183"/>
                                        </p:tgtEl>
                                        <p:attrNameLst>
                                          <p:attrName>ppt_y</p:attrName>
                                        </p:attrNameLst>
                                      </p:cBhvr>
                                      <p:tavLst>
                                        <p:tav tm="0">
                                          <p:val>
                                            <p:strVal val="#ppt_y+1"/>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84"/>
                                        </p:tgtEl>
                                        <p:attrNameLst>
                                          <p:attrName>style.visibility</p:attrName>
                                        </p:attrNameLst>
                                      </p:cBhvr>
                                      <p:to>
                                        <p:strVal val="visible"/>
                                      </p:to>
                                    </p:set>
                                    <p:anim calcmode="lin" valueType="num">
                                      <p:cBhvr additive="base">
                                        <p:cTn id="86" dur="500"/>
                                        <p:tgtEl>
                                          <p:spTgt spid="184"/>
                                        </p:tgtEl>
                                        <p:attrNameLst>
                                          <p:attrName>ppt_y</p:attrName>
                                        </p:attrNameLst>
                                      </p:cBhvr>
                                      <p:tavLst>
                                        <p:tav tm="0">
                                          <p:val>
                                            <p:strVal val="#ppt_y+1"/>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85"/>
                                        </p:tgtEl>
                                        <p:attrNameLst>
                                          <p:attrName>style.visibility</p:attrName>
                                        </p:attrNameLst>
                                      </p:cBhvr>
                                      <p:to>
                                        <p:strVal val="visible"/>
                                      </p:to>
                                    </p:set>
                                    <p:anim calcmode="lin" valueType="num">
                                      <p:cBhvr additive="base">
                                        <p:cTn id="89" dur="500"/>
                                        <p:tgtEl>
                                          <p:spTgt spid="185"/>
                                        </p:tgtEl>
                                        <p:attrNameLst>
                                          <p:attrName>ppt_y</p:attrName>
                                        </p:attrNameLst>
                                      </p:cBhvr>
                                      <p:tavLst>
                                        <p:tav tm="0">
                                          <p:val>
                                            <p:strVal val="#ppt_y+1"/>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86"/>
                                        </p:tgtEl>
                                        <p:attrNameLst>
                                          <p:attrName>style.visibility</p:attrName>
                                        </p:attrNameLst>
                                      </p:cBhvr>
                                      <p:to>
                                        <p:strVal val="visible"/>
                                      </p:to>
                                    </p:set>
                                    <p:anim calcmode="lin" valueType="num">
                                      <p:cBhvr additive="base">
                                        <p:cTn id="92" dur="500"/>
                                        <p:tgtEl>
                                          <p:spTgt spid="186"/>
                                        </p:tgtEl>
                                        <p:attrNameLst>
                                          <p:attrName>ppt_y</p:attrName>
                                        </p:attrNameLst>
                                      </p:cBhvr>
                                      <p:tavLst>
                                        <p:tav tm="0">
                                          <p:val>
                                            <p:strVal val="#ppt_y+1"/>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500"/>
                                        <p:tgtEl>
                                          <p:spTgt spid="187"/>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88"/>
                                        </p:tgtEl>
                                        <p:attrNameLst>
                                          <p:attrName>style.visibility</p:attrName>
                                        </p:attrNameLst>
                                      </p:cBhvr>
                                      <p:to>
                                        <p:strVal val="visible"/>
                                      </p:to>
                                    </p:set>
                                    <p:anim calcmode="lin" valueType="num">
                                      <p:cBhvr additive="base">
                                        <p:cTn id="100" dur="500"/>
                                        <p:tgtEl>
                                          <p:spTgt spid="188"/>
                                        </p:tgtEl>
                                        <p:attrNameLst>
                                          <p:attrName>ppt_y</p:attrName>
                                        </p:attrNameLst>
                                      </p:cBhvr>
                                      <p:tavLst>
                                        <p:tav tm="0">
                                          <p:val>
                                            <p:strVal val="#ppt_y+1"/>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500"/>
                                        <p:tgtEl>
                                          <p:spTgt spid="189"/>
                                        </p:tgtEl>
                                        <p:attrNameLst>
                                          <p:attrName>ppt_y</p:attrName>
                                        </p:attrNameLst>
                                      </p:cBhvr>
                                      <p:tavLst>
                                        <p:tav tm="0">
                                          <p:val>
                                            <p:strVal val="#ppt_y+1"/>
                                          </p:val>
                                        </p:tav>
                                        <p:tav tm="100000">
                                          <p:val>
                                            <p:strVal val="#ppt_y"/>
                                          </p:val>
                                        </p:tav>
                                      </p:tavLst>
                                    </p:anim>
                                  </p:childTnLst>
                                </p:cTn>
                              </p:par>
                              <p:par>
                                <p:cTn id="104" presetID="2" presetClass="entr" presetSubtype="4" fill="hold" nodeType="withEffect">
                                  <p:stCondLst>
                                    <p:cond delay="0"/>
                                  </p:stCondLst>
                                  <p:childTnLst>
                                    <p:set>
                                      <p:cBhvr>
                                        <p:cTn id="105" dur="1" fill="hold">
                                          <p:stCondLst>
                                            <p:cond delay="0"/>
                                          </p:stCondLst>
                                        </p:cTn>
                                        <p:tgtEl>
                                          <p:spTgt spid="190"/>
                                        </p:tgtEl>
                                        <p:attrNameLst>
                                          <p:attrName>style.visibility</p:attrName>
                                        </p:attrNameLst>
                                      </p:cBhvr>
                                      <p:to>
                                        <p:strVal val="visible"/>
                                      </p:to>
                                    </p:set>
                                    <p:anim calcmode="lin" valueType="num">
                                      <p:cBhvr additive="base">
                                        <p:cTn id="106" dur="500"/>
                                        <p:tgtEl>
                                          <p:spTgt spid="190"/>
                                        </p:tgtEl>
                                        <p:attrNameLst>
                                          <p:attrName>ppt_y</p:attrName>
                                        </p:attrNameLst>
                                      </p:cBhvr>
                                      <p:tavLst>
                                        <p:tav tm="0">
                                          <p:val>
                                            <p:strVal val="#ppt_y+1"/>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91"/>
                                        </p:tgtEl>
                                        <p:attrNameLst>
                                          <p:attrName>style.visibility</p:attrName>
                                        </p:attrNameLst>
                                      </p:cBhvr>
                                      <p:to>
                                        <p:strVal val="visible"/>
                                      </p:to>
                                    </p:set>
                                    <p:anim calcmode="lin" valueType="num">
                                      <p:cBhvr additive="base">
                                        <p:cTn id="109" dur="500"/>
                                        <p:tgtEl>
                                          <p:spTgt spid="191"/>
                                        </p:tgtEl>
                                        <p:attrNameLst>
                                          <p:attrName>ppt_y</p:attrName>
                                        </p:attrNameLst>
                                      </p:cBhvr>
                                      <p:tavLst>
                                        <p:tav tm="0">
                                          <p:val>
                                            <p:strVal val="#ppt_y+1"/>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92"/>
                                        </p:tgtEl>
                                        <p:attrNameLst>
                                          <p:attrName>style.visibility</p:attrName>
                                        </p:attrNameLst>
                                      </p:cBhvr>
                                      <p:to>
                                        <p:strVal val="visible"/>
                                      </p:to>
                                    </p:set>
                                    <p:anim calcmode="lin" valueType="num">
                                      <p:cBhvr additive="base">
                                        <p:cTn id="112" dur="500"/>
                                        <p:tgtEl>
                                          <p:spTgt spid="192"/>
                                        </p:tgtEl>
                                        <p:attrNameLst>
                                          <p:attrName>ppt_y</p:attrName>
                                        </p:attrNameLst>
                                      </p:cBhvr>
                                      <p:tavLst>
                                        <p:tav tm="0">
                                          <p:val>
                                            <p:strVal val="#ppt_y+1"/>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93"/>
                                        </p:tgtEl>
                                        <p:attrNameLst>
                                          <p:attrName>style.visibility</p:attrName>
                                        </p:attrNameLst>
                                      </p:cBhvr>
                                      <p:to>
                                        <p:strVal val="visible"/>
                                      </p:to>
                                    </p:set>
                                    <p:anim calcmode="lin" valueType="num">
                                      <p:cBhvr additive="base">
                                        <p:cTn id="115" dur="500"/>
                                        <p:tgtEl>
                                          <p:spTgt spid="19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194"/>
                                        </p:tgtEl>
                                        <p:attrNameLst>
                                          <p:attrName>style.visibility</p:attrName>
                                        </p:attrNameLst>
                                      </p:cBhvr>
                                      <p:to>
                                        <p:strVal val="visible"/>
                                      </p:to>
                                    </p:set>
                                    <p:anim calcmode="lin" valueType="num">
                                      <p:cBhvr additive="base">
                                        <p:cTn id="120" dur="500"/>
                                        <p:tgtEl>
                                          <p:spTgt spid="194"/>
                                        </p:tgtEl>
                                        <p:attrNameLst>
                                          <p:attrName>ppt_y</p:attrName>
                                        </p:attrNameLst>
                                      </p:cBhvr>
                                      <p:tavLst>
                                        <p:tav tm="0">
                                          <p:val>
                                            <p:strVal val="#ppt_y+1"/>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195"/>
                                        </p:tgtEl>
                                        <p:attrNameLst>
                                          <p:attrName>style.visibility</p:attrName>
                                        </p:attrNameLst>
                                      </p:cBhvr>
                                      <p:to>
                                        <p:strVal val="visible"/>
                                      </p:to>
                                    </p:set>
                                    <p:anim calcmode="lin" valueType="num">
                                      <p:cBhvr additive="base">
                                        <p:cTn id="123" dur="500"/>
                                        <p:tgtEl>
                                          <p:spTgt spid="195"/>
                                        </p:tgtEl>
                                        <p:attrNameLst>
                                          <p:attrName>ppt_y</p:attrName>
                                        </p:attrNameLst>
                                      </p:cBhvr>
                                      <p:tavLst>
                                        <p:tav tm="0">
                                          <p:val>
                                            <p:strVal val="#ppt_y+1"/>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96"/>
                                        </p:tgtEl>
                                        <p:attrNameLst>
                                          <p:attrName>style.visibility</p:attrName>
                                        </p:attrNameLst>
                                      </p:cBhvr>
                                      <p:to>
                                        <p:strVal val="visible"/>
                                      </p:to>
                                    </p:set>
                                    <p:anim calcmode="lin" valueType="num">
                                      <p:cBhvr additive="base">
                                        <p:cTn id="126" dur="500"/>
                                        <p:tgtEl>
                                          <p:spTgt spid="196"/>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97"/>
                                        </p:tgtEl>
                                        <p:attrNameLst>
                                          <p:attrName>style.visibility</p:attrName>
                                        </p:attrNameLst>
                                      </p:cBhvr>
                                      <p:to>
                                        <p:strVal val="visible"/>
                                      </p:to>
                                    </p:set>
                                    <p:anim calcmode="lin" valueType="num">
                                      <p:cBhvr additive="base">
                                        <p:cTn id="129" dur="500"/>
                                        <p:tgtEl>
                                          <p:spTgt spid="197"/>
                                        </p:tgtEl>
                                        <p:attrNameLst>
                                          <p:attrName>ppt_y</p:attrName>
                                        </p:attrNameLst>
                                      </p:cBhvr>
                                      <p:tavLst>
                                        <p:tav tm="0">
                                          <p:val>
                                            <p:strVal val="#ppt_y+1"/>
                                          </p:val>
                                        </p:tav>
                                        <p:tav tm="100000">
                                          <p:val>
                                            <p:strVal val="#ppt_y"/>
                                          </p:val>
                                        </p:tav>
                                      </p:tavLst>
                                    </p:anim>
                                  </p:childTnLst>
                                </p:cTn>
                              </p:par>
                              <p:par>
                                <p:cTn id="130" presetID="2" presetClass="entr" presetSubtype="4" fill="hold" nodeType="withEffect">
                                  <p:stCondLst>
                                    <p:cond delay="0"/>
                                  </p:stCondLst>
                                  <p:childTnLst>
                                    <p:set>
                                      <p:cBhvr>
                                        <p:cTn id="131" dur="1" fill="hold">
                                          <p:stCondLst>
                                            <p:cond delay="0"/>
                                          </p:stCondLst>
                                        </p:cTn>
                                        <p:tgtEl>
                                          <p:spTgt spid="198"/>
                                        </p:tgtEl>
                                        <p:attrNameLst>
                                          <p:attrName>style.visibility</p:attrName>
                                        </p:attrNameLst>
                                      </p:cBhvr>
                                      <p:to>
                                        <p:strVal val="visible"/>
                                      </p:to>
                                    </p:set>
                                    <p:anim calcmode="lin" valueType="num">
                                      <p:cBhvr additive="base">
                                        <p:cTn id="132" dur="500"/>
                                        <p:tgtEl>
                                          <p:spTgt spid="198"/>
                                        </p:tgtEl>
                                        <p:attrNameLst>
                                          <p:attrName>ppt_y</p:attrName>
                                        </p:attrNameLst>
                                      </p:cBhvr>
                                      <p:tavLst>
                                        <p:tav tm="0">
                                          <p:val>
                                            <p:strVal val="#ppt_y+1"/>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99"/>
                                        </p:tgtEl>
                                        <p:attrNameLst>
                                          <p:attrName>style.visibility</p:attrName>
                                        </p:attrNameLst>
                                      </p:cBhvr>
                                      <p:to>
                                        <p:strVal val="visible"/>
                                      </p:to>
                                    </p:set>
                                    <p:anim calcmode="lin" valueType="num">
                                      <p:cBhvr additive="base">
                                        <p:cTn id="135" dur="500"/>
                                        <p:tgtEl>
                                          <p:spTgt spid="19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200"/>
                                        </p:tgtEl>
                                        <p:attrNameLst>
                                          <p:attrName>style.visibility</p:attrName>
                                        </p:attrNameLst>
                                      </p:cBhvr>
                                      <p:to>
                                        <p:strVal val="visible"/>
                                      </p:to>
                                    </p:set>
                                    <p:anim calcmode="lin" valueType="num">
                                      <p:cBhvr additive="base">
                                        <p:cTn id="140" dur="500"/>
                                        <p:tgtEl>
                                          <p:spTgt spid="200"/>
                                        </p:tgtEl>
                                        <p:attrNameLst>
                                          <p:attrName>ppt_y</p:attrName>
                                        </p:attrNameLst>
                                      </p:cBhvr>
                                      <p:tavLst>
                                        <p:tav tm="0">
                                          <p:val>
                                            <p:strVal val="#ppt_y+1"/>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01"/>
                                        </p:tgtEl>
                                        <p:attrNameLst>
                                          <p:attrName>style.visibility</p:attrName>
                                        </p:attrNameLst>
                                      </p:cBhvr>
                                      <p:to>
                                        <p:strVal val="visible"/>
                                      </p:to>
                                    </p:set>
                                    <p:anim calcmode="lin" valueType="num">
                                      <p:cBhvr additive="base">
                                        <p:cTn id="143" dur="500"/>
                                        <p:tgtEl>
                                          <p:spTgt spid="201"/>
                                        </p:tgtEl>
                                        <p:attrNameLst>
                                          <p:attrName>ppt_y</p:attrName>
                                        </p:attrNameLst>
                                      </p:cBhvr>
                                      <p:tavLst>
                                        <p:tav tm="0">
                                          <p:val>
                                            <p:strVal val="#ppt_y+1"/>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202"/>
                                        </p:tgtEl>
                                        <p:attrNameLst>
                                          <p:attrName>style.visibility</p:attrName>
                                        </p:attrNameLst>
                                      </p:cBhvr>
                                      <p:to>
                                        <p:strVal val="visible"/>
                                      </p:to>
                                    </p:set>
                                    <p:anim calcmode="lin" valueType="num">
                                      <p:cBhvr additive="base">
                                        <p:cTn id="146" dur="500"/>
                                        <p:tgtEl>
                                          <p:spTgt spid="202"/>
                                        </p:tgtEl>
                                        <p:attrNameLst>
                                          <p:attrName>ppt_y</p:attrName>
                                        </p:attrNameLst>
                                      </p:cBhvr>
                                      <p:tavLst>
                                        <p:tav tm="0">
                                          <p:val>
                                            <p:strVal val="#ppt_y+1"/>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203"/>
                                        </p:tgtEl>
                                        <p:attrNameLst>
                                          <p:attrName>style.visibility</p:attrName>
                                        </p:attrNameLst>
                                      </p:cBhvr>
                                      <p:to>
                                        <p:strVal val="visible"/>
                                      </p:to>
                                    </p:set>
                                    <p:anim calcmode="lin" valueType="num">
                                      <p:cBhvr additive="base">
                                        <p:cTn id="149" dur="500"/>
                                        <p:tgtEl>
                                          <p:spTgt spid="203"/>
                                        </p:tgtEl>
                                        <p:attrNameLst>
                                          <p:attrName>ppt_y</p:attrName>
                                        </p:attrNameLst>
                                      </p:cBhvr>
                                      <p:tavLst>
                                        <p:tav tm="0">
                                          <p:val>
                                            <p:strVal val="#ppt_y+1"/>
                                          </p:val>
                                        </p:tav>
                                        <p:tav tm="100000">
                                          <p:val>
                                            <p:strVal val="#ppt_y"/>
                                          </p:val>
                                        </p:tav>
                                      </p:tavLst>
                                    </p:anim>
                                  </p:childTnLst>
                                </p:cTn>
                              </p:par>
                              <p:par>
                                <p:cTn id="150" presetID="2" presetClass="entr" presetSubtype="4" fill="hold" nodeType="withEffect">
                                  <p:stCondLst>
                                    <p:cond delay="0"/>
                                  </p:stCondLst>
                                  <p:childTnLst>
                                    <p:set>
                                      <p:cBhvr>
                                        <p:cTn id="151" dur="1" fill="hold">
                                          <p:stCondLst>
                                            <p:cond delay="0"/>
                                          </p:stCondLst>
                                        </p:cTn>
                                        <p:tgtEl>
                                          <p:spTgt spid="204"/>
                                        </p:tgtEl>
                                        <p:attrNameLst>
                                          <p:attrName>style.visibility</p:attrName>
                                        </p:attrNameLst>
                                      </p:cBhvr>
                                      <p:to>
                                        <p:strVal val="visible"/>
                                      </p:to>
                                    </p:set>
                                    <p:anim calcmode="lin" valueType="num">
                                      <p:cBhvr additive="base">
                                        <p:cTn id="152" dur="500"/>
                                        <p:tgtEl>
                                          <p:spTgt spid="204"/>
                                        </p:tgtEl>
                                        <p:attrNameLst>
                                          <p:attrName>ppt_y</p:attrName>
                                        </p:attrNameLst>
                                      </p:cBhvr>
                                      <p:tavLst>
                                        <p:tav tm="0">
                                          <p:val>
                                            <p:strVal val="#ppt_y+1"/>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05"/>
                                        </p:tgtEl>
                                        <p:attrNameLst>
                                          <p:attrName>style.visibility</p:attrName>
                                        </p:attrNameLst>
                                      </p:cBhvr>
                                      <p:to>
                                        <p:strVal val="visible"/>
                                      </p:to>
                                    </p:set>
                                    <p:anim calcmode="lin" valueType="num">
                                      <p:cBhvr additive="base">
                                        <p:cTn id="155" dur="500"/>
                                        <p:tgtEl>
                                          <p:spTgt spid="205"/>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206"/>
                                        </p:tgtEl>
                                        <p:attrNameLst>
                                          <p:attrName>style.visibility</p:attrName>
                                        </p:attrNameLst>
                                      </p:cBhvr>
                                      <p:to>
                                        <p:strVal val="visible"/>
                                      </p:to>
                                    </p:set>
                                    <p:animEffect transition="in" filter="fade">
                                      <p:cBhvr>
                                        <p:cTn id="16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descr="http://t1.gstatic.com/images?q=tbn:ANd9GcQR3IrqqhHoytdfcZlEAkKtQzPBP_cdDu96a5FXfENWp5eR2HK9VA"/>
          <p:cNvPicPr preferRelativeResize="0"/>
          <p:nvPr/>
        </p:nvPicPr>
        <p:blipFill rotWithShape="1">
          <a:blip r:embed="rId3">
            <a:alphaModFix/>
          </a:blip>
          <a:srcRect/>
          <a:stretch/>
        </p:blipFill>
        <p:spPr>
          <a:xfrm flipH="1">
            <a:off x="529474" y="5853120"/>
            <a:ext cx="1600199" cy="943847"/>
          </a:xfrm>
          <a:prstGeom prst="rect">
            <a:avLst/>
          </a:prstGeom>
          <a:noFill/>
          <a:ln>
            <a:noFill/>
          </a:ln>
        </p:spPr>
      </p:pic>
      <p:cxnSp>
        <p:nvCxnSpPr>
          <p:cNvPr id="219" name="Shape 219"/>
          <p:cNvCxnSpPr/>
          <p:nvPr/>
        </p:nvCxnSpPr>
        <p:spPr>
          <a:xfrm>
            <a:off x="928062" y="6796967"/>
            <a:ext cx="9618789" cy="0"/>
          </a:xfrm>
          <a:prstGeom prst="straightConnector1">
            <a:avLst/>
          </a:prstGeom>
          <a:noFill/>
          <a:ln w="9525" cap="flat" cmpd="sng">
            <a:solidFill>
              <a:srgbClr val="4A7DBA"/>
            </a:solidFill>
            <a:prstDash val="solid"/>
            <a:round/>
            <a:headEnd type="none" w="med" len="med"/>
            <a:tailEnd type="none" w="med" len="med"/>
          </a:ln>
        </p:spPr>
      </p:cxnSp>
      <p:sp>
        <p:nvSpPr>
          <p:cNvPr id="220" name="Shape 220"/>
          <p:cNvSpPr/>
          <p:nvPr/>
        </p:nvSpPr>
        <p:spPr>
          <a:xfrm>
            <a:off x="2129673" y="4510873"/>
            <a:ext cx="8548253" cy="2061954"/>
          </a:xfrm>
          <a:custGeom>
            <a:avLst/>
            <a:gdLst/>
            <a:ahLst/>
            <a:cxnLst/>
            <a:rect l="0" t="0" r="0" b="0"/>
            <a:pathLst>
              <a:path w="120000" h="120000" extrusionOk="0">
                <a:moveTo>
                  <a:pt x="0" y="80491"/>
                </a:moveTo>
                <a:cubicBezTo>
                  <a:pt x="19465" y="37287"/>
                  <a:pt x="38930" y="-5916"/>
                  <a:pt x="58930" y="668"/>
                </a:cubicBezTo>
                <a:cubicBezTo>
                  <a:pt x="78930" y="7253"/>
                  <a:pt x="99465" y="63626"/>
                  <a:pt x="120000" y="120000"/>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21" name="Shape 221"/>
          <p:cNvSpPr/>
          <p:nvPr/>
        </p:nvSpPr>
        <p:spPr>
          <a:xfrm>
            <a:off x="2032689" y="5738819"/>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22" name="Shape 222"/>
          <p:cNvCxnSpPr/>
          <p:nvPr/>
        </p:nvCxnSpPr>
        <p:spPr>
          <a:xfrm>
            <a:off x="2261289" y="5869858"/>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23" name="Shape 223"/>
          <p:cNvCxnSpPr>
            <a:stCxn id="221" idx="0"/>
          </p:cNvCxnSpPr>
          <p:nvPr/>
        </p:nvCxnSpPr>
        <p:spPr>
          <a:xfrm rot="10800000">
            <a:off x="2146989" y="5120519"/>
            <a:ext cx="0" cy="618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24" name="Shape 224"/>
          <p:cNvSpPr txBox="1"/>
          <p:nvPr/>
        </p:nvSpPr>
        <p:spPr>
          <a:xfrm>
            <a:off x="2261290" y="588986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25" name="Shape 225"/>
          <p:cNvSpPr txBox="1"/>
          <p:nvPr/>
        </p:nvSpPr>
        <p:spPr>
          <a:xfrm>
            <a:off x="1731460" y="489187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226" name="Shape 226"/>
          <p:cNvSpPr txBox="1"/>
          <p:nvPr/>
        </p:nvSpPr>
        <p:spPr>
          <a:xfrm>
            <a:off x="1820010" y="4522542"/>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0 s</a:t>
            </a:r>
          </a:p>
        </p:txBody>
      </p:sp>
      <p:sp>
        <p:nvSpPr>
          <p:cNvPr id="227" name="Shape 227"/>
          <p:cNvSpPr/>
          <p:nvPr/>
        </p:nvSpPr>
        <p:spPr>
          <a:xfrm>
            <a:off x="3226844" y="5146608"/>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28" name="Shape 228"/>
          <p:cNvCxnSpPr/>
          <p:nvPr/>
        </p:nvCxnSpPr>
        <p:spPr>
          <a:xfrm>
            <a:off x="3455444" y="5277648"/>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29" name="Shape 229"/>
          <p:cNvCxnSpPr>
            <a:stCxn id="227" idx="0"/>
          </p:cNvCxnSpPr>
          <p:nvPr/>
        </p:nvCxnSpPr>
        <p:spPr>
          <a:xfrm rot="10800000">
            <a:off x="3341144" y="4756008"/>
            <a:ext cx="0" cy="3906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30" name="Shape 230"/>
          <p:cNvSpPr txBox="1"/>
          <p:nvPr/>
        </p:nvSpPr>
        <p:spPr>
          <a:xfrm>
            <a:off x="3273474" y="542964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31" name="Shape 231"/>
          <p:cNvSpPr txBox="1"/>
          <p:nvPr/>
        </p:nvSpPr>
        <p:spPr>
          <a:xfrm>
            <a:off x="2925614" y="438658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232" name="Shape 232"/>
          <p:cNvSpPr txBox="1"/>
          <p:nvPr/>
        </p:nvSpPr>
        <p:spPr>
          <a:xfrm>
            <a:off x="3014164" y="4043658"/>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1 s</a:t>
            </a:r>
          </a:p>
        </p:txBody>
      </p:sp>
      <p:sp>
        <p:nvSpPr>
          <p:cNvPr id="233" name="Shape 233"/>
          <p:cNvSpPr/>
          <p:nvPr/>
        </p:nvSpPr>
        <p:spPr>
          <a:xfrm>
            <a:off x="4496408" y="4609396"/>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34" name="Shape 234"/>
          <p:cNvCxnSpPr/>
          <p:nvPr/>
        </p:nvCxnSpPr>
        <p:spPr>
          <a:xfrm>
            <a:off x="4725008" y="4740435"/>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35" name="Shape 235"/>
          <p:cNvCxnSpPr>
            <a:stCxn id="233" idx="0"/>
          </p:cNvCxnSpPr>
          <p:nvPr/>
        </p:nvCxnSpPr>
        <p:spPr>
          <a:xfrm rot="10800000">
            <a:off x="4610708" y="4300096"/>
            <a:ext cx="0" cy="309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36" name="Shape 236"/>
          <p:cNvSpPr txBox="1"/>
          <p:nvPr/>
        </p:nvSpPr>
        <p:spPr>
          <a:xfrm>
            <a:off x="4725009" y="4760439"/>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37" name="Shape 237"/>
          <p:cNvSpPr txBox="1"/>
          <p:nvPr/>
        </p:nvSpPr>
        <p:spPr>
          <a:xfrm>
            <a:off x="4195177" y="393079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238" name="Shape 238"/>
          <p:cNvSpPr txBox="1"/>
          <p:nvPr/>
        </p:nvSpPr>
        <p:spPr>
          <a:xfrm>
            <a:off x="4277601" y="3577783"/>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2 s</a:t>
            </a:r>
          </a:p>
        </p:txBody>
      </p:sp>
      <p:sp>
        <p:nvSpPr>
          <p:cNvPr id="239" name="Shape 239"/>
          <p:cNvSpPr/>
          <p:nvPr/>
        </p:nvSpPr>
        <p:spPr>
          <a:xfrm>
            <a:off x="5857300" y="4366757"/>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40" name="Shape 240"/>
          <p:cNvCxnSpPr/>
          <p:nvPr/>
        </p:nvCxnSpPr>
        <p:spPr>
          <a:xfrm>
            <a:off x="6085900" y="4497796"/>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sp>
        <p:nvSpPr>
          <p:cNvPr id="241" name="Shape 241"/>
          <p:cNvSpPr txBox="1"/>
          <p:nvPr/>
        </p:nvSpPr>
        <p:spPr>
          <a:xfrm>
            <a:off x="6085901" y="451780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42" name="Shape 242"/>
          <p:cNvSpPr txBox="1"/>
          <p:nvPr/>
        </p:nvSpPr>
        <p:spPr>
          <a:xfrm>
            <a:off x="5658854" y="3992398"/>
            <a:ext cx="71404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m/s</a:t>
            </a:r>
          </a:p>
        </p:txBody>
      </p:sp>
      <p:sp>
        <p:nvSpPr>
          <p:cNvPr id="243" name="Shape 243"/>
          <p:cNvSpPr txBox="1"/>
          <p:nvPr/>
        </p:nvSpPr>
        <p:spPr>
          <a:xfrm>
            <a:off x="5630384" y="3600194"/>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3 s</a:t>
            </a:r>
          </a:p>
        </p:txBody>
      </p:sp>
      <p:sp>
        <p:nvSpPr>
          <p:cNvPr id="244" name="Shape 244"/>
          <p:cNvSpPr/>
          <p:nvPr/>
        </p:nvSpPr>
        <p:spPr>
          <a:xfrm>
            <a:off x="7242330" y="461395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45" name="Shape 245"/>
          <p:cNvCxnSpPr/>
          <p:nvPr/>
        </p:nvCxnSpPr>
        <p:spPr>
          <a:xfrm>
            <a:off x="7470930" y="4744992"/>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46" name="Shape 246"/>
          <p:cNvCxnSpPr>
            <a:stCxn id="244" idx="4"/>
          </p:cNvCxnSpPr>
          <p:nvPr/>
        </p:nvCxnSpPr>
        <p:spPr>
          <a:xfrm>
            <a:off x="7356630" y="4842553"/>
            <a:ext cx="0" cy="2919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47" name="Shape 247"/>
          <p:cNvSpPr txBox="1"/>
          <p:nvPr/>
        </p:nvSpPr>
        <p:spPr>
          <a:xfrm>
            <a:off x="7470931" y="476499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48" name="Shape 248"/>
          <p:cNvSpPr txBox="1"/>
          <p:nvPr/>
        </p:nvSpPr>
        <p:spPr>
          <a:xfrm>
            <a:off x="6941100" y="5137380"/>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249" name="Shape 249"/>
          <p:cNvSpPr txBox="1"/>
          <p:nvPr/>
        </p:nvSpPr>
        <p:spPr>
          <a:xfrm>
            <a:off x="7411358" y="4182091"/>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4 s</a:t>
            </a:r>
          </a:p>
        </p:txBody>
      </p:sp>
      <p:sp>
        <p:nvSpPr>
          <p:cNvPr id="250" name="Shape 250"/>
          <p:cNvSpPr/>
          <p:nvPr/>
        </p:nvSpPr>
        <p:spPr>
          <a:xfrm>
            <a:off x="8410735" y="513950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51" name="Shape 251"/>
          <p:cNvCxnSpPr/>
          <p:nvPr/>
        </p:nvCxnSpPr>
        <p:spPr>
          <a:xfrm>
            <a:off x="8665542" y="5253803"/>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52" name="Shape 252"/>
          <p:cNvCxnSpPr/>
          <p:nvPr/>
        </p:nvCxnSpPr>
        <p:spPr>
          <a:xfrm flipH="1">
            <a:off x="8519769" y="5382880"/>
            <a:ext cx="5267" cy="401768"/>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53" name="Shape 253"/>
          <p:cNvSpPr txBox="1"/>
          <p:nvPr/>
        </p:nvSpPr>
        <p:spPr>
          <a:xfrm>
            <a:off x="8670872" y="527779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54" name="Shape 254"/>
          <p:cNvSpPr txBox="1"/>
          <p:nvPr/>
        </p:nvSpPr>
        <p:spPr>
          <a:xfrm>
            <a:off x="8068973" y="5854973"/>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255" name="Shape 255"/>
          <p:cNvSpPr txBox="1"/>
          <p:nvPr/>
        </p:nvSpPr>
        <p:spPr>
          <a:xfrm>
            <a:off x="8538635" y="4803775"/>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5 s</a:t>
            </a:r>
          </a:p>
        </p:txBody>
      </p:sp>
      <p:sp>
        <p:nvSpPr>
          <p:cNvPr id="256" name="Shape 256"/>
          <p:cNvSpPr/>
          <p:nvPr/>
        </p:nvSpPr>
        <p:spPr>
          <a:xfrm>
            <a:off x="9493825" y="5746726"/>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57" name="Shape 257"/>
          <p:cNvCxnSpPr/>
          <p:nvPr/>
        </p:nvCxnSpPr>
        <p:spPr>
          <a:xfrm>
            <a:off x="9722425" y="5877766"/>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58" name="Shape 258"/>
          <p:cNvCxnSpPr/>
          <p:nvPr/>
        </p:nvCxnSpPr>
        <p:spPr>
          <a:xfrm flipH="1">
            <a:off x="9608520" y="5979113"/>
            <a:ext cx="7119" cy="61455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59" name="Shape 259"/>
          <p:cNvSpPr txBox="1"/>
          <p:nvPr/>
        </p:nvSpPr>
        <p:spPr>
          <a:xfrm>
            <a:off x="9722426" y="589777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60" name="Shape 260"/>
          <p:cNvSpPr txBox="1"/>
          <p:nvPr/>
        </p:nvSpPr>
        <p:spPr>
          <a:xfrm>
            <a:off x="8670871" y="6325042"/>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261" name="Shape 261"/>
          <p:cNvSpPr txBox="1"/>
          <p:nvPr/>
        </p:nvSpPr>
        <p:spPr>
          <a:xfrm>
            <a:off x="9399101" y="5429646"/>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6 s</a:t>
            </a:r>
          </a:p>
        </p:txBody>
      </p:sp>
      <p:graphicFrame>
        <p:nvGraphicFramePr>
          <p:cNvPr id="262" name="Shape 262"/>
          <p:cNvGraphicFramePr/>
          <p:nvPr/>
        </p:nvGraphicFramePr>
        <p:xfrm>
          <a:off x="1513900" y="0"/>
          <a:ext cx="9144000" cy="3549810"/>
        </p:xfrm>
        <a:graphic>
          <a:graphicData uri="http://schemas.openxmlformats.org/drawingml/2006/table">
            <a:tbl>
              <a:tblPr firstRow="1" bandRow="1">
                <a:noFill/>
                <a:tableStyleId>{2A8C9C74-FDFB-49FB-A94A-793CAA590138}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355000">
                <a:tc>
                  <a:txBody>
                    <a:bodyPr/>
                    <a:lstStyle/>
                    <a:p>
                      <a:pPr marL="0" marR="0" lvl="0" indent="0" algn="ctr" rtl="0">
                        <a:spcBef>
                          <a:spcPts val="0"/>
                        </a:spcBef>
                        <a:buSzPct val="25000"/>
                        <a:buNone/>
                      </a:pPr>
                      <a:r>
                        <a:rPr lang="en-US" sz="2800" u="none" strike="noStrike" cap="none"/>
                        <a:t>The Horizontal component of motion</a:t>
                      </a:r>
                    </a:p>
                  </a:txBody>
                  <a:tcPr marL="91450" marR="91450" marT="45725" marB="45725"/>
                </a:tc>
                <a:tc>
                  <a:txBody>
                    <a:bodyPr/>
                    <a:lstStyle/>
                    <a:p>
                      <a:pPr marL="0" marR="0" lvl="0" indent="0" algn="ctr" rtl="0">
                        <a:spcBef>
                          <a:spcPts val="0"/>
                        </a:spcBef>
                        <a:buSzPct val="25000"/>
                        <a:buNone/>
                      </a:pPr>
                      <a:r>
                        <a:rPr lang="en-US" sz="2800" u="none" strike="noStrike" cap="none"/>
                        <a:t>The Vertical component of motion</a:t>
                      </a:r>
                    </a:p>
                  </a:txBody>
                  <a:tcPr marL="91450" marR="91450" marT="45725" marB="45725"/>
                </a:tc>
                <a:tc>
                  <a:txBody>
                    <a:bodyPr/>
                    <a:lstStyle/>
                    <a:p>
                      <a:pPr marL="0" marR="0" lvl="0" indent="0" algn="ctr" rtl="0">
                        <a:spcBef>
                          <a:spcPts val="0"/>
                        </a:spcBef>
                        <a:buSzPct val="25000"/>
                        <a:buNone/>
                      </a:pPr>
                      <a:r>
                        <a:rPr lang="en-US" sz="2800" u="none" strike="noStrike" cap="none"/>
                        <a:t>The Apex:</a:t>
                      </a:r>
                    </a:p>
                    <a:p>
                      <a:pPr marL="0" marR="0" lvl="0" indent="0" algn="ctr" rtl="0">
                        <a:spcBef>
                          <a:spcPts val="0"/>
                        </a:spcBef>
                        <a:buSzPct val="25000"/>
                        <a:buNone/>
                      </a:pPr>
                      <a:r>
                        <a:rPr lang="en-US" sz="2800" u="none" strike="noStrike" cap="none"/>
                        <a:t>The very top of the flight path</a:t>
                      </a:r>
                    </a:p>
                  </a:txBody>
                  <a:tcPr marL="91450" marR="91450" marT="45725" marB="45725"/>
                </a:tc>
                <a:extLst>
                  <a:ext uri="{0D108BD9-81ED-4DB2-BD59-A6C34878D82A}">
                    <a16:rowId xmlns:a16="http://schemas.microsoft.com/office/drawing/2014/main" val="10000"/>
                  </a:ext>
                </a:extLst>
              </a:tr>
              <a:tr h="106680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1"/>
                  </a:ext>
                </a:extLst>
              </a:tr>
              <a:tr h="1111400">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263" name="Shape 263"/>
          <p:cNvSpPr txBox="1"/>
          <p:nvPr/>
        </p:nvSpPr>
        <p:spPr>
          <a:xfrm>
            <a:off x="2129672" y="1657989"/>
            <a:ext cx="1979580"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No Acceleration!!!!</a:t>
            </a:r>
          </a:p>
        </p:txBody>
      </p:sp>
      <p:sp>
        <p:nvSpPr>
          <p:cNvPr id="264" name="Shape 264"/>
          <p:cNvSpPr txBox="1"/>
          <p:nvPr/>
        </p:nvSpPr>
        <p:spPr>
          <a:xfrm>
            <a:off x="1913459" y="2667001"/>
            <a:ext cx="2412007" cy="646331"/>
          </a:xfrm>
          <a:prstGeom prst="rect">
            <a:avLst/>
          </a:prstGeom>
          <a:noFill/>
          <a:ln>
            <a:noFill/>
          </a:ln>
        </p:spPr>
        <p:txBody>
          <a:bodyPr lIns="91425" tIns="45700" rIns="91425" bIns="45700" anchor="t" anchorCtr="0">
            <a:noAutofit/>
          </a:bodyPr>
          <a:lstStyle/>
          <a:p>
            <a:pPr algn="ctr">
              <a:buSzPct val="25000"/>
            </a:pPr>
            <a:r>
              <a:rPr lang="en-US" sz="1800">
                <a:solidFill>
                  <a:schemeClr val="dk1"/>
                </a:solidFill>
                <a:latin typeface="Calibri"/>
                <a:ea typeface="Calibri"/>
                <a:cs typeface="Calibri"/>
                <a:sym typeface="Calibri"/>
              </a:rPr>
              <a:t>i.e. The velocity Never!!</a:t>
            </a:r>
          </a:p>
          <a:p>
            <a:pPr algn="ctr">
              <a:buSzPct val="25000"/>
            </a:pPr>
            <a:r>
              <a:rPr lang="en-US" sz="1800">
                <a:solidFill>
                  <a:schemeClr val="dk1"/>
                </a:solidFill>
                <a:latin typeface="Calibri"/>
                <a:ea typeface="Calibri"/>
                <a:cs typeface="Calibri"/>
                <a:sym typeface="Calibri"/>
              </a:rPr>
              <a:t>Changes</a:t>
            </a:r>
          </a:p>
        </p:txBody>
      </p:sp>
      <p:sp>
        <p:nvSpPr>
          <p:cNvPr id="265" name="Shape 265"/>
          <p:cNvSpPr txBox="1"/>
          <p:nvPr/>
        </p:nvSpPr>
        <p:spPr>
          <a:xfrm>
            <a:off x="5008023" y="1657990"/>
            <a:ext cx="2187004" cy="646331"/>
          </a:xfrm>
          <a:prstGeom prst="rect">
            <a:avLst/>
          </a:prstGeom>
          <a:noFill/>
          <a:ln>
            <a:noFill/>
          </a:ln>
        </p:spPr>
        <p:txBody>
          <a:bodyPr lIns="91425" tIns="45700" rIns="91425" bIns="45700" anchor="t" anchorCtr="0">
            <a:noAutofit/>
          </a:bodyPr>
          <a:lstStyle/>
          <a:p>
            <a:pPr algn="ctr">
              <a:buSzPct val="25000"/>
            </a:pPr>
            <a:r>
              <a:rPr lang="en-US" sz="1800">
                <a:solidFill>
                  <a:schemeClr val="dk1"/>
                </a:solidFill>
                <a:latin typeface="Calibri"/>
                <a:ea typeface="Calibri"/>
                <a:cs typeface="Calibri"/>
                <a:sym typeface="Calibri"/>
              </a:rPr>
              <a:t>Gravity is in control of the motion</a:t>
            </a:r>
          </a:p>
        </p:txBody>
      </p:sp>
      <p:sp>
        <p:nvSpPr>
          <p:cNvPr id="266" name="Shape 266"/>
          <p:cNvSpPr txBox="1"/>
          <p:nvPr/>
        </p:nvSpPr>
        <p:spPr>
          <a:xfrm>
            <a:off x="5115829" y="2646218"/>
            <a:ext cx="1999465" cy="646331"/>
          </a:xfrm>
          <a:prstGeom prst="rect">
            <a:avLst/>
          </a:prstGeom>
          <a:noFill/>
          <a:ln>
            <a:noFill/>
          </a:ln>
        </p:spPr>
        <p:txBody>
          <a:bodyPr lIns="91425" tIns="45700" rIns="91425" bIns="45700" anchor="t" anchorCtr="0">
            <a:noAutofit/>
          </a:bodyPr>
          <a:lstStyle/>
          <a:p>
            <a:pPr algn="ctr">
              <a:buSzPct val="25000"/>
            </a:pPr>
            <a:r>
              <a:rPr lang="en-US" sz="1800">
                <a:solidFill>
                  <a:schemeClr val="dk1"/>
                </a:solidFill>
                <a:latin typeface="Calibri"/>
                <a:ea typeface="Calibri"/>
                <a:cs typeface="Calibri"/>
                <a:sym typeface="Calibri"/>
              </a:rPr>
              <a:t>Acts just like an object in Free Fall</a:t>
            </a:r>
          </a:p>
        </p:txBody>
      </p:sp>
      <p:sp>
        <p:nvSpPr>
          <p:cNvPr id="267" name="Shape 267"/>
          <p:cNvSpPr txBox="1"/>
          <p:nvPr/>
        </p:nvSpPr>
        <p:spPr>
          <a:xfrm>
            <a:off x="8110903" y="1657989"/>
            <a:ext cx="1883894" cy="646331"/>
          </a:xfrm>
          <a:prstGeom prst="rect">
            <a:avLst/>
          </a:prstGeom>
          <a:noFill/>
          <a:ln>
            <a:noFill/>
          </a:ln>
        </p:spPr>
        <p:txBody>
          <a:bodyPr lIns="91425" tIns="45700" rIns="91425" bIns="45700" anchor="t" anchorCtr="0">
            <a:noAutofit/>
          </a:bodyPr>
          <a:lstStyle/>
          <a:p>
            <a:pPr algn="ctr">
              <a:buSzPct val="25000"/>
            </a:pPr>
            <a:r>
              <a:rPr lang="en-US" sz="1800">
                <a:solidFill>
                  <a:schemeClr val="dk1"/>
                </a:solidFill>
                <a:latin typeface="Calibri"/>
                <a:ea typeface="Calibri"/>
                <a:cs typeface="Calibri"/>
                <a:sym typeface="Calibri"/>
              </a:rPr>
              <a:t>Y component of velocity is ZERO</a:t>
            </a:r>
          </a:p>
        </p:txBody>
      </p:sp>
      <p:sp>
        <p:nvSpPr>
          <p:cNvPr id="268" name="Shape 268"/>
          <p:cNvSpPr txBox="1"/>
          <p:nvPr/>
        </p:nvSpPr>
        <p:spPr>
          <a:xfrm>
            <a:off x="7997982" y="2528501"/>
            <a:ext cx="2399618" cy="923329"/>
          </a:xfrm>
          <a:prstGeom prst="rect">
            <a:avLst/>
          </a:prstGeom>
          <a:noFill/>
          <a:ln>
            <a:noFill/>
          </a:ln>
        </p:spPr>
        <p:txBody>
          <a:bodyPr lIns="91425" tIns="45700" rIns="91425" bIns="45700" anchor="t" anchorCtr="0">
            <a:noAutofit/>
          </a:bodyPr>
          <a:lstStyle/>
          <a:p>
            <a:pPr algn="ctr">
              <a:buSzPct val="25000"/>
            </a:pPr>
            <a:r>
              <a:rPr lang="en-US" sz="1800">
                <a:solidFill>
                  <a:schemeClr val="dk1"/>
                </a:solidFill>
                <a:latin typeface="Calibri"/>
                <a:ea typeface="Calibri"/>
                <a:cs typeface="Calibri"/>
                <a:sym typeface="Calibri"/>
              </a:rPr>
              <a:t>In most cases, this represents half of the flight time!</a:t>
            </a:r>
          </a:p>
        </p:txBody>
      </p:sp>
      <p:cxnSp>
        <p:nvCxnSpPr>
          <p:cNvPr id="269" name="Shape 269"/>
          <p:cNvCxnSpPr/>
          <p:nvPr/>
        </p:nvCxnSpPr>
        <p:spPr>
          <a:xfrm rot="10800000" flipH="1">
            <a:off x="5181096" y="1561303"/>
            <a:ext cx="2282992" cy="261"/>
          </a:xfrm>
          <a:prstGeom prst="straightConnector1">
            <a:avLst/>
          </a:prstGeom>
          <a:noFill/>
          <a:ln w="44450" cap="flat" cmpd="sng">
            <a:solidFill>
              <a:srgbClr val="4A7DBA"/>
            </a:solidFill>
            <a:prstDash val="solid"/>
            <a:round/>
            <a:headEnd type="none" w="med" len="med"/>
            <a:tailEnd type="triangle" w="lg" len="lg"/>
          </a:ln>
        </p:spPr>
      </p:cxnSp>
    </p:spTree>
    <p:extLst>
      <p:ext uri="{BB962C8B-B14F-4D97-AF65-F5344CB8AC3E}">
        <p14:creationId xmlns:p14="http://schemas.microsoft.com/office/powerpoint/2010/main" val="336162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4"/>
                                        </p:tgtEl>
                                        <p:attrNameLst>
                                          <p:attrName>style.visibility</p:attrName>
                                        </p:attrNameLst>
                                      </p:cBhvr>
                                      <p:to>
                                        <p:strVal val="visible"/>
                                      </p:to>
                                    </p:set>
                                    <p:anim calcmode="lin" valueType="num">
                                      <p:cBhvr additive="base">
                                        <p:cTn id="12" dur="500"/>
                                        <p:tgtEl>
                                          <p:spTgt spid="26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5"/>
                                        </p:tgtEl>
                                        <p:attrNameLst>
                                          <p:attrName>style.visibility</p:attrName>
                                        </p:attrNameLst>
                                      </p:cBhvr>
                                      <p:to>
                                        <p:strVal val="visible"/>
                                      </p:to>
                                    </p:set>
                                    <p:anim calcmode="lin" valueType="num">
                                      <p:cBhvr additive="base">
                                        <p:cTn id="17" dur="500"/>
                                        <p:tgtEl>
                                          <p:spTgt spid="26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6"/>
                                        </p:tgtEl>
                                        <p:attrNameLst>
                                          <p:attrName>style.visibility</p:attrName>
                                        </p:attrNameLst>
                                      </p:cBhvr>
                                      <p:to>
                                        <p:strVal val="visible"/>
                                      </p:to>
                                    </p:set>
                                    <p:anim calcmode="lin" valueType="num">
                                      <p:cBhvr additive="base">
                                        <p:cTn id="22" dur="500"/>
                                        <p:tgtEl>
                                          <p:spTgt spid="26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7">
                                            <p:txEl>
                                              <p:pRg st="0" end="0"/>
                                            </p:txEl>
                                          </p:spTgt>
                                        </p:tgtEl>
                                        <p:attrNameLst>
                                          <p:attrName>style.visibility</p:attrName>
                                        </p:attrNameLst>
                                      </p:cBhvr>
                                      <p:to>
                                        <p:strVal val="visible"/>
                                      </p:to>
                                    </p:set>
                                    <p:anim calcmode="lin" valueType="num">
                                      <p:cBhvr additive="base">
                                        <p:cTn id="2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8"/>
                                        </p:tgtEl>
                                        <p:attrNameLst>
                                          <p:attrName>style.visibility</p:attrName>
                                        </p:attrNameLst>
                                      </p:cBhvr>
                                      <p:to>
                                        <p:strVal val="visible"/>
                                      </p:to>
                                    </p:set>
                                    <p:anim calcmode="lin" valueType="num">
                                      <p:cBhvr additive="base">
                                        <p:cTn id="3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descr="http://t1.gstatic.com/images?q=tbn:ANd9GcQR3IrqqhHoytdfcZlEAkKtQzPBP_cdDu96a5FXfENWp5eR2HK9VA"/>
          <p:cNvPicPr preferRelativeResize="0"/>
          <p:nvPr/>
        </p:nvPicPr>
        <p:blipFill rotWithShape="1">
          <a:blip r:embed="rId3">
            <a:alphaModFix/>
          </a:blip>
          <a:srcRect/>
          <a:stretch/>
        </p:blipFill>
        <p:spPr>
          <a:xfrm flipH="1">
            <a:off x="529474" y="5853120"/>
            <a:ext cx="1600199" cy="943847"/>
          </a:xfrm>
          <a:prstGeom prst="rect">
            <a:avLst/>
          </a:prstGeom>
          <a:noFill/>
          <a:ln>
            <a:noFill/>
          </a:ln>
        </p:spPr>
      </p:pic>
      <p:cxnSp>
        <p:nvCxnSpPr>
          <p:cNvPr id="219" name="Shape 219"/>
          <p:cNvCxnSpPr/>
          <p:nvPr/>
        </p:nvCxnSpPr>
        <p:spPr>
          <a:xfrm>
            <a:off x="928062" y="6796967"/>
            <a:ext cx="9618789" cy="0"/>
          </a:xfrm>
          <a:prstGeom prst="straightConnector1">
            <a:avLst/>
          </a:prstGeom>
          <a:noFill/>
          <a:ln w="9525" cap="flat" cmpd="sng">
            <a:solidFill>
              <a:srgbClr val="4A7DBA"/>
            </a:solidFill>
            <a:prstDash val="solid"/>
            <a:round/>
            <a:headEnd type="none" w="med" len="med"/>
            <a:tailEnd type="none" w="med" len="med"/>
          </a:ln>
        </p:spPr>
      </p:cxnSp>
      <p:sp>
        <p:nvSpPr>
          <p:cNvPr id="220" name="Shape 220"/>
          <p:cNvSpPr/>
          <p:nvPr/>
        </p:nvSpPr>
        <p:spPr>
          <a:xfrm>
            <a:off x="2129673" y="4510873"/>
            <a:ext cx="8548253" cy="2061954"/>
          </a:xfrm>
          <a:custGeom>
            <a:avLst/>
            <a:gdLst/>
            <a:ahLst/>
            <a:cxnLst/>
            <a:rect l="0" t="0" r="0" b="0"/>
            <a:pathLst>
              <a:path w="120000" h="120000" extrusionOk="0">
                <a:moveTo>
                  <a:pt x="0" y="80491"/>
                </a:moveTo>
                <a:cubicBezTo>
                  <a:pt x="19465" y="37287"/>
                  <a:pt x="38930" y="-5916"/>
                  <a:pt x="58930" y="668"/>
                </a:cubicBezTo>
                <a:cubicBezTo>
                  <a:pt x="78930" y="7253"/>
                  <a:pt x="99465" y="63626"/>
                  <a:pt x="120000" y="120000"/>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221" name="Shape 221"/>
          <p:cNvSpPr/>
          <p:nvPr/>
        </p:nvSpPr>
        <p:spPr>
          <a:xfrm>
            <a:off x="2032689" y="5738819"/>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22" name="Shape 222"/>
          <p:cNvCxnSpPr/>
          <p:nvPr/>
        </p:nvCxnSpPr>
        <p:spPr>
          <a:xfrm>
            <a:off x="2261289" y="5869858"/>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23" name="Shape 223"/>
          <p:cNvCxnSpPr>
            <a:stCxn id="221" idx="0"/>
          </p:cNvCxnSpPr>
          <p:nvPr/>
        </p:nvCxnSpPr>
        <p:spPr>
          <a:xfrm rot="10800000">
            <a:off x="2146989" y="5120519"/>
            <a:ext cx="0" cy="618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24" name="Shape 224"/>
          <p:cNvSpPr txBox="1"/>
          <p:nvPr/>
        </p:nvSpPr>
        <p:spPr>
          <a:xfrm>
            <a:off x="2261290" y="588986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25" name="Shape 225"/>
          <p:cNvSpPr txBox="1"/>
          <p:nvPr/>
        </p:nvSpPr>
        <p:spPr>
          <a:xfrm>
            <a:off x="1731460" y="489187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226" name="Shape 226"/>
          <p:cNvSpPr txBox="1"/>
          <p:nvPr/>
        </p:nvSpPr>
        <p:spPr>
          <a:xfrm>
            <a:off x="1820010" y="4522542"/>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0 s</a:t>
            </a:r>
          </a:p>
        </p:txBody>
      </p:sp>
      <p:sp>
        <p:nvSpPr>
          <p:cNvPr id="227" name="Shape 227"/>
          <p:cNvSpPr/>
          <p:nvPr/>
        </p:nvSpPr>
        <p:spPr>
          <a:xfrm>
            <a:off x="3226844" y="5146608"/>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28" name="Shape 228"/>
          <p:cNvCxnSpPr/>
          <p:nvPr/>
        </p:nvCxnSpPr>
        <p:spPr>
          <a:xfrm>
            <a:off x="3455444" y="5277648"/>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29" name="Shape 229"/>
          <p:cNvCxnSpPr>
            <a:stCxn id="227" idx="0"/>
          </p:cNvCxnSpPr>
          <p:nvPr/>
        </p:nvCxnSpPr>
        <p:spPr>
          <a:xfrm rot="10800000">
            <a:off x="3341144" y="4756008"/>
            <a:ext cx="0" cy="3906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30" name="Shape 230"/>
          <p:cNvSpPr txBox="1"/>
          <p:nvPr/>
        </p:nvSpPr>
        <p:spPr>
          <a:xfrm>
            <a:off x="3273474" y="542964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31" name="Shape 231"/>
          <p:cNvSpPr txBox="1"/>
          <p:nvPr/>
        </p:nvSpPr>
        <p:spPr>
          <a:xfrm>
            <a:off x="2925614" y="4386583"/>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232" name="Shape 232"/>
          <p:cNvSpPr txBox="1"/>
          <p:nvPr/>
        </p:nvSpPr>
        <p:spPr>
          <a:xfrm>
            <a:off x="3014164" y="4043658"/>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1 s</a:t>
            </a:r>
          </a:p>
        </p:txBody>
      </p:sp>
      <p:sp>
        <p:nvSpPr>
          <p:cNvPr id="233" name="Shape 233"/>
          <p:cNvSpPr/>
          <p:nvPr/>
        </p:nvSpPr>
        <p:spPr>
          <a:xfrm>
            <a:off x="4496408" y="4609396"/>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34" name="Shape 234"/>
          <p:cNvCxnSpPr/>
          <p:nvPr/>
        </p:nvCxnSpPr>
        <p:spPr>
          <a:xfrm>
            <a:off x="4725008" y="4740435"/>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35" name="Shape 235"/>
          <p:cNvCxnSpPr>
            <a:stCxn id="233" idx="0"/>
          </p:cNvCxnSpPr>
          <p:nvPr/>
        </p:nvCxnSpPr>
        <p:spPr>
          <a:xfrm rot="10800000">
            <a:off x="4610708" y="4300096"/>
            <a:ext cx="0" cy="3093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36" name="Shape 236"/>
          <p:cNvSpPr txBox="1"/>
          <p:nvPr/>
        </p:nvSpPr>
        <p:spPr>
          <a:xfrm>
            <a:off x="4725009" y="4760439"/>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37" name="Shape 237"/>
          <p:cNvSpPr txBox="1"/>
          <p:nvPr/>
        </p:nvSpPr>
        <p:spPr>
          <a:xfrm>
            <a:off x="4195177" y="393079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238" name="Shape 238"/>
          <p:cNvSpPr txBox="1"/>
          <p:nvPr/>
        </p:nvSpPr>
        <p:spPr>
          <a:xfrm>
            <a:off x="4277601" y="3577783"/>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2 s</a:t>
            </a:r>
          </a:p>
        </p:txBody>
      </p:sp>
      <p:sp>
        <p:nvSpPr>
          <p:cNvPr id="239" name="Shape 239"/>
          <p:cNvSpPr/>
          <p:nvPr/>
        </p:nvSpPr>
        <p:spPr>
          <a:xfrm>
            <a:off x="5857300" y="4366757"/>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40" name="Shape 240"/>
          <p:cNvCxnSpPr/>
          <p:nvPr/>
        </p:nvCxnSpPr>
        <p:spPr>
          <a:xfrm>
            <a:off x="6085900" y="4497796"/>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sp>
        <p:nvSpPr>
          <p:cNvPr id="241" name="Shape 241"/>
          <p:cNvSpPr txBox="1"/>
          <p:nvPr/>
        </p:nvSpPr>
        <p:spPr>
          <a:xfrm>
            <a:off x="6085901" y="451780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42" name="Shape 242"/>
          <p:cNvSpPr txBox="1"/>
          <p:nvPr/>
        </p:nvSpPr>
        <p:spPr>
          <a:xfrm>
            <a:off x="5658854" y="3992398"/>
            <a:ext cx="71404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m/s</a:t>
            </a:r>
          </a:p>
        </p:txBody>
      </p:sp>
      <p:sp>
        <p:nvSpPr>
          <p:cNvPr id="243" name="Shape 243"/>
          <p:cNvSpPr txBox="1"/>
          <p:nvPr/>
        </p:nvSpPr>
        <p:spPr>
          <a:xfrm>
            <a:off x="5630384" y="3600194"/>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3 s</a:t>
            </a:r>
          </a:p>
        </p:txBody>
      </p:sp>
      <p:sp>
        <p:nvSpPr>
          <p:cNvPr id="244" name="Shape 244"/>
          <p:cNvSpPr/>
          <p:nvPr/>
        </p:nvSpPr>
        <p:spPr>
          <a:xfrm>
            <a:off x="7242330" y="461395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45" name="Shape 245"/>
          <p:cNvCxnSpPr/>
          <p:nvPr/>
        </p:nvCxnSpPr>
        <p:spPr>
          <a:xfrm>
            <a:off x="7470930" y="4744992"/>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46" name="Shape 246"/>
          <p:cNvCxnSpPr>
            <a:stCxn id="244" idx="4"/>
          </p:cNvCxnSpPr>
          <p:nvPr/>
        </p:nvCxnSpPr>
        <p:spPr>
          <a:xfrm>
            <a:off x="7356630" y="4842553"/>
            <a:ext cx="0" cy="291900"/>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47" name="Shape 247"/>
          <p:cNvSpPr txBox="1"/>
          <p:nvPr/>
        </p:nvSpPr>
        <p:spPr>
          <a:xfrm>
            <a:off x="7470931" y="476499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48" name="Shape 248"/>
          <p:cNvSpPr txBox="1"/>
          <p:nvPr/>
        </p:nvSpPr>
        <p:spPr>
          <a:xfrm>
            <a:off x="6941100" y="5137380"/>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p>
        </p:txBody>
      </p:sp>
      <p:sp>
        <p:nvSpPr>
          <p:cNvPr id="249" name="Shape 249"/>
          <p:cNvSpPr txBox="1"/>
          <p:nvPr/>
        </p:nvSpPr>
        <p:spPr>
          <a:xfrm>
            <a:off x="7411358" y="4182091"/>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4 s</a:t>
            </a:r>
          </a:p>
        </p:txBody>
      </p:sp>
      <p:sp>
        <p:nvSpPr>
          <p:cNvPr id="250" name="Shape 250"/>
          <p:cNvSpPr/>
          <p:nvPr/>
        </p:nvSpPr>
        <p:spPr>
          <a:xfrm>
            <a:off x="8410735" y="5139503"/>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51" name="Shape 251"/>
          <p:cNvCxnSpPr/>
          <p:nvPr/>
        </p:nvCxnSpPr>
        <p:spPr>
          <a:xfrm>
            <a:off x="8665542" y="5253803"/>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52" name="Shape 252"/>
          <p:cNvCxnSpPr/>
          <p:nvPr/>
        </p:nvCxnSpPr>
        <p:spPr>
          <a:xfrm flipH="1">
            <a:off x="8519769" y="5382880"/>
            <a:ext cx="5267" cy="401768"/>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53" name="Shape 253"/>
          <p:cNvSpPr txBox="1"/>
          <p:nvPr/>
        </p:nvSpPr>
        <p:spPr>
          <a:xfrm>
            <a:off x="8670872" y="5277796"/>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54" name="Shape 254"/>
          <p:cNvSpPr txBox="1"/>
          <p:nvPr/>
        </p:nvSpPr>
        <p:spPr>
          <a:xfrm>
            <a:off x="8068973" y="5854973"/>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-20 m/s</a:t>
            </a:r>
          </a:p>
        </p:txBody>
      </p:sp>
      <p:sp>
        <p:nvSpPr>
          <p:cNvPr id="255" name="Shape 255"/>
          <p:cNvSpPr txBox="1"/>
          <p:nvPr/>
        </p:nvSpPr>
        <p:spPr>
          <a:xfrm>
            <a:off x="8538635" y="4803775"/>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5 s</a:t>
            </a:r>
          </a:p>
        </p:txBody>
      </p:sp>
      <p:sp>
        <p:nvSpPr>
          <p:cNvPr id="256" name="Shape 256"/>
          <p:cNvSpPr/>
          <p:nvPr/>
        </p:nvSpPr>
        <p:spPr>
          <a:xfrm>
            <a:off x="9493825" y="5746726"/>
            <a:ext cx="228600" cy="228600"/>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257" name="Shape 257"/>
          <p:cNvCxnSpPr/>
          <p:nvPr/>
        </p:nvCxnSpPr>
        <p:spPr>
          <a:xfrm>
            <a:off x="9722425" y="5877766"/>
            <a:ext cx="1054104"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258" name="Shape 258"/>
          <p:cNvCxnSpPr/>
          <p:nvPr/>
        </p:nvCxnSpPr>
        <p:spPr>
          <a:xfrm flipH="1">
            <a:off x="9608520" y="5979113"/>
            <a:ext cx="7119" cy="61455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259" name="Shape 259"/>
          <p:cNvSpPr txBox="1"/>
          <p:nvPr/>
        </p:nvSpPr>
        <p:spPr>
          <a:xfrm>
            <a:off x="9722426" y="5897771"/>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40 m/s</a:t>
            </a:r>
          </a:p>
        </p:txBody>
      </p:sp>
      <p:sp>
        <p:nvSpPr>
          <p:cNvPr id="260" name="Shape 260"/>
          <p:cNvSpPr txBox="1"/>
          <p:nvPr/>
        </p:nvSpPr>
        <p:spPr>
          <a:xfrm>
            <a:off x="8670871" y="6325042"/>
            <a:ext cx="9015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-30 m/s</a:t>
            </a:r>
          </a:p>
        </p:txBody>
      </p:sp>
      <p:sp>
        <p:nvSpPr>
          <p:cNvPr id="261" name="Shape 261"/>
          <p:cNvSpPr txBox="1"/>
          <p:nvPr/>
        </p:nvSpPr>
        <p:spPr>
          <a:xfrm>
            <a:off x="9399101" y="5429646"/>
            <a:ext cx="74251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6 s</a:t>
            </a:r>
          </a:p>
        </p:txBody>
      </p:sp>
      <p:sp>
        <p:nvSpPr>
          <p:cNvPr id="268" name="Shape 268"/>
          <p:cNvSpPr txBox="1"/>
          <p:nvPr/>
        </p:nvSpPr>
        <p:spPr>
          <a:xfrm>
            <a:off x="7997982" y="2528501"/>
            <a:ext cx="2399618" cy="923329"/>
          </a:xfrm>
          <a:prstGeom prst="rect">
            <a:avLst/>
          </a:prstGeom>
          <a:noFill/>
          <a:ln>
            <a:noFill/>
          </a:ln>
        </p:spPr>
        <p:txBody>
          <a:bodyPr lIns="91425" tIns="45700" rIns="91425" bIns="45700" anchor="t" anchorCtr="0">
            <a:noAutofit/>
          </a:bodyPr>
          <a:lstStyle/>
          <a:p>
            <a:pPr algn="ctr">
              <a:buSzPct val="25000"/>
            </a:pPr>
            <a:endParaRPr lang="en-US" sz="1800">
              <a:solidFill>
                <a:schemeClr val="dk1"/>
              </a:solidFill>
              <a:latin typeface="Calibri"/>
              <a:ea typeface="Calibri"/>
              <a:cs typeface="Calibri"/>
              <a:sym typeface="Calibri"/>
            </a:endParaRPr>
          </a:p>
        </p:txBody>
      </p:sp>
      <p:sp>
        <p:nvSpPr>
          <p:cNvPr id="2" name="TextBox 1"/>
          <p:cNvSpPr txBox="1"/>
          <p:nvPr/>
        </p:nvSpPr>
        <p:spPr>
          <a:xfrm>
            <a:off x="1511833" y="618704"/>
            <a:ext cx="9166093" cy="1077218"/>
          </a:xfrm>
          <a:prstGeom prst="rect">
            <a:avLst/>
          </a:prstGeom>
          <a:noFill/>
        </p:spPr>
        <p:txBody>
          <a:bodyPr wrap="square" rtlCol="0">
            <a:spAutoFit/>
          </a:bodyPr>
          <a:lstStyle/>
          <a:p>
            <a:pPr algn="ctr"/>
            <a:r>
              <a:rPr lang="en-US" sz="3200" smtClean="0"/>
              <a:t>What is the same for both the vertical component and the horizontal component?</a:t>
            </a:r>
            <a:endParaRPr lang="en-US" sz="3200"/>
          </a:p>
        </p:txBody>
      </p:sp>
      <p:sp>
        <p:nvSpPr>
          <p:cNvPr id="3" name="TextBox 2"/>
          <p:cNvSpPr txBox="1"/>
          <p:nvPr/>
        </p:nvSpPr>
        <p:spPr>
          <a:xfrm>
            <a:off x="4348592" y="1896348"/>
            <a:ext cx="3720381" cy="1446550"/>
          </a:xfrm>
          <a:prstGeom prst="rect">
            <a:avLst/>
          </a:prstGeom>
          <a:noFill/>
        </p:spPr>
        <p:txBody>
          <a:bodyPr wrap="square" rtlCol="0">
            <a:spAutoFit/>
          </a:bodyPr>
          <a:lstStyle/>
          <a:p>
            <a:r>
              <a:rPr lang="en-US" sz="8800" b="1" smtClean="0"/>
              <a:t>TIME!!</a:t>
            </a:r>
            <a:endParaRPr lang="en-US" sz="8800" b="1"/>
          </a:p>
        </p:txBody>
      </p:sp>
      <p:sp>
        <p:nvSpPr>
          <p:cNvPr id="50" name="TextBox 49"/>
          <p:cNvSpPr txBox="1"/>
          <p:nvPr/>
        </p:nvSpPr>
        <p:spPr>
          <a:xfrm>
            <a:off x="9964767" y="2087756"/>
            <a:ext cx="1704719" cy="2246769"/>
          </a:xfrm>
          <a:prstGeom prst="rect">
            <a:avLst/>
          </a:prstGeom>
          <a:noFill/>
        </p:spPr>
        <p:txBody>
          <a:bodyPr wrap="square" rtlCol="0">
            <a:spAutoFit/>
          </a:bodyPr>
          <a:lstStyle/>
          <a:p>
            <a:r>
              <a:rPr lang="en-US" dirty="0"/>
              <a:t>http://www.physicsclassroom.com/Physics-Interactives/Vectors-and-Projectiles/Projectile-Simulator/Projectile-Simulator-Interactive</a:t>
            </a:r>
          </a:p>
        </p:txBody>
      </p:sp>
    </p:spTree>
    <p:extLst>
      <p:ext uri="{BB962C8B-B14F-4D97-AF65-F5344CB8AC3E}">
        <p14:creationId xmlns:p14="http://schemas.microsoft.com/office/powerpoint/2010/main" val="297587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endParaRPr/>
          </a:p>
        </p:txBody>
      </p:sp>
      <p:sp>
        <p:nvSpPr>
          <p:cNvPr id="377" name="Shape 377"/>
          <p:cNvSpPr txBox="1">
            <a:spLocks noGrp="1"/>
          </p:cNvSpPr>
          <p:nvPr>
            <p:ph type="body" idx="1"/>
          </p:nvPr>
        </p:nvSpPr>
        <p:spPr>
          <a:xfrm>
            <a:off x="1981200" y="1600201"/>
            <a:ext cx="8229600" cy="4525963"/>
          </a:xfrm>
          <a:prstGeom prst="rect">
            <a:avLst/>
          </a:prstGeom>
          <a:noFill/>
          <a:ln>
            <a:noFill/>
          </a:ln>
        </p:spPr>
        <p:txBody>
          <a:bodyPr lIns="91425" tIns="45700" rIns="91425" bIns="45700" anchor="t" anchorCtr="0">
            <a:noAutofit/>
          </a:bodyPr>
          <a:lstStyle/>
          <a:p>
            <a:pPr indent="-342900">
              <a:spcBef>
                <a:spcPts val="0"/>
              </a:spcBef>
              <a:buNone/>
            </a:pPr>
            <a:endParaRPr/>
          </a:p>
        </p:txBody>
      </p:sp>
      <p:pic>
        <p:nvPicPr>
          <p:cNvPr id="378" name="Shape 378" descr="http://www.fiz-ix.com/wp-content/uploads/2011/08/farmers_math.jpg"/>
          <p:cNvPicPr preferRelativeResize="0"/>
          <p:nvPr/>
        </p:nvPicPr>
        <p:blipFill rotWithShape="1">
          <a:blip r:embed="rId3">
            <a:alphaModFix/>
          </a:blip>
          <a:srcRect/>
          <a:stretch/>
        </p:blipFill>
        <p:spPr>
          <a:xfrm>
            <a:off x="1537856" y="0"/>
            <a:ext cx="9019761" cy="6858000"/>
          </a:xfrm>
          <a:prstGeom prst="rect">
            <a:avLst/>
          </a:prstGeom>
          <a:noFill/>
          <a:ln>
            <a:noFill/>
          </a:ln>
        </p:spPr>
      </p:pic>
      <p:sp>
        <p:nvSpPr>
          <p:cNvPr id="5" name="Shape 329"/>
          <p:cNvSpPr txBox="1">
            <a:spLocks/>
          </p:cNvSpPr>
          <p:nvPr/>
        </p:nvSpPr>
        <p:spPr>
          <a:xfrm>
            <a:off x="2847562" y="274637"/>
            <a:ext cx="8153399" cy="9144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sz="3000" dirty="0" smtClean="0">
                <a:solidFill>
                  <a:schemeClr val="bg1"/>
                </a:solidFill>
              </a:rPr>
              <a:t>How do we solve projectile motion problems?</a:t>
            </a:r>
            <a:endParaRPr lang="en-US" sz="30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p:nvPr/>
        </p:nvSpPr>
        <p:spPr>
          <a:xfrm>
            <a:off x="1721628" y="2449113"/>
            <a:ext cx="1314950" cy="2001366"/>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329" name="Shape 329"/>
          <p:cNvSpPr txBox="1">
            <a:spLocks noGrp="1"/>
          </p:cNvSpPr>
          <p:nvPr>
            <p:ph type="title"/>
          </p:nvPr>
        </p:nvSpPr>
        <p:spPr>
          <a:xfrm>
            <a:off x="1513608" y="0"/>
            <a:ext cx="8153399" cy="914400"/>
          </a:xfrm>
          <a:prstGeom prst="rect">
            <a:avLst/>
          </a:prstGeom>
          <a:noFill/>
          <a:ln>
            <a:noFill/>
          </a:ln>
        </p:spPr>
        <p:txBody>
          <a:bodyPr lIns="91425" tIns="45700" rIns="91425" bIns="45700" anchor="ctr" anchorCtr="0">
            <a:noAutofit/>
          </a:bodyPr>
          <a:lstStyle/>
          <a:p>
            <a:pPr>
              <a:buSzPct val="25000"/>
            </a:pPr>
            <a:r>
              <a:rPr lang="en-US" sz="3600" dirty="0"/>
              <a:t>How to solve projectile motion problems</a:t>
            </a:r>
          </a:p>
        </p:txBody>
      </p:sp>
      <p:sp>
        <p:nvSpPr>
          <p:cNvPr id="330" name="Shape 330"/>
          <p:cNvSpPr txBox="1"/>
          <p:nvPr/>
        </p:nvSpPr>
        <p:spPr>
          <a:xfrm>
            <a:off x="2094271" y="2126109"/>
            <a:ext cx="8534399" cy="400109"/>
          </a:xfrm>
          <a:prstGeom prst="rect">
            <a:avLst/>
          </a:prstGeom>
          <a:noFill/>
          <a:ln>
            <a:noFill/>
          </a:ln>
        </p:spPr>
        <p:txBody>
          <a:bodyPr lIns="91425" tIns="45700" rIns="91425" bIns="45700" anchor="t" anchorCtr="0">
            <a:noAutofit/>
          </a:bodyPr>
          <a:lstStyle/>
          <a:p>
            <a:pPr marL="342900" indent="-342900">
              <a:buClr>
                <a:schemeClr val="dk1"/>
              </a:buClr>
              <a:buSzPct val="100000"/>
              <a:buFont typeface="Calibri"/>
              <a:buAutoNum type="arabicPeriod"/>
            </a:pPr>
            <a:r>
              <a:rPr lang="en-US" sz="2000">
                <a:solidFill>
                  <a:schemeClr val="dk1"/>
                </a:solidFill>
                <a:latin typeface="Calibri"/>
                <a:ea typeface="Calibri"/>
                <a:cs typeface="Calibri"/>
                <a:sym typeface="Calibri"/>
              </a:rPr>
              <a:t>Find the time in the air using the information in the vertical (y) direction</a:t>
            </a:r>
          </a:p>
        </p:txBody>
      </p:sp>
      <p:cxnSp>
        <p:nvCxnSpPr>
          <p:cNvPr id="333" name="Shape 333"/>
          <p:cNvCxnSpPr/>
          <p:nvPr/>
        </p:nvCxnSpPr>
        <p:spPr>
          <a:xfrm>
            <a:off x="3178567" y="1909175"/>
            <a:ext cx="1295400"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sp>
        <p:nvSpPr>
          <p:cNvPr id="334" name="Shape 334"/>
          <p:cNvSpPr txBox="1"/>
          <p:nvPr/>
        </p:nvSpPr>
        <p:spPr>
          <a:xfrm>
            <a:off x="4473968" y="1756775"/>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25 m/s</a:t>
            </a:r>
          </a:p>
        </p:txBody>
      </p:sp>
      <p:cxnSp>
        <p:nvCxnSpPr>
          <p:cNvPr id="335" name="Shape 335"/>
          <p:cNvCxnSpPr/>
          <p:nvPr/>
        </p:nvCxnSpPr>
        <p:spPr>
          <a:xfrm rot="10800000">
            <a:off x="2988067" y="1070976"/>
            <a:ext cx="0" cy="68579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36" name="Shape 336"/>
          <p:cNvSpPr txBox="1"/>
          <p:nvPr/>
        </p:nvSpPr>
        <p:spPr>
          <a:xfrm>
            <a:off x="2572538" y="74842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15 m/s</a:t>
            </a:r>
          </a:p>
        </p:txBody>
      </p:sp>
      <p:sp>
        <p:nvSpPr>
          <p:cNvPr id="337" name="Shape 337"/>
          <p:cNvSpPr txBox="1"/>
          <p:nvPr/>
        </p:nvSpPr>
        <p:spPr>
          <a:xfrm>
            <a:off x="1721628" y="2374654"/>
            <a:ext cx="567270" cy="2075825"/>
          </a:xfrm>
          <a:prstGeom prst="rect">
            <a:avLst/>
          </a:prstGeom>
          <a:blipFill rotWithShape="1">
            <a:blip r:embed="rId3">
              <a:alphaModFix/>
            </a:blip>
            <a:stretch>
              <a:fillRect t="-1470" r="-1074" b="-3823"/>
            </a:stretch>
          </a:blipFill>
          <a:ln>
            <a:noFill/>
          </a:ln>
        </p:spPr>
        <p:txBody>
          <a:bodyPr lIns="91425" tIns="45700" rIns="91425" bIns="45700" anchor="t" anchorCtr="0">
            <a:noAutofit/>
          </a:bodyPr>
          <a:lstStyle/>
          <a:p>
            <a:pPr>
              <a:buSzPct val="25000"/>
            </a:pPr>
            <a:r>
              <a:rPr lang="en-US" sz="1800" dirty="0">
                <a:latin typeface="Calibri"/>
                <a:ea typeface="Calibri"/>
                <a:cs typeface="Calibri"/>
                <a:sym typeface="Calibri"/>
              </a:rPr>
              <a:t> </a:t>
            </a:r>
          </a:p>
        </p:txBody>
      </p:sp>
      <p:sp>
        <p:nvSpPr>
          <p:cNvPr id="356" name="Shape 356"/>
          <p:cNvSpPr txBox="1"/>
          <p:nvPr/>
        </p:nvSpPr>
        <p:spPr>
          <a:xfrm>
            <a:off x="2095263" y="2399698"/>
            <a:ext cx="866775" cy="369332"/>
          </a:xfrm>
          <a:prstGeom prst="rect">
            <a:avLst/>
          </a:prstGeom>
          <a:noFill/>
          <a:ln>
            <a:noFill/>
          </a:ln>
        </p:spPr>
        <p:txBody>
          <a:bodyPr lIns="91425" tIns="45700" rIns="91425" bIns="45700" anchor="t" anchorCtr="0">
            <a:noAutofit/>
          </a:bodyPr>
          <a:lstStyle/>
          <a:p>
            <a:pPr>
              <a:buSzPct val="25000"/>
            </a:pPr>
            <a:r>
              <a:rPr lang="en-US" sz="1800" dirty="0">
                <a:solidFill>
                  <a:schemeClr val="dk1"/>
                </a:solidFill>
                <a:latin typeface="Calibri"/>
                <a:ea typeface="Calibri"/>
                <a:cs typeface="Calibri"/>
                <a:sym typeface="Calibri"/>
              </a:rPr>
              <a:t>at apex</a:t>
            </a:r>
          </a:p>
        </p:txBody>
      </p:sp>
      <p:cxnSp>
        <p:nvCxnSpPr>
          <p:cNvPr id="357" name="Shape 357"/>
          <p:cNvCxnSpPr/>
          <p:nvPr/>
        </p:nvCxnSpPr>
        <p:spPr>
          <a:xfrm>
            <a:off x="2971994" y="2069927"/>
            <a:ext cx="6583552" cy="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358" name="Shape 358"/>
          <p:cNvSpPr/>
          <p:nvPr/>
        </p:nvSpPr>
        <p:spPr>
          <a:xfrm>
            <a:off x="2984500" y="825495"/>
            <a:ext cx="6438900" cy="1092205"/>
          </a:xfrm>
          <a:custGeom>
            <a:avLst/>
            <a:gdLst/>
            <a:ahLst/>
            <a:cxnLst/>
            <a:rect l="0" t="0" r="0" b="0"/>
            <a:pathLst>
              <a:path w="120000" h="120000" extrusionOk="0">
                <a:moveTo>
                  <a:pt x="0" y="120000"/>
                </a:moveTo>
                <a:cubicBezTo>
                  <a:pt x="20059" y="60116"/>
                  <a:pt x="40118" y="233"/>
                  <a:pt x="60118" y="0"/>
                </a:cubicBezTo>
                <a:cubicBezTo>
                  <a:pt x="80118" y="-231"/>
                  <a:pt x="100059" y="59186"/>
                  <a:pt x="120000" y="118604"/>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59" name="Shape 359"/>
          <p:cNvSpPr/>
          <p:nvPr/>
        </p:nvSpPr>
        <p:spPr>
          <a:xfrm>
            <a:off x="2797567" y="1756776"/>
            <a:ext cx="381000" cy="304799"/>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60" name="Shape 360"/>
          <p:cNvSpPr txBox="1"/>
          <p:nvPr/>
        </p:nvSpPr>
        <p:spPr>
          <a:xfrm>
            <a:off x="7252132" y="1756775"/>
            <a:ext cx="76463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Range</a:t>
            </a:r>
          </a:p>
        </p:txBody>
      </p:sp>
      <p:cxnSp>
        <p:nvCxnSpPr>
          <p:cNvPr id="361" name="Shape 361"/>
          <p:cNvCxnSpPr>
            <a:stCxn id="358" idx="1"/>
          </p:cNvCxnSpPr>
          <p:nvPr/>
        </p:nvCxnSpPr>
        <p:spPr>
          <a:xfrm flipH="1">
            <a:off x="6204000" y="825500"/>
            <a:ext cx="6300" cy="1236000"/>
          </a:xfrm>
          <a:prstGeom prst="straightConnector1">
            <a:avLst/>
          </a:prstGeom>
          <a:noFill/>
          <a:ln w="38100"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cxnSp>
      <p:sp>
        <p:nvSpPr>
          <p:cNvPr id="362" name="Shape 362"/>
          <p:cNvSpPr txBox="1"/>
          <p:nvPr/>
        </p:nvSpPr>
        <p:spPr>
          <a:xfrm>
            <a:off x="5401037" y="933091"/>
            <a:ext cx="802912" cy="646331"/>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Max </a:t>
            </a:r>
          </a:p>
          <a:p>
            <a:pPr>
              <a:buSzPct val="25000"/>
            </a:pPr>
            <a:r>
              <a:rPr lang="en-US" sz="1800">
                <a:solidFill>
                  <a:schemeClr val="dk1"/>
                </a:solidFill>
                <a:latin typeface="Calibri"/>
                <a:ea typeface="Calibri"/>
                <a:cs typeface="Calibri"/>
                <a:sym typeface="Calibri"/>
              </a:rPr>
              <a:t>Height</a:t>
            </a:r>
          </a:p>
        </p:txBody>
      </p:sp>
      <p:sp>
        <p:nvSpPr>
          <p:cNvPr id="363" name="Shape 363"/>
          <p:cNvSpPr/>
          <p:nvPr/>
        </p:nvSpPr>
        <p:spPr>
          <a:xfrm>
            <a:off x="3138120" y="2460572"/>
            <a:ext cx="1314950" cy="2001366"/>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364" name="Shape 364"/>
          <p:cNvSpPr txBox="1"/>
          <p:nvPr/>
        </p:nvSpPr>
        <p:spPr>
          <a:xfrm>
            <a:off x="3178568" y="2398523"/>
            <a:ext cx="1060995" cy="2075825"/>
          </a:xfrm>
          <a:prstGeom prst="rect">
            <a:avLst/>
          </a:prstGeom>
          <a:blipFill rotWithShape="1">
            <a:blip r:embed="rId4">
              <a:alphaModFix/>
            </a:blip>
            <a:stretch>
              <a:fillRect l="-4597" t="-1465" r="-4595" b="-3516"/>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57"/>
                                        </p:tgtEl>
                                        <p:attrNameLst>
                                          <p:attrName>style.visibility</p:attrName>
                                        </p:attrNameLst>
                                      </p:cBhvr>
                                      <p:to>
                                        <p:strVal val="visible"/>
                                      </p:to>
                                    </p:set>
                                    <p:animEffect transition="in" filter="fade">
                                      <p:cBhvr>
                                        <p:cTn id="13" dur="500"/>
                                        <p:tgtEl>
                                          <p:spTgt spid="357"/>
                                        </p:tgtEl>
                                      </p:cBhvr>
                                    </p:animEffect>
                                  </p:childTnLst>
                                </p:cTn>
                              </p:par>
                              <p:par>
                                <p:cTn id="14" presetID="10" presetClass="entr" presetSubtype="0"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Effect transition="in" filter="fade">
                                      <p:cBhvr>
                                        <p:cTn id="16" dur="500"/>
                                        <p:tgtEl>
                                          <p:spTgt spid="3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0"/>
                                        </p:tgtEl>
                                        <p:attrNameLst>
                                          <p:attrName>style.visibility</p:attrName>
                                        </p:attrNameLst>
                                      </p:cBhvr>
                                      <p:to>
                                        <p:strVal val="visible"/>
                                      </p:to>
                                    </p:set>
                                    <p:animEffect transition="in" filter="fade">
                                      <p:cBhvr>
                                        <p:cTn id="21" dur="500"/>
                                        <p:tgtEl>
                                          <p:spTgt spid="3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par>
                                <p:cTn id="27" presetID="10" presetClass="entr" presetSubtype="0" fill="hold" nodeType="withEffect">
                                  <p:stCondLst>
                                    <p:cond delay="0"/>
                                  </p:stCondLst>
                                  <p:childTnLst>
                                    <p:set>
                                      <p:cBhvr>
                                        <p:cTn id="28" dur="1" fill="hold">
                                          <p:stCondLst>
                                            <p:cond delay="0"/>
                                          </p:stCondLst>
                                        </p:cTn>
                                        <p:tgtEl>
                                          <p:spTgt spid="328"/>
                                        </p:tgtEl>
                                        <p:attrNameLst>
                                          <p:attrName>style.visibility</p:attrName>
                                        </p:attrNameLst>
                                      </p:cBhvr>
                                      <p:to>
                                        <p:strVal val="visible"/>
                                      </p:to>
                                    </p:set>
                                    <p:animEffect transition="in" filter="fade">
                                      <p:cBhvr>
                                        <p:cTn id="29" dur="500"/>
                                        <p:tgtEl>
                                          <p:spTgt spid="328"/>
                                        </p:tgtEl>
                                      </p:cBhvr>
                                    </p:animEffect>
                                  </p:childTnLst>
                                </p:cTn>
                              </p:par>
                              <p:par>
                                <p:cTn id="30" presetID="10" presetClass="entr" presetSubtype="0" fill="hold" nodeType="withEffect">
                                  <p:stCondLst>
                                    <p:cond delay="0"/>
                                  </p:stCondLst>
                                  <p:childTnLst>
                                    <p:set>
                                      <p:cBhvr>
                                        <p:cTn id="31" dur="1" fill="hold">
                                          <p:stCondLst>
                                            <p:cond delay="0"/>
                                          </p:stCondLst>
                                        </p:cTn>
                                        <p:tgtEl>
                                          <p:spTgt spid="356"/>
                                        </p:tgtEl>
                                        <p:attrNameLst>
                                          <p:attrName>style.visibility</p:attrName>
                                        </p:attrNameLst>
                                      </p:cBhvr>
                                      <p:to>
                                        <p:strVal val="visible"/>
                                      </p:to>
                                    </p:set>
                                    <p:animEffect transition="in" filter="fade">
                                      <p:cBhvr>
                                        <p:cTn id="32" dur="500"/>
                                        <p:tgtEl>
                                          <p:spTgt spid="3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3"/>
                                        </p:tgtEl>
                                        <p:attrNameLst>
                                          <p:attrName>style.visibility</p:attrName>
                                        </p:attrNameLst>
                                      </p:cBhvr>
                                      <p:to>
                                        <p:strVal val="visible"/>
                                      </p:to>
                                    </p:set>
                                    <p:animEffect transition="in" filter="fade">
                                      <p:cBhvr>
                                        <p:cTn id="37" dur="500"/>
                                        <p:tgtEl>
                                          <p:spTgt spid="363"/>
                                        </p:tgtEl>
                                      </p:cBhvr>
                                    </p:animEffect>
                                  </p:childTnLst>
                                </p:cTn>
                              </p:par>
                              <p:par>
                                <p:cTn id="38" presetID="10" presetClass="entr" presetSubtype="0" fill="hold" nodeType="withEffect">
                                  <p:stCondLst>
                                    <p:cond delay="0"/>
                                  </p:stCondLst>
                                  <p:childTnLst>
                                    <p:set>
                                      <p:cBhvr>
                                        <p:cTn id="39" dur="1" fill="hold">
                                          <p:stCondLst>
                                            <p:cond delay="0"/>
                                          </p:stCondLst>
                                        </p:cTn>
                                        <p:tgtEl>
                                          <p:spTgt spid="364"/>
                                        </p:tgtEl>
                                        <p:attrNameLst>
                                          <p:attrName>style.visibility</p:attrName>
                                        </p:attrNameLst>
                                      </p:cBhvr>
                                      <p:to>
                                        <p:strVal val="visible"/>
                                      </p:to>
                                    </p:set>
                                    <p:animEffect transition="in" filter="fade">
                                      <p:cBhvr>
                                        <p:cTn id="40"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p:nvPr/>
        </p:nvSpPr>
        <p:spPr>
          <a:xfrm>
            <a:off x="1721628" y="2449113"/>
            <a:ext cx="1314950" cy="2001366"/>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329" name="Shape 329"/>
          <p:cNvSpPr txBox="1">
            <a:spLocks noGrp="1"/>
          </p:cNvSpPr>
          <p:nvPr>
            <p:ph type="title"/>
          </p:nvPr>
        </p:nvSpPr>
        <p:spPr>
          <a:xfrm>
            <a:off x="1513608" y="0"/>
            <a:ext cx="8153399" cy="914400"/>
          </a:xfrm>
          <a:prstGeom prst="rect">
            <a:avLst/>
          </a:prstGeom>
          <a:noFill/>
          <a:ln>
            <a:noFill/>
          </a:ln>
        </p:spPr>
        <p:txBody>
          <a:bodyPr lIns="91425" tIns="45700" rIns="91425" bIns="45700" anchor="ctr" anchorCtr="0">
            <a:noAutofit/>
          </a:bodyPr>
          <a:lstStyle/>
          <a:p>
            <a:pPr>
              <a:buSzPct val="25000"/>
            </a:pPr>
            <a:r>
              <a:rPr lang="en-US" sz="3600"/>
              <a:t>How to solve projectile motion problems</a:t>
            </a:r>
          </a:p>
        </p:txBody>
      </p:sp>
      <p:sp>
        <p:nvSpPr>
          <p:cNvPr id="330" name="Shape 330"/>
          <p:cNvSpPr txBox="1"/>
          <p:nvPr/>
        </p:nvSpPr>
        <p:spPr>
          <a:xfrm>
            <a:off x="2094271" y="2126109"/>
            <a:ext cx="8534399" cy="400109"/>
          </a:xfrm>
          <a:prstGeom prst="rect">
            <a:avLst/>
          </a:prstGeom>
          <a:noFill/>
          <a:ln>
            <a:noFill/>
          </a:ln>
        </p:spPr>
        <p:txBody>
          <a:bodyPr lIns="91425" tIns="45700" rIns="91425" bIns="45700" anchor="t" anchorCtr="0">
            <a:noAutofit/>
          </a:bodyPr>
          <a:lstStyle/>
          <a:p>
            <a:pPr marL="342900" indent="-342900">
              <a:buClr>
                <a:schemeClr val="dk1"/>
              </a:buClr>
              <a:buSzPct val="100000"/>
              <a:buFont typeface="Calibri"/>
              <a:buAutoNum type="arabicPeriod"/>
            </a:pPr>
            <a:r>
              <a:rPr lang="en-US" sz="2000">
                <a:solidFill>
                  <a:schemeClr val="dk1"/>
                </a:solidFill>
                <a:latin typeface="Calibri"/>
                <a:ea typeface="Calibri"/>
                <a:cs typeface="Calibri"/>
                <a:sym typeface="Calibri"/>
              </a:rPr>
              <a:t>Find the time in the air using the information in the vertical (y) direction</a:t>
            </a:r>
          </a:p>
        </p:txBody>
      </p:sp>
      <p:sp>
        <p:nvSpPr>
          <p:cNvPr id="331" name="Shape 331"/>
          <p:cNvSpPr txBox="1"/>
          <p:nvPr/>
        </p:nvSpPr>
        <p:spPr>
          <a:xfrm>
            <a:off x="2043738" y="4449092"/>
            <a:ext cx="7619999" cy="707886"/>
          </a:xfrm>
          <a:prstGeom prst="rect">
            <a:avLst/>
          </a:prstGeom>
          <a:noFill/>
          <a:ln>
            <a:noFill/>
          </a:ln>
        </p:spPr>
        <p:txBody>
          <a:bodyPr lIns="91425" tIns="45700" rIns="91425" bIns="45700" anchor="t" anchorCtr="0">
            <a:noAutofit/>
          </a:bodyPr>
          <a:lstStyle/>
          <a:p>
            <a:pPr>
              <a:buSzPct val="25000"/>
            </a:pPr>
            <a:r>
              <a:rPr lang="en-US" sz="2000">
                <a:solidFill>
                  <a:schemeClr val="dk1"/>
                </a:solidFill>
                <a:latin typeface="Calibri"/>
                <a:ea typeface="Calibri"/>
                <a:cs typeface="Calibri"/>
                <a:sym typeface="Calibri"/>
              </a:rPr>
              <a:t>2. Find the Range using the time you just found and the information in the horizontal (x) direction</a:t>
            </a:r>
          </a:p>
        </p:txBody>
      </p:sp>
      <p:sp>
        <p:nvSpPr>
          <p:cNvPr id="332" name="Shape 332"/>
          <p:cNvSpPr txBox="1"/>
          <p:nvPr/>
        </p:nvSpPr>
        <p:spPr>
          <a:xfrm>
            <a:off x="2173010" y="5492675"/>
            <a:ext cx="7543798" cy="707886"/>
          </a:xfrm>
          <a:prstGeom prst="rect">
            <a:avLst/>
          </a:prstGeom>
          <a:noFill/>
          <a:ln>
            <a:noFill/>
          </a:ln>
        </p:spPr>
        <p:txBody>
          <a:bodyPr lIns="91425" tIns="45700" rIns="91425" bIns="45700" anchor="t" anchorCtr="0">
            <a:noAutofit/>
          </a:bodyPr>
          <a:lstStyle/>
          <a:p>
            <a:pPr>
              <a:buSzPct val="25000"/>
            </a:pPr>
            <a:r>
              <a:rPr lang="en-US" sz="2000">
                <a:solidFill>
                  <a:schemeClr val="dk1"/>
                </a:solidFill>
                <a:latin typeface="Calibri"/>
                <a:ea typeface="Calibri"/>
                <a:cs typeface="Calibri"/>
                <a:sym typeface="Calibri"/>
              </a:rPr>
              <a:t>3. Find the maximum height the projectile reaches using the vertical information and the Apex.</a:t>
            </a:r>
          </a:p>
        </p:txBody>
      </p:sp>
      <p:cxnSp>
        <p:nvCxnSpPr>
          <p:cNvPr id="333" name="Shape 333"/>
          <p:cNvCxnSpPr/>
          <p:nvPr/>
        </p:nvCxnSpPr>
        <p:spPr>
          <a:xfrm>
            <a:off x="3178567" y="1909175"/>
            <a:ext cx="1295400"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sp>
        <p:nvSpPr>
          <p:cNvPr id="334" name="Shape 334"/>
          <p:cNvSpPr txBox="1"/>
          <p:nvPr/>
        </p:nvSpPr>
        <p:spPr>
          <a:xfrm>
            <a:off x="4473968" y="1756775"/>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25 m/s</a:t>
            </a:r>
          </a:p>
        </p:txBody>
      </p:sp>
      <p:cxnSp>
        <p:nvCxnSpPr>
          <p:cNvPr id="335" name="Shape 335"/>
          <p:cNvCxnSpPr/>
          <p:nvPr/>
        </p:nvCxnSpPr>
        <p:spPr>
          <a:xfrm rot="10800000">
            <a:off x="2988067" y="1070976"/>
            <a:ext cx="0" cy="68579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336" name="Shape 336"/>
          <p:cNvSpPr txBox="1"/>
          <p:nvPr/>
        </p:nvSpPr>
        <p:spPr>
          <a:xfrm>
            <a:off x="2572538" y="748424"/>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15 m/s</a:t>
            </a:r>
          </a:p>
        </p:txBody>
      </p:sp>
      <p:sp>
        <p:nvSpPr>
          <p:cNvPr id="337" name="Shape 337"/>
          <p:cNvSpPr txBox="1"/>
          <p:nvPr/>
        </p:nvSpPr>
        <p:spPr>
          <a:xfrm>
            <a:off x="1721628" y="2374654"/>
            <a:ext cx="567270" cy="2075825"/>
          </a:xfrm>
          <a:prstGeom prst="rect">
            <a:avLst/>
          </a:prstGeom>
          <a:blipFill rotWithShape="1">
            <a:blip r:embed="rId3">
              <a:alphaModFix/>
            </a:blip>
            <a:stretch>
              <a:fillRect t="-1470" r="-1074" b="-3823"/>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38" name="Shape 338"/>
          <p:cNvSpPr txBox="1"/>
          <p:nvPr/>
        </p:nvSpPr>
        <p:spPr>
          <a:xfrm>
            <a:off x="2094001" y="2678376"/>
            <a:ext cx="301685"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a:t>
            </a:r>
          </a:p>
        </p:txBody>
      </p:sp>
      <p:sp>
        <p:nvSpPr>
          <p:cNvPr id="339" name="Shape 339"/>
          <p:cNvSpPr txBox="1"/>
          <p:nvPr/>
        </p:nvSpPr>
        <p:spPr>
          <a:xfrm>
            <a:off x="2094271" y="2950992"/>
            <a:ext cx="292067"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t>
            </a:r>
          </a:p>
        </p:txBody>
      </p:sp>
      <p:sp>
        <p:nvSpPr>
          <p:cNvPr id="340" name="Shape 340"/>
          <p:cNvSpPr txBox="1"/>
          <p:nvPr/>
        </p:nvSpPr>
        <p:spPr>
          <a:xfrm>
            <a:off x="2130978" y="3227900"/>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15 m/s</a:t>
            </a:r>
          </a:p>
        </p:txBody>
      </p:sp>
      <p:sp>
        <p:nvSpPr>
          <p:cNvPr id="341" name="Shape 341"/>
          <p:cNvSpPr txBox="1"/>
          <p:nvPr/>
        </p:nvSpPr>
        <p:spPr>
          <a:xfrm>
            <a:off x="2115231" y="3508369"/>
            <a:ext cx="354584"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a:t>
            </a:r>
          </a:p>
        </p:txBody>
      </p:sp>
      <p:sp>
        <p:nvSpPr>
          <p:cNvPr id="342" name="Shape 342"/>
          <p:cNvSpPr txBox="1"/>
          <p:nvPr/>
        </p:nvSpPr>
        <p:spPr>
          <a:xfrm>
            <a:off x="2056438" y="3789416"/>
            <a:ext cx="98013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-10 m/s</a:t>
            </a:r>
            <a:r>
              <a:rPr lang="en-US" sz="1800" baseline="30000">
                <a:solidFill>
                  <a:schemeClr val="dk1"/>
                </a:solidFill>
                <a:latin typeface="Calibri"/>
                <a:ea typeface="Calibri"/>
                <a:cs typeface="Calibri"/>
                <a:sym typeface="Calibri"/>
              </a:rPr>
              <a:t>2</a:t>
            </a:r>
          </a:p>
        </p:txBody>
      </p:sp>
      <p:sp>
        <p:nvSpPr>
          <p:cNvPr id="343" name="Shape 343"/>
          <p:cNvSpPr txBox="1"/>
          <p:nvPr/>
        </p:nvSpPr>
        <p:spPr>
          <a:xfrm>
            <a:off x="2173011" y="4081146"/>
            <a:ext cx="292067"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t>
            </a:r>
          </a:p>
        </p:txBody>
      </p:sp>
      <p:sp>
        <p:nvSpPr>
          <p:cNvPr id="344" name="Shape 344"/>
          <p:cNvSpPr txBox="1"/>
          <p:nvPr/>
        </p:nvSpPr>
        <p:spPr>
          <a:xfrm>
            <a:off x="5186277" y="2574704"/>
            <a:ext cx="1393907" cy="391581"/>
          </a:xfrm>
          <a:prstGeom prst="rect">
            <a:avLst/>
          </a:prstGeom>
          <a:blipFill rotWithShape="1">
            <a:blip r:embed="rId4">
              <a:alphaModFix/>
            </a:blip>
            <a:stretch>
              <a:fillRect t="-6153" r="-3068" b="-18460"/>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45" name="Shape 345"/>
          <p:cNvSpPr txBox="1"/>
          <p:nvPr/>
        </p:nvSpPr>
        <p:spPr>
          <a:xfrm>
            <a:off x="5186276" y="3047975"/>
            <a:ext cx="150073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 15 + (-10)t</a:t>
            </a:r>
          </a:p>
        </p:txBody>
      </p:sp>
      <p:sp>
        <p:nvSpPr>
          <p:cNvPr id="346" name="Shape 346"/>
          <p:cNvSpPr txBox="1"/>
          <p:nvPr/>
        </p:nvSpPr>
        <p:spPr>
          <a:xfrm>
            <a:off x="5300601" y="3506380"/>
            <a:ext cx="1091966"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-15 = -10t</a:t>
            </a:r>
          </a:p>
        </p:txBody>
      </p:sp>
      <p:sp>
        <p:nvSpPr>
          <p:cNvPr id="347" name="Shape 347"/>
          <p:cNvSpPr txBox="1"/>
          <p:nvPr/>
        </p:nvSpPr>
        <p:spPr>
          <a:xfrm>
            <a:off x="5478022" y="3974082"/>
            <a:ext cx="91723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1.5 s</a:t>
            </a:r>
          </a:p>
        </p:txBody>
      </p:sp>
      <p:sp>
        <p:nvSpPr>
          <p:cNvPr id="348" name="Shape 348"/>
          <p:cNvSpPr txBox="1"/>
          <p:nvPr/>
        </p:nvSpPr>
        <p:spPr>
          <a:xfrm>
            <a:off x="1728490" y="5038976"/>
            <a:ext cx="2400913" cy="610936"/>
          </a:xfrm>
          <a:prstGeom prst="rect">
            <a:avLst/>
          </a:prstGeom>
          <a:blipFill rotWithShape="1">
            <a:blip r:embed="rId5">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49" name="Shape 349"/>
          <p:cNvSpPr txBox="1"/>
          <p:nvPr/>
        </p:nvSpPr>
        <p:spPr>
          <a:xfrm>
            <a:off x="7491972" y="5123342"/>
            <a:ext cx="976549" cy="369332"/>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 = 75 m</a:t>
            </a:r>
          </a:p>
        </p:txBody>
      </p:sp>
      <p:sp>
        <p:nvSpPr>
          <p:cNvPr id="350" name="Shape 350"/>
          <p:cNvSpPr txBox="1"/>
          <p:nvPr/>
        </p:nvSpPr>
        <p:spPr>
          <a:xfrm>
            <a:off x="2056438" y="6152060"/>
            <a:ext cx="2376869" cy="610936"/>
          </a:xfrm>
          <a:prstGeom prst="rect">
            <a:avLst/>
          </a:prstGeom>
          <a:blipFill rotWithShape="1">
            <a:blip r:embed="rId6">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51" name="Shape 351"/>
          <p:cNvSpPr txBox="1"/>
          <p:nvPr/>
        </p:nvSpPr>
        <p:spPr>
          <a:xfrm>
            <a:off x="4745322" y="6221326"/>
            <a:ext cx="3669722" cy="610936"/>
          </a:xfrm>
          <a:prstGeom prst="rect">
            <a:avLst/>
          </a:prstGeom>
          <a:blipFill rotWithShape="1">
            <a:blip r:embed="rId7">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52" name="Shape 352"/>
          <p:cNvSpPr txBox="1"/>
          <p:nvPr/>
        </p:nvSpPr>
        <p:spPr>
          <a:xfrm>
            <a:off x="8768633" y="6331004"/>
            <a:ext cx="1573829" cy="391581"/>
          </a:xfrm>
          <a:prstGeom prst="rect">
            <a:avLst/>
          </a:prstGeom>
          <a:blipFill rotWithShape="1">
            <a:blip r:embed="rId8">
              <a:alphaModFix/>
            </a:blip>
            <a:stretch>
              <a:fillRect b="-5880"/>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53" name="Shape 353"/>
          <p:cNvSpPr/>
          <p:nvPr/>
        </p:nvSpPr>
        <p:spPr>
          <a:xfrm>
            <a:off x="7062004" y="3964461"/>
            <a:ext cx="978407" cy="484631"/>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54" name="Shape 354"/>
          <p:cNvSpPr txBox="1"/>
          <p:nvPr/>
        </p:nvSpPr>
        <p:spPr>
          <a:xfrm>
            <a:off x="7264985" y="3741064"/>
            <a:ext cx="453970"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 2</a:t>
            </a:r>
          </a:p>
        </p:txBody>
      </p:sp>
      <p:sp>
        <p:nvSpPr>
          <p:cNvPr id="355" name="Shape 355"/>
          <p:cNvSpPr txBox="1"/>
          <p:nvPr/>
        </p:nvSpPr>
        <p:spPr>
          <a:xfrm>
            <a:off x="8382579" y="3974082"/>
            <a:ext cx="2018501" cy="369332"/>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a:buSzPct val="25000"/>
            </a:pPr>
            <a:r>
              <a:rPr lang="en-US" sz="1800">
                <a:solidFill>
                  <a:schemeClr val="dk1"/>
                </a:solidFill>
              </a:rPr>
              <a:t>3 s  for the full arc</a:t>
            </a:r>
          </a:p>
        </p:txBody>
      </p:sp>
      <p:sp>
        <p:nvSpPr>
          <p:cNvPr id="356" name="Shape 356"/>
          <p:cNvSpPr txBox="1"/>
          <p:nvPr/>
        </p:nvSpPr>
        <p:spPr>
          <a:xfrm>
            <a:off x="2095263" y="2399698"/>
            <a:ext cx="866775"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at apex</a:t>
            </a:r>
          </a:p>
        </p:txBody>
      </p:sp>
      <p:cxnSp>
        <p:nvCxnSpPr>
          <p:cNvPr id="357" name="Shape 357"/>
          <p:cNvCxnSpPr/>
          <p:nvPr/>
        </p:nvCxnSpPr>
        <p:spPr>
          <a:xfrm>
            <a:off x="2971994" y="2069927"/>
            <a:ext cx="6583552" cy="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358" name="Shape 358"/>
          <p:cNvSpPr/>
          <p:nvPr/>
        </p:nvSpPr>
        <p:spPr>
          <a:xfrm>
            <a:off x="2984500" y="825495"/>
            <a:ext cx="6438900" cy="1092205"/>
          </a:xfrm>
          <a:custGeom>
            <a:avLst/>
            <a:gdLst/>
            <a:ahLst/>
            <a:cxnLst/>
            <a:rect l="0" t="0" r="0" b="0"/>
            <a:pathLst>
              <a:path w="120000" h="120000" extrusionOk="0">
                <a:moveTo>
                  <a:pt x="0" y="120000"/>
                </a:moveTo>
                <a:cubicBezTo>
                  <a:pt x="20059" y="60116"/>
                  <a:pt x="40118" y="233"/>
                  <a:pt x="60118" y="0"/>
                </a:cubicBezTo>
                <a:cubicBezTo>
                  <a:pt x="80118" y="-231"/>
                  <a:pt x="100059" y="59186"/>
                  <a:pt x="120000" y="118604"/>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59" name="Shape 359"/>
          <p:cNvSpPr/>
          <p:nvPr/>
        </p:nvSpPr>
        <p:spPr>
          <a:xfrm>
            <a:off x="2797567" y="1756776"/>
            <a:ext cx="381000" cy="304799"/>
          </a:xfrm>
          <a:prstGeom prst="smileyFace">
            <a:avLst>
              <a:gd name="adj" fmla="val 4653"/>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60" name="Shape 360"/>
          <p:cNvSpPr txBox="1"/>
          <p:nvPr/>
        </p:nvSpPr>
        <p:spPr>
          <a:xfrm>
            <a:off x="7252132" y="1756775"/>
            <a:ext cx="76463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Range</a:t>
            </a:r>
          </a:p>
        </p:txBody>
      </p:sp>
      <p:cxnSp>
        <p:nvCxnSpPr>
          <p:cNvPr id="361" name="Shape 361"/>
          <p:cNvCxnSpPr>
            <a:stCxn id="358" idx="1"/>
          </p:cNvCxnSpPr>
          <p:nvPr/>
        </p:nvCxnSpPr>
        <p:spPr>
          <a:xfrm flipH="1">
            <a:off x="6204000" y="825500"/>
            <a:ext cx="6300" cy="1236000"/>
          </a:xfrm>
          <a:prstGeom prst="straightConnector1">
            <a:avLst/>
          </a:prstGeom>
          <a:noFill/>
          <a:ln w="38100" cap="flat" cmpd="sng">
            <a:solidFill>
              <a:schemeClr val="accent5"/>
            </a:solidFill>
            <a:prstDash val="solid"/>
            <a:round/>
            <a:headEnd type="none" w="med" len="med"/>
            <a:tailEnd type="none" w="med" len="med"/>
          </a:ln>
          <a:effectLst>
            <a:outerShdw blurRad="39999" dist="23000" dir="5400000" rotWithShape="0">
              <a:srgbClr val="000000">
                <a:alpha val="34901"/>
              </a:srgbClr>
            </a:outerShdw>
          </a:effectLst>
        </p:spPr>
      </p:cxnSp>
      <p:sp>
        <p:nvSpPr>
          <p:cNvPr id="362" name="Shape 362"/>
          <p:cNvSpPr txBox="1"/>
          <p:nvPr/>
        </p:nvSpPr>
        <p:spPr>
          <a:xfrm>
            <a:off x="5401037" y="933091"/>
            <a:ext cx="802912" cy="646331"/>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Max </a:t>
            </a:r>
          </a:p>
          <a:p>
            <a:pPr>
              <a:buSzPct val="25000"/>
            </a:pPr>
            <a:r>
              <a:rPr lang="en-US" sz="1800">
                <a:solidFill>
                  <a:schemeClr val="dk1"/>
                </a:solidFill>
                <a:latin typeface="Calibri"/>
                <a:ea typeface="Calibri"/>
                <a:cs typeface="Calibri"/>
                <a:sym typeface="Calibri"/>
              </a:rPr>
              <a:t>Height</a:t>
            </a:r>
          </a:p>
        </p:txBody>
      </p:sp>
      <p:sp>
        <p:nvSpPr>
          <p:cNvPr id="363" name="Shape 363"/>
          <p:cNvSpPr/>
          <p:nvPr/>
        </p:nvSpPr>
        <p:spPr>
          <a:xfrm>
            <a:off x="3138120" y="2460572"/>
            <a:ext cx="1314950" cy="2001366"/>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364" name="Shape 364"/>
          <p:cNvSpPr txBox="1"/>
          <p:nvPr/>
        </p:nvSpPr>
        <p:spPr>
          <a:xfrm>
            <a:off x="3178568" y="2398523"/>
            <a:ext cx="1060995" cy="2075825"/>
          </a:xfrm>
          <a:prstGeom prst="rect">
            <a:avLst/>
          </a:prstGeom>
          <a:blipFill rotWithShape="1">
            <a:blip r:embed="rId9">
              <a:alphaModFix/>
            </a:blip>
            <a:stretch>
              <a:fillRect l="-4597" t="-1465" r="-4595" b="-3516"/>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65" name="Shape 365"/>
          <p:cNvSpPr txBox="1"/>
          <p:nvPr/>
        </p:nvSpPr>
        <p:spPr>
          <a:xfrm>
            <a:off x="3585129" y="2695538"/>
            <a:ext cx="301685"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a:t>
            </a:r>
          </a:p>
        </p:txBody>
      </p:sp>
      <p:sp>
        <p:nvSpPr>
          <p:cNvPr id="366" name="Shape 366"/>
          <p:cNvSpPr txBox="1"/>
          <p:nvPr/>
        </p:nvSpPr>
        <p:spPr>
          <a:xfrm>
            <a:off x="3585401" y="2968153"/>
            <a:ext cx="292067"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t>
            </a:r>
          </a:p>
        </p:txBody>
      </p:sp>
      <p:sp>
        <p:nvSpPr>
          <p:cNvPr id="367" name="Shape 367"/>
          <p:cNvSpPr txBox="1"/>
          <p:nvPr/>
        </p:nvSpPr>
        <p:spPr>
          <a:xfrm>
            <a:off x="3622108" y="3245060"/>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25 m/s</a:t>
            </a:r>
          </a:p>
        </p:txBody>
      </p:sp>
      <p:sp>
        <p:nvSpPr>
          <p:cNvPr id="368" name="Shape 368"/>
          <p:cNvSpPr txBox="1"/>
          <p:nvPr/>
        </p:nvSpPr>
        <p:spPr>
          <a:xfrm>
            <a:off x="3606361" y="3525530"/>
            <a:ext cx="88395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25 m/s </a:t>
            </a:r>
          </a:p>
        </p:txBody>
      </p:sp>
      <p:sp>
        <p:nvSpPr>
          <p:cNvPr id="369" name="Shape 369"/>
          <p:cNvSpPr txBox="1"/>
          <p:nvPr/>
        </p:nvSpPr>
        <p:spPr>
          <a:xfrm>
            <a:off x="3547567" y="3806576"/>
            <a:ext cx="79258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m/s</a:t>
            </a:r>
            <a:r>
              <a:rPr lang="en-US" sz="1800" baseline="30000">
                <a:solidFill>
                  <a:schemeClr val="dk1"/>
                </a:solidFill>
                <a:latin typeface="Calibri"/>
                <a:ea typeface="Calibri"/>
                <a:cs typeface="Calibri"/>
                <a:sym typeface="Calibri"/>
              </a:rPr>
              <a:t>2</a:t>
            </a:r>
          </a:p>
        </p:txBody>
      </p:sp>
      <p:sp>
        <p:nvSpPr>
          <p:cNvPr id="370" name="Shape 370"/>
          <p:cNvSpPr txBox="1"/>
          <p:nvPr/>
        </p:nvSpPr>
        <p:spPr>
          <a:xfrm>
            <a:off x="3664140" y="4098307"/>
            <a:ext cx="292067"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t>
            </a:r>
          </a:p>
        </p:txBody>
      </p:sp>
      <p:sp>
        <p:nvSpPr>
          <p:cNvPr id="371" name="Shape 371"/>
          <p:cNvSpPr txBox="1"/>
          <p:nvPr/>
        </p:nvSpPr>
        <p:spPr>
          <a:xfrm>
            <a:off x="4663025" y="5002541"/>
            <a:ext cx="2440411" cy="610936"/>
          </a:xfrm>
          <a:prstGeom prst="rect">
            <a:avLst/>
          </a:prstGeom>
          <a:blipFill rotWithShape="1">
            <a:blip r:embed="rId10">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Tree>
    <p:extLst>
      <p:ext uri="{BB962C8B-B14F-4D97-AF65-F5344CB8AC3E}">
        <p14:creationId xmlns:p14="http://schemas.microsoft.com/office/powerpoint/2010/main" val="4182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par>
                                <p:cTn id="11" presetID="10" presetClass="entr" presetSubtype="0" fill="hold" nodeType="withEffect">
                                  <p:stCondLst>
                                    <p:cond delay="0"/>
                                  </p:stCondLst>
                                  <p:childTnLst>
                                    <p:set>
                                      <p:cBhvr>
                                        <p:cTn id="12" dur="1" fill="hold">
                                          <p:stCondLst>
                                            <p:cond delay="0"/>
                                          </p:stCondLst>
                                        </p:cTn>
                                        <p:tgtEl>
                                          <p:spTgt spid="357"/>
                                        </p:tgtEl>
                                        <p:attrNameLst>
                                          <p:attrName>style.visibility</p:attrName>
                                        </p:attrNameLst>
                                      </p:cBhvr>
                                      <p:to>
                                        <p:strVal val="visible"/>
                                      </p:to>
                                    </p:set>
                                    <p:animEffect transition="in" filter="fade">
                                      <p:cBhvr>
                                        <p:cTn id="13" dur="500"/>
                                        <p:tgtEl>
                                          <p:spTgt spid="357"/>
                                        </p:tgtEl>
                                      </p:cBhvr>
                                    </p:animEffect>
                                  </p:childTnLst>
                                </p:cTn>
                              </p:par>
                              <p:par>
                                <p:cTn id="14" presetID="10" presetClass="entr" presetSubtype="0" fill="hold" nodeType="withEffect">
                                  <p:stCondLst>
                                    <p:cond delay="0"/>
                                  </p:stCondLst>
                                  <p:childTnLst>
                                    <p:set>
                                      <p:cBhvr>
                                        <p:cTn id="15" dur="1" fill="hold">
                                          <p:stCondLst>
                                            <p:cond delay="0"/>
                                          </p:stCondLst>
                                        </p:cTn>
                                        <p:tgtEl>
                                          <p:spTgt spid="360"/>
                                        </p:tgtEl>
                                        <p:attrNameLst>
                                          <p:attrName>style.visibility</p:attrName>
                                        </p:attrNameLst>
                                      </p:cBhvr>
                                      <p:to>
                                        <p:strVal val="visible"/>
                                      </p:to>
                                    </p:set>
                                    <p:animEffect transition="in" filter="fade">
                                      <p:cBhvr>
                                        <p:cTn id="16" dur="500"/>
                                        <p:tgtEl>
                                          <p:spTgt spid="3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0"/>
                                        </p:tgtEl>
                                        <p:attrNameLst>
                                          <p:attrName>style.visibility</p:attrName>
                                        </p:attrNameLst>
                                      </p:cBhvr>
                                      <p:to>
                                        <p:strVal val="visible"/>
                                      </p:to>
                                    </p:set>
                                    <p:animEffect transition="in" filter="fade">
                                      <p:cBhvr>
                                        <p:cTn id="21" dur="500"/>
                                        <p:tgtEl>
                                          <p:spTgt spid="3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7"/>
                                        </p:tgtEl>
                                        <p:attrNameLst>
                                          <p:attrName>style.visibility</p:attrName>
                                        </p:attrNameLst>
                                      </p:cBhvr>
                                      <p:to>
                                        <p:strVal val="visible"/>
                                      </p:to>
                                    </p:set>
                                    <p:animEffect transition="in" filter="fade">
                                      <p:cBhvr>
                                        <p:cTn id="26" dur="500"/>
                                        <p:tgtEl>
                                          <p:spTgt spid="337"/>
                                        </p:tgtEl>
                                      </p:cBhvr>
                                    </p:animEffect>
                                  </p:childTnLst>
                                </p:cTn>
                              </p:par>
                              <p:par>
                                <p:cTn id="27" presetID="10" presetClass="entr" presetSubtype="0" fill="hold" nodeType="withEffect">
                                  <p:stCondLst>
                                    <p:cond delay="0"/>
                                  </p:stCondLst>
                                  <p:childTnLst>
                                    <p:set>
                                      <p:cBhvr>
                                        <p:cTn id="28" dur="1" fill="hold">
                                          <p:stCondLst>
                                            <p:cond delay="0"/>
                                          </p:stCondLst>
                                        </p:cTn>
                                        <p:tgtEl>
                                          <p:spTgt spid="328"/>
                                        </p:tgtEl>
                                        <p:attrNameLst>
                                          <p:attrName>style.visibility</p:attrName>
                                        </p:attrNameLst>
                                      </p:cBhvr>
                                      <p:to>
                                        <p:strVal val="visible"/>
                                      </p:to>
                                    </p:set>
                                    <p:animEffect transition="in" filter="fade">
                                      <p:cBhvr>
                                        <p:cTn id="29" dur="500"/>
                                        <p:tgtEl>
                                          <p:spTgt spid="328"/>
                                        </p:tgtEl>
                                      </p:cBhvr>
                                    </p:animEffect>
                                  </p:childTnLst>
                                </p:cTn>
                              </p:par>
                              <p:par>
                                <p:cTn id="30" presetID="10" presetClass="entr" presetSubtype="0" fill="hold" nodeType="withEffect">
                                  <p:stCondLst>
                                    <p:cond delay="0"/>
                                  </p:stCondLst>
                                  <p:childTnLst>
                                    <p:set>
                                      <p:cBhvr>
                                        <p:cTn id="31" dur="1" fill="hold">
                                          <p:stCondLst>
                                            <p:cond delay="0"/>
                                          </p:stCondLst>
                                        </p:cTn>
                                        <p:tgtEl>
                                          <p:spTgt spid="356"/>
                                        </p:tgtEl>
                                        <p:attrNameLst>
                                          <p:attrName>style.visibility</p:attrName>
                                        </p:attrNameLst>
                                      </p:cBhvr>
                                      <p:to>
                                        <p:strVal val="visible"/>
                                      </p:to>
                                    </p:set>
                                    <p:animEffect transition="in" filter="fade">
                                      <p:cBhvr>
                                        <p:cTn id="32" dur="500"/>
                                        <p:tgtEl>
                                          <p:spTgt spid="3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8"/>
                                        </p:tgtEl>
                                        <p:attrNameLst>
                                          <p:attrName>style.visibility</p:attrName>
                                        </p:attrNameLst>
                                      </p:cBhvr>
                                      <p:to>
                                        <p:strVal val="visible"/>
                                      </p:to>
                                    </p:set>
                                    <p:animEffect transition="in" filter="fade">
                                      <p:cBhvr>
                                        <p:cTn id="37" dur="500"/>
                                        <p:tgtEl>
                                          <p:spTgt spid="338"/>
                                        </p:tgtEl>
                                      </p:cBhvr>
                                    </p:animEffect>
                                  </p:childTnLst>
                                </p:cTn>
                              </p:par>
                              <p:par>
                                <p:cTn id="38" presetID="10" presetClass="entr" presetSubtype="0" fill="hold" nodeType="withEffect">
                                  <p:stCondLst>
                                    <p:cond delay="0"/>
                                  </p:stCondLst>
                                  <p:childTnLst>
                                    <p:set>
                                      <p:cBhvr>
                                        <p:cTn id="39" dur="1" fill="hold">
                                          <p:stCondLst>
                                            <p:cond delay="0"/>
                                          </p:stCondLst>
                                        </p:cTn>
                                        <p:tgtEl>
                                          <p:spTgt spid="339"/>
                                        </p:tgtEl>
                                        <p:attrNameLst>
                                          <p:attrName>style.visibility</p:attrName>
                                        </p:attrNameLst>
                                      </p:cBhvr>
                                      <p:to>
                                        <p:strVal val="visible"/>
                                      </p:to>
                                    </p:set>
                                    <p:animEffect transition="in" filter="fade">
                                      <p:cBhvr>
                                        <p:cTn id="40" dur="500"/>
                                        <p:tgtEl>
                                          <p:spTgt spid="339"/>
                                        </p:tgtEl>
                                      </p:cBhvr>
                                    </p:animEffect>
                                  </p:childTnLst>
                                </p:cTn>
                              </p:par>
                              <p:par>
                                <p:cTn id="41" presetID="10" presetClass="entr" presetSubtype="0" fill="hold" nodeType="withEffect">
                                  <p:stCondLst>
                                    <p:cond delay="0"/>
                                  </p:stCondLst>
                                  <p:childTnLst>
                                    <p:set>
                                      <p:cBhvr>
                                        <p:cTn id="42" dur="1" fill="hold">
                                          <p:stCondLst>
                                            <p:cond delay="0"/>
                                          </p:stCondLst>
                                        </p:cTn>
                                        <p:tgtEl>
                                          <p:spTgt spid="340"/>
                                        </p:tgtEl>
                                        <p:attrNameLst>
                                          <p:attrName>style.visibility</p:attrName>
                                        </p:attrNameLst>
                                      </p:cBhvr>
                                      <p:to>
                                        <p:strVal val="visible"/>
                                      </p:to>
                                    </p:set>
                                    <p:animEffect transition="in" filter="fade">
                                      <p:cBhvr>
                                        <p:cTn id="43" dur="500"/>
                                        <p:tgtEl>
                                          <p:spTgt spid="340"/>
                                        </p:tgtEl>
                                      </p:cBhvr>
                                    </p:animEffect>
                                  </p:childTnLst>
                                </p:cTn>
                              </p:par>
                              <p:par>
                                <p:cTn id="44" presetID="10" presetClass="entr" presetSubtype="0" fill="hold" nodeType="withEffect">
                                  <p:stCondLst>
                                    <p:cond delay="0"/>
                                  </p:stCondLst>
                                  <p:childTnLst>
                                    <p:set>
                                      <p:cBhvr>
                                        <p:cTn id="45" dur="1" fill="hold">
                                          <p:stCondLst>
                                            <p:cond delay="0"/>
                                          </p:stCondLst>
                                        </p:cTn>
                                        <p:tgtEl>
                                          <p:spTgt spid="341"/>
                                        </p:tgtEl>
                                        <p:attrNameLst>
                                          <p:attrName>style.visibility</p:attrName>
                                        </p:attrNameLst>
                                      </p:cBhvr>
                                      <p:to>
                                        <p:strVal val="visible"/>
                                      </p:to>
                                    </p:set>
                                    <p:animEffect transition="in" filter="fade">
                                      <p:cBhvr>
                                        <p:cTn id="46" dur="500"/>
                                        <p:tgtEl>
                                          <p:spTgt spid="341"/>
                                        </p:tgtEl>
                                      </p:cBhvr>
                                    </p:animEffect>
                                  </p:childTnLst>
                                </p:cTn>
                              </p:par>
                              <p:par>
                                <p:cTn id="47" presetID="10" presetClass="entr" presetSubtype="0" fill="hold"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par>
                                <p:cTn id="50" presetID="10" presetClass="entr" presetSubtype="0" fill="hold" nodeType="withEffect">
                                  <p:stCondLst>
                                    <p:cond delay="0"/>
                                  </p:stCondLst>
                                  <p:childTnLst>
                                    <p:set>
                                      <p:cBhvr>
                                        <p:cTn id="51" dur="1" fill="hold">
                                          <p:stCondLst>
                                            <p:cond delay="0"/>
                                          </p:stCondLst>
                                        </p:cTn>
                                        <p:tgtEl>
                                          <p:spTgt spid="343"/>
                                        </p:tgtEl>
                                        <p:attrNameLst>
                                          <p:attrName>style.visibility</p:attrName>
                                        </p:attrNameLst>
                                      </p:cBhvr>
                                      <p:to>
                                        <p:strVal val="visible"/>
                                      </p:to>
                                    </p:set>
                                    <p:animEffect transition="in" filter="fade">
                                      <p:cBhvr>
                                        <p:cTn id="52" dur="500"/>
                                        <p:tgtEl>
                                          <p:spTgt spid="3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4"/>
                                        </p:tgtEl>
                                        <p:attrNameLst>
                                          <p:attrName>style.visibility</p:attrName>
                                        </p:attrNameLst>
                                      </p:cBhvr>
                                      <p:to>
                                        <p:strVal val="visible"/>
                                      </p:to>
                                    </p:set>
                                    <p:animEffect transition="in" filter="fade">
                                      <p:cBhvr>
                                        <p:cTn id="57" dur="500"/>
                                        <p:tgtEl>
                                          <p:spTgt spid="3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5"/>
                                        </p:tgtEl>
                                        <p:attrNameLst>
                                          <p:attrName>style.visibility</p:attrName>
                                        </p:attrNameLst>
                                      </p:cBhvr>
                                      <p:to>
                                        <p:strVal val="visible"/>
                                      </p:to>
                                    </p:set>
                                    <p:animEffect transition="in" filter="fade">
                                      <p:cBhvr>
                                        <p:cTn id="62" dur="500"/>
                                        <p:tgtEl>
                                          <p:spTgt spid="345"/>
                                        </p:tgtEl>
                                      </p:cBhvr>
                                    </p:animEffect>
                                  </p:childTnLst>
                                </p:cTn>
                              </p:par>
                              <p:par>
                                <p:cTn id="63" presetID="10" presetClass="entr" presetSubtype="0" fill="hold" nodeType="withEffect">
                                  <p:stCondLst>
                                    <p:cond delay="0"/>
                                  </p:stCondLst>
                                  <p:childTnLst>
                                    <p:set>
                                      <p:cBhvr>
                                        <p:cTn id="64" dur="1" fill="hold">
                                          <p:stCondLst>
                                            <p:cond delay="0"/>
                                          </p:stCondLst>
                                        </p:cTn>
                                        <p:tgtEl>
                                          <p:spTgt spid="346"/>
                                        </p:tgtEl>
                                        <p:attrNameLst>
                                          <p:attrName>style.visibility</p:attrName>
                                        </p:attrNameLst>
                                      </p:cBhvr>
                                      <p:to>
                                        <p:strVal val="visible"/>
                                      </p:to>
                                    </p:set>
                                    <p:animEffect transition="in" filter="fade">
                                      <p:cBhvr>
                                        <p:cTn id="65" dur="500"/>
                                        <p:tgtEl>
                                          <p:spTgt spid="346"/>
                                        </p:tgtEl>
                                      </p:cBhvr>
                                    </p:animEffect>
                                  </p:childTnLst>
                                </p:cTn>
                              </p:par>
                              <p:par>
                                <p:cTn id="66" presetID="10" presetClass="entr" presetSubtype="0" fill="hold" nodeType="withEffect">
                                  <p:stCondLst>
                                    <p:cond delay="0"/>
                                  </p:stCondLst>
                                  <p:childTnLst>
                                    <p:set>
                                      <p:cBhvr>
                                        <p:cTn id="67" dur="1" fill="hold">
                                          <p:stCondLst>
                                            <p:cond delay="0"/>
                                          </p:stCondLst>
                                        </p:cTn>
                                        <p:tgtEl>
                                          <p:spTgt spid="347"/>
                                        </p:tgtEl>
                                        <p:attrNameLst>
                                          <p:attrName>style.visibility</p:attrName>
                                        </p:attrNameLst>
                                      </p:cBhvr>
                                      <p:to>
                                        <p:strVal val="visible"/>
                                      </p:to>
                                    </p:set>
                                    <p:animEffect transition="in" filter="fade">
                                      <p:cBhvr>
                                        <p:cTn id="68" dur="500"/>
                                        <p:tgtEl>
                                          <p:spTgt spid="34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53"/>
                                        </p:tgtEl>
                                        <p:attrNameLst>
                                          <p:attrName>style.visibility</p:attrName>
                                        </p:attrNameLst>
                                      </p:cBhvr>
                                      <p:to>
                                        <p:strVal val="visible"/>
                                      </p:to>
                                    </p:set>
                                    <p:animEffect transition="in" filter="fade">
                                      <p:cBhvr>
                                        <p:cTn id="73" dur="500"/>
                                        <p:tgtEl>
                                          <p:spTgt spid="353"/>
                                        </p:tgtEl>
                                      </p:cBhvr>
                                    </p:animEffect>
                                  </p:childTnLst>
                                </p:cTn>
                              </p:par>
                              <p:par>
                                <p:cTn id="74" presetID="10" presetClass="entr" presetSubtype="0" fill="hold" nodeType="withEffect">
                                  <p:stCondLst>
                                    <p:cond delay="0"/>
                                  </p:stCondLst>
                                  <p:childTnLst>
                                    <p:set>
                                      <p:cBhvr>
                                        <p:cTn id="75" dur="1" fill="hold">
                                          <p:stCondLst>
                                            <p:cond delay="0"/>
                                          </p:stCondLst>
                                        </p:cTn>
                                        <p:tgtEl>
                                          <p:spTgt spid="354"/>
                                        </p:tgtEl>
                                        <p:attrNameLst>
                                          <p:attrName>style.visibility</p:attrName>
                                        </p:attrNameLst>
                                      </p:cBhvr>
                                      <p:to>
                                        <p:strVal val="visible"/>
                                      </p:to>
                                    </p:set>
                                    <p:animEffect transition="in" filter="fade">
                                      <p:cBhvr>
                                        <p:cTn id="76" dur="500"/>
                                        <p:tgtEl>
                                          <p:spTgt spid="35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55"/>
                                        </p:tgtEl>
                                        <p:attrNameLst>
                                          <p:attrName>style.visibility</p:attrName>
                                        </p:attrNameLst>
                                      </p:cBhvr>
                                      <p:to>
                                        <p:strVal val="visible"/>
                                      </p:to>
                                    </p:set>
                                    <p:animEffect transition="in" filter="fade">
                                      <p:cBhvr>
                                        <p:cTn id="81" dur="500"/>
                                        <p:tgtEl>
                                          <p:spTgt spid="35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31"/>
                                        </p:tgtEl>
                                        <p:attrNameLst>
                                          <p:attrName>style.visibility</p:attrName>
                                        </p:attrNameLst>
                                      </p:cBhvr>
                                      <p:to>
                                        <p:strVal val="visible"/>
                                      </p:to>
                                    </p:set>
                                    <p:animEffect transition="in" filter="fade">
                                      <p:cBhvr>
                                        <p:cTn id="86" dur="500"/>
                                        <p:tgtEl>
                                          <p:spTgt spid="33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63"/>
                                        </p:tgtEl>
                                        <p:attrNameLst>
                                          <p:attrName>style.visibility</p:attrName>
                                        </p:attrNameLst>
                                      </p:cBhvr>
                                      <p:to>
                                        <p:strVal val="visible"/>
                                      </p:to>
                                    </p:set>
                                    <p:animEffect transition="in" filter="fade">
                                      <p:cBhvr>
                                        <p:cTn id="91" dur="500"/>
                                        <p:tgtEl>
                                          <p:spTgt spid="363"/>
                                        </p:tgtEl>
                                      </p:cBhvr>
                                    </p:animEffect>
                                  </p:childTnLst>
                                </p:cTn>
                              </p:par>
                              <p:par>
                                <p:cTn id="92" presetID="10" presetClass="entr" presetSubtype="0" fill="hold" nodeType="withEffect">
                                  <p:stCondLst>
                                    <p:cond delay="0"/>
                                  </p:stCondLst>
                                  <p:childTnLst>
                                    <p:set>
                                      <p:cBhvr>
                                        <p:cTn id="93" dur="1" fill="hold">
                                          <p:stCondLst>
                                            <p:cond delay="0"/>
                                          </p:stCondLst>
                                        </p:cTn>
                                        <p:tgtEl>
                                          <p:spTgt spid="364"/>
                                        </p:tgtEl>
                                        <p:attrNameLst>
                                          <p:attrName>style.visibility</p:attrName>
                                        </p:attrNameLst>
                                      </p:cBhvr>
                                      <p:to>
                                        <p:strVal val="visible"/>
                                      </p:to>
                                    </p:set>
                                    <p:animEffect transition="in" filter="fade">
                                      <p:cBhvr>
                                        <p:cTn id="94" dur="500"/>
                                        <p:tgtEl>
                                          <p:spTgt spid="36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65"/>
                                        </p:tgtEl>
                                        <p:attrNameLst>
                                          <p:attrName>style.visibility</p:attrName>
                                        </p:attrNameLst>
                                      </p:cBhvr>
                                      <p:to>
                                        <p:strVal val="visible"/>
                                      </p:to>
                                    </p:set>
                                    <p:animEffect transition="in" filter="fade">
                                      <p:cBhvr>
                                        <p:cTn id="99" dur="500"/>
                                        <p:tgtEl>
                                          <p:spTgt spid="365"/>
                                        </p:tgtEl>
                                      </p:cBhvr>
                                    </p:animEffect>
                                  </p:childTnLst>
                                </p:cTn>
                              </p:par>
                              <p:par>
                                <p:cTn id="100" presetID="10" presetClass="entr" presetSubtype="0" fill="hold" nodeType="withEffect">
                                  <p:stCondLst>
                                    <p:cond delay="0"/>
                                  </p:stCondLst>
                                  <p:childTnLst>
                                    <p:set>
                                      <p:cBhvr>
                                        <p:cTn id="101" dur="1" fill="hold">
                                          <p:stCondLst>
                                            <p:cond delay="0"/>
                                          </p:stCondLst>
                                        </p:cTn>
                                        <p:tgtEl>
                                          <p:spTgt spid="366"/>
                                        </p:tgtEl>
                                        <p:attrNameLst>
                                          <p:attrName>style.visibility</p:attrName>
                                        </p:attrNameLst>
                                      </p:cBhvr>
                                      <p:to>
                                        <p:strVal val="visible"/>
                                      </p:to>
                                    </p:set>
                                    <p:animEffect transition="in" filter="fade">
                                      <p:cBhvr>
                                        <p:cTn id="102" dur="500"/>
                                        <p:tgtEl>
                                          <p:spTgt spid="366"/>
                                        </p:tgtEl>
                                      </p:cBhvr>
                                    </p:animEffect>
                                  </p:childTnLst>
                                </p:cTn>
                              </p:par>
                              <p:par>
                                <p:cTn id="103" presetID="10" presetClass="entr" presetSubtype="0" fill="hold" nodeType="withEffect">
                                  <p:stCondLst>
                                    <p:cond delay="0"/>
                                  </p:stCondLst>
                                  <p:childTnLst>
                                    <p:set>
                                      <p:cBhvr>
                                        <p:cTn id="104" dur="1" fill="hold">
                                          <p:stCondLst>
                                            <p:cond delay="0"/>
                                          </p:stCondLst>
                                        </p:cTn>
                                        <p:tgtEl>
                                          <p:spTgt spid="367"/>
                                        </p:tgtEl>
                                        <p:attrNameLst>
                                          <p:attrName>style.visibility</p:attrName>
                                        </p:attrNameLst>
                                      </p:cBhvr>
                                      <p:to>
                                        <p:strVal val="visible"/>
                                      </p:to>
                                    </p:set>
                                    <p:animEffect transition="in" filter="fade">
                                      <p:cBhvr>
                                        <p:cTn id="105" dur="500"/>
                                        <p:tgtEl>
                                          <p:spTgt spid="367"/>
                                        </p:tgtEl>
                                      </p:cBhvr>
                                    </p:animEffect>
                                  </p:childTnLst>
                                </p:cTn>
                              </p:par>
                              <p:par>
                                <p:cTn id="106" presetID="10" presetClass="entr" presetSubtype="0" fill="hold" nodeType="withEffect">
                                  <p:stCondLst>
                                    <p:cond delay="0"/>
                                  </p:stCondLst>
                                  <p:childTnLst>
                                    <p:set>
                                      <p:cBhvr>
                                        <p:cTn id="107" dur="1" fill="hold">
                                          <p:stCondLst>
                                            <p:cond delay="0"/>
                                          </p:stCondLst>
                                        </p:cTn>
                                        <p:tgtEl>
                                          <p:spTgt spid="369"/>
                                        </p:tgtEl>
                                        <p:attrNameLst>
                                          <p:attrName>style.visibility</p:attrName>
                                        </p:attrNameLst>
                                      </p:cBhvr>
                                      <p:to>
                                        <p:strVal val="visible"/>
                                      </p:to>
                                    </p:set>
                                    <p:animEffect transition="in" filter="fade">
                                      <p:cBhvr>
                                        <p:cTn id="108" dur="500"/>
                                        <p:tgtEl>
                                          <p:spTgt spid="369"/>
                                        </p:tgtEl>
                                      </p:cBhvr>
                                    </p:animEffect>
                                  </p:childTnLst>
                                </p:cTn>
                              </p:par>
                              <p:par>
                                <p:cTn id="109" presetID="10" presetClass="entr" presetSubtype="0" fill="hold" nodeType="withEffect">
                                  <p:stCondLst>
                                    <p:cond delay="0"/>
                                  </p:stCondLst>
                                  <p:childTnLst>
                                    <p:set>
                                      <p:cBhvr>
                                        <p:cTn id="110" dur="1" fill="hold">
                                          <p:stCondLst>
                                            <p:cond delay="0"/>
                                          </p:stCondLst>
                                        </p:cTn>
                                        <p:tgtEl>
                                          <p:spTgt spid="368"/>
                                        </p:tgtEl>
                                        <p:attrNameLst>
                                          <p:attrName>style.visibility</p:attrName>
                                        </p:attrNameLst>
                                      </p:cBhvr>
                                      <p:to>
                                        <p:strVal val="visible"/>
                                      </p:to>
                                    </p:set>
                                    <p:animEffect transition="in" filter="fade">
                                      <p:cBhvr>
                                        <p:cTn id="111" dur="500"/>
                                        <p:tgtEl>
                                          <p:spTgt spid="368"/>
                                        </p:tgtEl>
                                      </p:cBhvr>
                                    </p:animEffect>
                                  </p:childTnLst>
                                </p:cTn>
                              </p:par>
                              <p:par>
                                <p:cTn id="112" presetID="10" presetClass="entr" presetSubtype="0" fill="hold" nodeType="withEffect">
                                  <p:stCondLst>
                                    <p:cond delay="0"/>
                                  </p:stCondLst>
                                  <p:childTnLst>
                                    <p:set>
                                      <p:cBhvr>
                                        <p:cTn id="113" dur="1" fill="hold">
                                          <p:stCondLst>
                                            <p:cond delay="0"/>
                                          </p:stCondLst>
                                        </p:cTn>
                                        <p:tgtEl>
                                          <p:spTgt spid="370"/>
                                        </p:tgtEl>
                                        <p:attrNameLst>
                                          <p:attrName>style.visibility</p:attrName>
                                        </p:attrNameLst>
                                      </p:cBhvr>
                                      <p:to>
                                        <p:strVal val="visible"/>
                                      </p:to>
                                    </p:set>
                                    <p:animEffect transition="in" filter="fade">
                                      <p:cBhvr>
                                        <p:cTn id="114" dur="500"/>
                                        <p:tgtEl>
                                          <p:spTgt spid="37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48"/>
                                        </p:tgtEl>
                                        <p:attrNameLst>
                                          <p:attrName>style.visibility</p:attrName>
                                        </p:attrNameLst>
                                      </p:cBhvr>
                                      <p:to>
                                        <p:strVal val="visible"/>
                                      </p:to>
                                    </p:set>
                                    <p:animEffect transition="in" filter="fade">
                                      <p:cBhvr>
                                        <p:cTn id="119" dur="500"/>
                                        <p:tgtEl>
                                          <p:spTgt spid="34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71"/>
                                        </p:tgtEl>
                                        <p:attrNameLst>
                                          <p:attrName>style.visibility</p:attrName>
                                        </p:attrNameLst>
                                      </p:cBhvr>
                                      <p:to>
                                        <p:strVal val="visible"/>
                                      </p:to>
                                    </p:set>
                                    <p:animEffect transition="in" filter="fade">
                                      <p:cBhvr>
                                        <p:cTn id="124" dur="500"/>
                                        <p:tgtEl>
                                          <p:spTgt spid="37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49"/>
                                        </p:tgtEl>
                                        <p:attrNameLst>
                                          <p:attrName>style.visibility</p:attrName>
                                        </p:attrNameLst>
                                      </p:cBhvr>
                                      <p:to>
                                        <p:strVal val="visible"/>
                                      </p:to>
                                    </p:set>
                                    <p:animEffect transition="in" filter="fade">
                                      <p:cBhvr>
                                        <p:cTn id="129" dur="500"/>
                                        <p:tgtEl>
                                          <p:spTgt spid="34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32"/>
                                        </p:tgtEl>
                                        <p:attrNameLst>
                                          <p:attrName>style.visibility</p:attrName>
                                        </p:attrNameLst>
                                      </p:cBhvr>
                                      <p:to>
                                        <p:strVal val="visible"/>
                                      </p:to>
                                    </p:set>
                                    <p:animEffect transition="in" filter="fade">
                                      <p:cBhvr>
                                        <p:cTn id="134" dur="500"/>
                                        <p:tgtEl>
                                          <p:spTgt spid="33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50"/>
                                        </p:tgtEl>
                                        <p:attrNameLst>
                                          <p:attrName>style.visibility</p:attrName>
                                        </p:attrNameLst>
                                      </p:cBhvr>
                                      <p:to>
                                        <p:strVal val="visible"/>
                                      </p:to>
                                    </p:set>
                                    <p:animEffect transition="in" filter="fade">
                                      <p:cBhvr>
                                        <p:cTn id="139" dur="500"/>
                                        <p:tgtEl>
                                          <p:spTgt spid="35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51"/>
                                        </p:tgtEl>
                                        <p:attrNameLst>
                                          <p:attrName>style.visibility</p:attrName>
                                        </p:attrNameLst>
                                      </p:cBhvr>
                                      <p:to>
                                        <p:strVal val="visible"/>
                                      </p:to>
                                    </p:set>
                                    <p:animEffect transition="in" filter="fade">
                                      <p:cBhvr>
                                        <p:cTn id="144" dur="500"/>
                                        <p:tgtEl>
                                          <p:spTgt spid="3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352"/>
                                        </p:tgtEl>
                                        <p:attrNameLst>
                                          <p:attrName>style.visibility</p:attrName>
                                        </p:attrNameLst>
                                      </p:cBhvr>
                                      <p:to>
                                        <p:strVal val="visible"/>
                                      </p:to>
                                    </p:set>
                                    <p:animEffect transition="in" filter="fade">
                                      <p:cBhvr>
                                        <p:cTn id="149"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066801" y="381000"/>
            <a:ext cx="4876799" cy="1144442"/>
          </a:xfrm>
          <a:prstGeom prst="rect">
            <a:avLst/>
          </a:prstGeom>
          <a:noFill/>
          <a:ln>
            <a:noFill/>
          </a:ln>
        </p:spPr>
        <p:txBody>
          <a:bodyPr lIns="91425" tIns="45700" rIns="91425" bIns="45700" anchor="ctr" anchorCtr="0">
            <a:noAutofit/>
          </a:bodyPr>
          <a:lstStyle/>
          <a:p>
            <a:pPr>
              <a:buSzPct val="25000"/>
            </a:pPr>
            <a:r>
              <a:rPr lang="en-US"/>
              <a:t>Projectile Motion</a:t>
            </a:r>
          </a:p>
        </p:txBody>
      </p:sp>
      <p:pic>
        <p:nvPicPr>
          <p:cNvPr id="85" name="Shape 85" descr="http://wesclark.com/jw/catapult.jpg"/>
          <p:cNvPicPr preferRelativeResize="0"/>
          <p:nvPr/>
        </p:nvPicPr>
        <p:blipFill rotWithShape="1">
          <a:blip r:embed="rId3">
            <a:alphaModFix/>
          </a:blip>
          <a:srcRect/>
          <a:stretch/>
        </p:blipFill>
        <p:spPr>
          <a:xfrm>
            <a:off x="2133601" y="2133601"/>
            <a:ext cx="2857499" cy="3800475"/>
          </a:xfrm>
          <a:prstGeom prst="rect">
            <a:avLst/>
          </a:prstGeom>
          <a:noFill/>
          <a:ln>
            <a:noFill/>
          </a:ln>
        </p:spPr>
      </p:pic>
      <p:pic>
        <p:nvPicPr>
          <p:cNvPr id="86" name="Shape 86" descr="http://www.staff.amu.edu.pl/~romangoc/graphics/M2/1-projectile-motion/M2-3.gif"/>
          <p:cNvPicPr preferRelativeResize="0"/>
          <p:nvPr/>
        </p:nvPicPr>
        <p:blipFill rotWithShape="1">
          <a:blip r:embed="rId4">
            <a:alphaModFix/>
          </a:blip>
          <a:srcRect/>
          <a:stretch/>
        </p:blipFill>
        <p:spPr>
          <a:xfrm>
            <a:off x="5410201" y="3364058"/>
            <a:ext cx="4949749" cy="3352799"/>
          </a:xfrm>
          <a:prstGeom prst="rect">
            <a:avLst/>
          </a:prstGeom>
          <a:noFill/>
          <a:ln>
            <a:noFill/>
          </a:ln>
        </p:spPr>
      </p:pic>
      <p:pic>
        <p:nvPicPr>
          <p:cNvPr id="87" name="Shape 87" descr="http://www.colorado.edu/physics/phys1110/phys1110_fa07/images/weekr3.jpg"/>
          <p:cNvPicPr preferRelativeResize="0"/>
          <p:nvPr/>
        </p:nvPicPr>
        <p:blipFill rotWithShape="1">
          <a:blip r:embed="rId5">
            <a:alphaModFix/>
          </a:blip>
          <a:srcRect/>
          <a:stretch/>
        </p:blipFill>
        <p:spPr>
          <a:xfrm>
            <a:off x="5884932" y="1"/>
            <a:ext cx="4775200" cy="358139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a:stretch/>
        </p:blipFill>
        <p:spPr>
          <a:xfrm>
            <a:off x="1752600" y="1828801"/>
            <a:ext cx="8560254" cy="274319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p:nvPr/>
        </p:nvSpPr>
        <p:spPr>
          <a:xfrm>
            <a:off x="5547586" y="4429996"/>
            <a:ext cx="2953859" cy="2191624"/>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389" name="Shape 389"/>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a:t>Practice</a:t>
            </a:r>
          </a:p>
        </p:txBody>
      </p:sp>
      <p:pic>
        <p:nvPicPr>
          <p:cNvPr id="390" name="Shape 390" descr="http://t2.gstatic.com/images?q=tbn:ANd9GcSSaPy7DkWB2R_0aszFV1YzfTCkmLc3CSKKo8g_YTggxzSAY88M"/>
          <p:cNvPicPr preferRelativeResize="0"/>
          <p:nvPr/>
        </p:nvPicPr>
        <p:blipFill rotWithShape="1">
          <a:blip r:embed="rId3">
            <a:alphaModFix/>
          </a:blip>
          <a:srcRect/>
          <a:stretch/>
        </p:blipFill>
        <p:spPr>
          <a:xfrm rot="2596005">
            <a:off x="2401815" y="5851074"/>
            <a:ext cx="424199" cy="541440"/>
          </a:xfrm>
          <a:prstGeom prst="rect">
            <a:avLst/>
          </a:prstGeom>
          <a:noFill/>
          <a:ln>
            <a:noFill/>
          </a:ln>
        </p:spPr>
      </p:pic>
      <p:pic>
        <p:nvPicPr>
          <p:cNvPr id="391" name="Shape 391" descr="http://t1.gstatic.com/images?q=tbn:ANd9GcQR3IrqqhHoytdfcZlEAkKtQzPBP_cdDu96a5FXfENWp5eR2HK9VA"/>
          <p:cNvPicPr preferRelativeResize="0"/>
          <p:nvPr/>
        </p:nvPicPr>
        <p:blipFill rotWithShape="1">
          <a:blip r:embed="rId4">
            <a:alphaModFix/>
          </a:blip>
          <a:srcRect/>
          <a:stretch/>
        </p:blipFill>
        <p:spPr>
          <a:xfrm flipH="1">
            <a:off x="1729333" y="6083354"/>
            <a:ext cx="937666" cy="553065"/>
          </a:xfrm>
          <a:prstGeom prst="rect">
            <a:avLst/>
          </a:prstGeom>
          <a:noFill/>
          <a:ln>
            <a:noFill/>
          </a:ln>
        </p:spPr>
      </p:pic>
      <p:pic>
        <p:nvPicPr>
          <p:cNvPr id="392" name="Shape 392" descr="http://ericmroberts.com/wp-content/uploads/2011/08/bucket-of-water.jpg"/>
          <p:cNvPicPr preferRelativeResize="0"/>
          <p:nvPr/>
        </p:nvPicPr>
        <p:blipFill rotWithShape="1">
          <a:blip r:embed="rId5">
            <a:alphaModFix/>
          </a:blip>
          <a:srcRect/>
          <a:stretch/>
        </p:blipFill>
        <p:spPr>
          <a:xfrm flipH="1">
            <a:off x="10338112" y="5642709"/>
            <a:ext cx="776675" cy="1033576"/>
          </a:xfrm>
          <a:prstGeom prst="rect">
            <a:avLst/>
          </a:prstGeom>
          <a:noFill/>
          <a:ln>
            <a:noFill/>
          </a:ln>
        </p:spPr>
      </p:pic>
      <p:cxnSp>
        <p:nvCxnSpPr>
          <p:cNvPr id="394" name="Shape 394"/>
          <p:cNvCxnSpPr/>
          <p:nvPr/>
        </p:nvCxnSpPr>
        <p:spPr>
          <a:xfrm rot="10800000" flipH="1">
            <a:off x="1905000" y="4114801"/>
            <a:ext cx="1295400" cy="533399"/>
          </a:xfrm>
          <a:prstGeom prst="straightConnector1">
            <a:avLst/>
          </a:prstGeom>
          <a:noFill/>
          <a:ln w="38100" cap="flat" cmpd="sng">
            <a:solidFill>
              <a:schemeClr val="accent1"/>
            </a:solidFill>
            <a:prstDash val="solid"/>
            <a:round/>
            <a:headEnd type="none" w="med" len="med"/>
            <a:tailEnd type="stealth" w="lg" len="lg"/>
          </a:ln>
          <a:effectLst>
            <a:outerShdw blurRad="39999" dist="23000" dir="5400000" rotWithShape="0">
              <a:srgbClr val="000000">
                <a:alpha val="34901"/>
              </a:srgbClr>
            </a:outerShdw>
          </a:effectLst>
        </p:spPr>
      </p:cxnSp>
      <p:sp>
        <p:nvSpPr>
          <p:cNvPr id="395" name="Shape 395"/>
          <p:cNvSpPr txBox="1"/>
          <p:nvPr/>
        </p:nvSpPr>
        <p:spPr>
          <a:xfrm>
            <a:off x="1905001" y="3957842"/>
            <a:ext cx="83106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50 m/s</a:t>
            </a:r>
          </a:p>
        </p:txBody>
      </p:sp>
      <p:sp>
        <p:nvSpPr>
          <p:cNvPr id="396" name="Shape 396"/>
          <p:cNvSpPr txBox="1"/>
          <p:nvPr/>
        </p:nvSpPr>
        <p:spPr>
          <a:xfrm>
            <a:off x="2531918" y="4299650"/>
            <a:ext cx="580607" cy="369332"/>
          </a:xfrm>
          <a:prstGeom prst="rect">
            <a:avLst/>
          </a:prstGeom>
          <a:blipFill rotWithShape="1">
            <a:blip r:embed="rId6">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397" name="Shape 397"/>
          <p:cNvSpPr txBox="1"/>
          <p:nvPr/>
        </p:nvSpPr>
        <p:spPr>
          <a:xfrm>
            <a:off x="1586613" y="3359040"/>
            <a:ext cx="2298898" cy="369332"/>
          </a:xfrm>
          <a:prstGeom prst="rect">
            <a:avLst/>
          </a:prstGeom>
          <a:noFill/>
          <a:ln>
            <a:noFill/>
          </a:ln>
        </p:spPr>
        <p:txBody>
          <a:bodyPr lIns="91425" tIns="45700" rIns="91425" bIns="45700" anchor="t" anchorCtr="0">
            <a:noAutofit/>
          </a:bodyPr>
          <a:lstStyle/>
          <a:p>
            <a:pPr>
              <a:buSzPct val="25000"/>
            </a:pPr>
            <a:r>
              <a:rPr lang="en-US" sz="1800" i="1" u="sng" dirty="0">
                <a:solidFill>
                  <a:schemeClr val="dk1"/>
                </a:solidFill>
                <a:latin typeface="Calibri"/>
                <a:ea typeface="Calibri"/>
                <a:cs typeface="Calibri"/>
                <a:sym typeface="Calibri"/>
              </a:rPr>
              <a:t>Initial Velocity Triangle</a:t>
            </a:r>
          </a:p>
        </p:txBody>
      </p:sp>
      <p:pic>
        <p:nvPicPr>
          <p:cNvPr id="398" name="Shape 398" descr="http://www.dreamstime.com/water-splash-with-bubbles-isolated-on-white-thumb14050432.jpg"/>
          <p:cNvPicPr preferRelativeResize="0"/>
          <p:nvPr/>
        </p:nvPicPr>
        <p:blipFill rotWithShape="1">
          <a:blip r:embed="rId7">
            <a:alphaModFix/>
          </a:blip>
          <a:srcRect/>
          <a:stretch/>
        </p:blipFill>
        <p:spPr>
          <a:xfrm>
            <a:off x="9532414" y="1961374"/>
            <a:ext cx="2394600" cy="4078024"/>
          </a:xfrm>
          <a:prstGeom prst="rect">
            <a:avLst/>
          </a:prstGeom>
          <a:noFill/>
          <a:ln>
            <a:noFill/>
          </a:ln>
        </p:spPr>
      </p:pic>
      <p:cxnSp>
        <p:nvCxnSpPr>
          <p:cNvPr id="399" name="Shape 399"/>
          <p:cNvCxnSpPr/>
          <p:nvPr/>
        </p:nvCxnSpPr>
        <p:spPr>
          <a:xfrm>
            <a:off x="1956741" y="4668982"/>
            <a:ext cx="1295400" cy="0"/>
          </a:xfrm>
          <a:prstGeom prst="straightConnector1">
            <a:avLst/>
          </a:prstGeom>
          <a:noFill/>
          <a:ln w="38100" cap="flat" cmpd="sng">
            <a:solidFill>
              <a:schemeClr val="accent3"/>
            </a:solidFill>
            <a:prstDash val="solid"/>
            <a:round/>
            <a:headEnd type="none" w="med" len="med"/>
            <a:tailEnd type="stealth" w="lg" len="lg"/>
          </a:ln>
          <a:effectLst>
            <a:outerShdw blurRad="39999" dist="23000" dir="5400000" rotWithShape="0">
              <a:srgbClr val="000000">
                <a:alpha val="34901"/>
              </a:srgbClr>
            </a:outerShdw>
          </a:effectLst>
        </p:spPr>
      </p:cxnSp>
      <p:cxnSp>
        <p:nvCxnSpPr>
          <p:cNvPr id="400" name="Shape 400"/>
          <p:cNvCxnSpPr/>
          <p:nvPr/>
        </p:nvCxnSpPr>
        <p:spPr>
          <a:xfrm rot="10800000">
            <a:off x="3200400" y="4114801"/>
            <a:ext cx="0" cy="533399"/>
          </a:xfrm>
          <a:prstGeom prst="straightConnector1">
            <a:avLst/>
          </a:prstGeom>
          <a:noFill/>
          <a:ln w="38100" cap="flat" cmpd="sng">
            <a:solidFill>
              <a:schemeClr val="accent2"/>
            </a:solidFill>
            <a:prstDash val="solid"/>
            <a:round/>
            <a:headEnd type="none" w="med" len="med"/>
            <a:tailEnd type="stealth" w="lg" len="lg"/>
          </a:ln>
          <a:effectLst>
            <a:outerShdw blurRad="39999" dist="23000" dir="5400000" rotWithShape="0">
              <a:srgbClr val="000000">
                <a:alpha val="34901"/>
              </a:srgbClr>
            </a:outerShdw>
          </a:effectLst>
        </p:spPr>
      </p:cxnSp>
      <p:sp>
        <p:nvSpPr>
          <p:cNvPr id="401" name="Shape 401"/>
          <p:cNvSpPr txBox="1"/>
          <p:nvPr/>
        </p:nvSpPr>
        <p:spPr>
          <a:xfrm>
            <a:off x="1647517" y="4676911"/>
            <a:ext cx="1917447" cy="646331"/>
          </a:xfrm>
          <a:prstGeom prst="rect">
            <a:avLst/>
          </a:prstGeom>
          <a:blipFill rotWithShape="1">
            <a:blip r:embed="rId8">
              <a:alphaModFix/>
            </a:blip>
            <a:stretch>
              <a:fillRect b="-14148"/>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02" name="Shape 402"/>
          <p:cNvSpPr txBox="1"/>
          <p:nvPr/>
        </p:nvSpPr>
        <p:spPr>
          <a:xfrm>
            <a:off x="3423248" y="4030581"/>
            <a:ext cx="1829475" cy="668259"/>
          </a:xfrm>
          <a:prstGeom prst="rect">
            <a:avLst/>
          </a:prstGeom>
          <a:blipFill rotWithShape="1">
            <a:blip r:embed="rId9">
              <a:alphaModFix/>
            </a:blip>
            <a:stretch>
              <a:fillRect b="-13635"/>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03" name="Shape 403"/>
          <p:cNvSpPr txBox="1"/>
          <p:nvPr/>
        </p:nvSpPr>
        <p:spPr>
          <a:xfrm>
            <a:off x="5648343" y="4484897"/>
            <a:ext cx="1393907" cy="391581"/>
          </a:xfrm>
          <a:prstGeom prst="rect">
            <a:avLst/>
          </a:prstGeom>
          <a:blipFill rotWithShape="1">
            <a:blip r:embed="rId10">
              <a:alphaModFix/>
            </a:blip>
            <a:stretch>
              <a:fillRect t="-6249" r="-3068" b="-20310"/>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04" name="Shape 404"/>
          <p:cNvSpPr txBox="1"/>
          <p:nvPr/>
        </p:nvSpPr>
        <p:spPr>
          <a:xfrm>
            <a:off x="5648343" y="4958167"/>
            <a:ext cx="167545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0 = 28.6 + (-10)t</a:t>
            </a:r>
          </a:p>
        </p:txBody>
      </p:sp>
      <p:sp>
        <p:nvSpPr>
          <p:cNvPr id="405" name="Shape 405"/>
          <p:cNvSpPr txBox="1"/>
          <p:nvPr/>
        </p:nvSpPr>
        <p:spPr>
          <a:xfrm>
            <a:off x="5762667" y="5416573"/>
            <a:ext cx="126669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-28.6 = -10t</a:t>
            </a:r>
          </a:p>
        </p:txBody>
      </p:sp>
      <p:sp>
        <p:nvSpPr>
          <p:cNvPr id="406" name="Shape 406"/>
          <p:cNvSpPr txBox="1"/>
          <p:nvPr/>
        </p:nvSpPr>
        <p:spPr>
          <a:xfrm>
            <a:off x="5940088" y="5884275"/>
            <a:ext cx="1034257"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2.86 s</a:t>
            </a:r>
          </a:p>
        </p:txBody>
      </p:sp>
      <p:sp>
        <p:nvSpPr>
          <p:cNvPr id="407" name="Shape 407"/>
          <p:cNvSpPr/>
          <p:nvPr/>
        </p:nvSpPr>
        <p:spPr>
          <a:xfrm>
            <a:off x="7002536" y="5835089"/>
            <a:ext cx="474853" cy="467700"/>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408" name="Shape 408"/>
          <p:cNvSpPr txBox="1"/>
          <p:nvPr/>
        </p:nvSpPr>
        <p:spPr>
          <a:xfrm>
            <a:off x="6974344" y="6279632"/>
            <a:ext cx="453970"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 2</a:t>
            </a:r>
          </a:p>
        </p:txBody>
      </p:sp>
      <p:sp>
        <p:nvSpPr>
          <p:cNvPr id="409" name="Shape 409"/>
          <p:cNvSpPr txBox="1"/>
          <p:nvPr/>
        </p:nvSpPr>
        <p:spPr>
          <a:xfrm>
            <a:off x="7491245" y="5884275"/>
            <a:ext cx="7360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5.72 s</a:t>
            </a:r>
          </a:p>
        </p:txBody>
      </p:sp>
      <p:sp>
        <p:nvSpPr>
          <p:cNvPr id="410" name="Shape 410"/>
          <p:cNvSpPr txBox="1">
            <a:spLocks noGrp="1"/>
          </p:cNvSpPr>
          <p:nvPr>
            <p:ph type="body" idx="1"/>
          </p:nvPr>
        </p:nvSpPr>
        <p:spPr>
          <a:xfrm>
            <a:off x="1981200" y="1143001"/>
            <a:ext cx="8229600" cy="2514599"/>
          </a:xfrm>
          <a:prstGeom prst="rect">
            <a:avLst/>
          </a:prstGeom>
          <a:noFill/>
          <a:ln>
            <a:noFill/>
          </a:ln>
        </p:spPr>
        <p:txBody>
          <a:bodyPr lIns="91425" tIns="45700" rIns="91425" bIns="45700" anchor="t" anchorCtr="0">
            <a:noAutofit/>
          </a:bodyPr>
          <a:lstStyle/>
          <a:p>
            <a:pPr marL="0" indent="0">
              <a:lnSpc>
                <a:spcPct val="90000"/>
              </a:lnSpc>
              <a:spcBef>
                <a:spcPts val="0"/>
              </a:spcBef>
              <a:buSzPct val="25000"/>
              <a:buNone/>
            </a:pPr>
            <a:r>
              <a:rPr lang="en-US" dirty="0"/>
              <a:t>Jimmy is loaded into a cannon and fired with an initial velocity of 50 m/s at an angle of 35 degrees. How far away from the cannon does Jane need to put the bucket of water that Jimmy will be landing in?</a:t>
            </a:r>
          </a:p>
        </p:txBody>
      </p:sp>
      <p:sp>
        <p:nvSpPr>
          <p:cNvPr id="411" name="Shape 411"/>
          <p:cNvSpPr txBox="1"/>
          <p:nvPr/>
        </p:nvSpPr>
        <p:spPr>
          <a:xfrm>
            <a:off x="3526174" y="4716974"/>
            <a:ext cx="959172" cy="2075825"/>
          </a:xfrm>
          <a:prstGeom prst="rect">
            <a:avLst/>
          </a:prstGeom>
          <a:blipFill rotWithShape="1">
            <a:blip r:embed="rId11">
              <a:alphaModFix/>
            </a:blip>
            <a:stretch>
              <a:fillRect t="-871" r="-3084" b="-3195"/>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12" name="Shape 412"/>
          <p:cNvSpPr/>
          <p:nvPr/>
        </p:nvSpPr>
        <p:spPr>
          <a:xfrm>
            <a:off x="6982396" y="3196751"/>
            <a:ext cx="2342006" cy="1522185"/>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413" name="Shape 413"/>
          <p:cNvSpPr txBox="1"/>
          <p:nvPr/>
        </p:nvSpPr>
        <p:spPr>
          <a:xfrm>
            <a:off x="7542878" y="4260128"/>
            <a:ext cx="1093568"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 = 234 m</a:t>
            </a:r>
          </a:p>
        </p:txBody>
      </p:sp>
      <p:sp>
        <p:nvSpPr>
          <p:cNvPr id="414" name="Shape 414"/>
          <p:cNvSpPr txBox="1"/>
          <p:nvPr/>
        </p:nvSpPr>
        <p:spPr>
          <a:xfrm>
            <a:off x="4593733" y="4716974"/>
            <a:ext cx="948528" cy="2075825"/>
          </a:xfrm>
          <a:prstGeom prst="rect">
            <a:avLst/>
          </a:prstGeom>
          <a:blipFill rotWithShape="1">
            <a:blip r:embed="rId12">
              <a:alphaModFix/>
            </a:blip>
            <a:stretch>
              <a:fillRect t="-871" r="-3773" b="-3195"/>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15" name="Shape 415"/>
          <p:cNvSpPr txBox="1"/>
          <p:nvPr/>
        </p:nvSpPr>
        <p:spPr>
          <a:xfrm>
            <a:off x="6969697" y="3243666"/>
            <a:ext cx="2400913" cy="610936"/>
          </a:xfrm>
          <a:prstGeom prst="rect">
            <a:avLst/>
          </a:prstGeom>
          <a:blipFill rotWithShape="1">
            <a:blip r:embed="rId13">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16" name="Shape 416"/>
          <p:cNvSpPr txBox="1"/>
          <p:nvPr/>
        </p:nvSpPr>
        <p:spPr>
          <a:xfrm>
            <a:off x="7054760" y="3752562"/>
            <a:ext cx="2171428" cy="495648"/>
          </a:xfrm>
          <a:prstGeom prst="rect">
            <a:avLst/>
          </a:prstGeom>
          <a:blipFill rotWithShape="1">
            <a:blip r:embed="rId14">
              <a:alphaModFix/>
            </a:blip>
            <a:stretch>
              <a:fillRect b="-1233"/>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pic>
        <p:nvPicPr>
          <p:cNvPr id="393" name="Shape 393" descr="http://t2.gstatic.com/images?q=tbn:ANd9GcQlbfHJub4chkdeHqSkRuo1C5DDIkEdDFwVlMV4zCHbWGuxunx0"/>
          <p:cNvPicPr preferRelativeResize="0"/>
          <p:nvPr/>
        </p:nvPicPr>
        <p:blipFill rotWithShape="1">
          <a:blip r:embed="rId15">
            <a:alphaModFix/>
          </a:blip>
          <a:srcRect/>
          <a:stretch/>
        </p:blipFill>
        <p:spPr>
          <a:xfrm>
            <a:off x="11364276" y="5854698"/>
            <a:ext cx="456612" cy="609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anim calcmode="lin" valueType="num">
                                      <p:cBhvr additive="base">
                                        <p:cTn id="7" dur="500"/>
                                        <p:tgtEl>
                                          <p:spTgt spid="39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95"/>
                                        </p:tgtEl>
                                        <p:attrNameLst>
                                          <p:attrName>style.visibility</p:attrName>
                                        </p:attrNameLst>
                                      </p:cBhvr>
                                      <p:to>
                                        <p:strVal val="visible"/>
                                      </p:to>
                                    </p:set>
                                    <p:anim calcmode="lin" valueType="num">
                                      <p:cBhvr additive="base">
                                        <p:cTn id="10" dur="500"/>
                                        <p:tgtEl>
                                          <p:spTgt spid="39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96"/>
                                        </p:tgtEl>
                                        <p:attrNameLst>
                                          <p:attrName>style.visibility</p:attrName>
                                        </p:attrNameLst>
                                      </p:cBhvr>
                                      <p:to>
                                        <p:strVal val="visible"/>
                                      </p:to>
                                    </p:set>
                                    <p:anim calcmode="lin" valueType="num">
                                      <p:cBhvr additive="base">
                                        <p:cTn id="13" dur="500"/>
                                        <p:tgtEl>
                                          <p:spTgt spid="39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97"/>
                                        </p:tgtEl>
                                        <p:attrNameLst>
                                          <p:attrName>style.visibility</p:attrName>
                                        </p:attrNameLst>
                                      </p:cBhvr>
                                      <p:to>
                                        <p:strVal val="visible"/>
                                      </p:to>
                                    </p:set>
                                    <p:anim calcmode="lin" valueType="num">
                                      <p:cBhvr additive="base">
                                        <p:cTn id="16" dur="500"/>
                                        <p:tgtEl>
                                          <p:spTgt spid="3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9"/>
                                        </p:tgtEl>
                                        <p:attrNameLst>
                                          <p:attrName>style.visibility</p:attrName>
                                        </p:attrNameLst>
                                      </p:cBhvr>
                                      <p:to>
                                        <p:strVal val="visible"/>
                                      </p:to>
                                    </p:set>
                                    <p:anim calcmode="lin" valueType="num">
                                      <p:cBhvr additive="base">
                                        <p:cTn id="21" dur="500"/>
                                        <p:tgtEl>
                                          <p:spTgt spid="39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00"/>
                                        </p:tgtEl>
                                        <p:attrNameLst>
                                          <p:attrName>style.visibility</p:attrName>
                                        </p:attrNameLst>
                                      </p:cBhvr>
                                      <p:to>
                                        <p:strVal val="visible"/>
                                      </p:to>
                                    </p:set>
                                    <p:anim calcmode="lin" valueType="num">
                                      <p:cBhvr additive="base">
                                        <p:cTn id="24" dur="500"/>
                                        <p:tgtEl>
                                          <p:spTgt spid="40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1"/>
                                        </p:tgtEl>
                                        <p:attrNameLst>
                                          <p:attrName>style.visibility</p:attrName>
                                        </p:attrNameLst>
                                      </p:cBhvr>
                                      <p:to>
                                        <p:strVal val="visible"/>
                                      </p:to>
                                    </p:set>
                                    <p:animEffect transition="in" filter="fade">
                                      <p:cBhvr>
                                        <p:cTn id="29" dur="500"/>
                                        <p:tgtEl>
                                          <p:spTgt spid="401"/>
                                        </p:tgtEl>
                                      </p:cBhvr>
                                    </p:animEffect>
                                  </p:childTnLst>
                                </p:cTn>
                              </p:par>
                              <p:par>
                                <p:cTn id="30" presetID="10" presetClass="entr" presetSubtype="0" fill="hold" nodeType="withEffect">
                                  <p:stCondLst>
                                    <p:cond delay="0"/>
                                  </p:stCondLst>
                                  <p:childTnLst>
                                    <p:set>
                                      <p:cBhvr>
                                        <p:cTn id="31" dur="1" fill="hold">
                                          <p:stCondLst>
                                            <p:cond delay="0"/>
                                          </p:stCondLst>
                                        </p:cTn>
                                        <p:tgtEl>
                                          <p:spTgt spid="402"/>
                                        </p:tgtEl>
                                        <p:attrNameLst>
                                          <p:attrName>style.visibility</p:attrName>
                                        </p:attrNameLst>
                                      </p:cBhvr>
                                      <p:to>
                                        <p:strVal val="visible"/>
                                      </p:to>
                                    </p:set>
                                    <p:animEffect transition="in" filter="fade">
                                      <p:cBhvr>
                                        <p:cTn id="32" dur="500"/>
                                        <p:tgtEl>
                                          <p:spTgt spid="4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1"/>
                                        </p:tgtEl>
                                        <p:attrNameLst>
                                          <p:attrName>style.visibility</p:attrName>
                                        </p:attrNameLst>
                                      </p:cBhvr>
                                      <p:to>
                                        <p:strVal val="visible"/>
                                      </p:to>
                                    </p:set>
                                    <p:animEffect transition="in" filter="fade">
                                      <p:cBhvr>
                                        <p:cTn id="37" dur="500"/>
                                        <p:tgtEl>
                                          <p:spTgt spid="4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03"/>
                                        </p:tgtEl>
                                        <p:attrNameLst>
                                          <p:attrName>style.visibility</p:attrName>
                                        </p:attrNameLst>
                                      </p:cBhvr>
                                      <p:to>
                                        <p:strVal val="visible"/>
                                      </p:to>
                                    </p:set>
                                    <p:anim calcmode="lin" valueType="num">
                                      <p:cBhvr additive="base">
                                        <p:cTn id="42" dur="500"/>
                                        <p:tgtEl>
                                          <p:spTgt spid="40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4"/>
                                        </p:tgtEl>
                                        <p:attrNameLst>
                                          <p:attrName>style.visibility</p:attrName>
                                        </p:attrNameLst>
                                      </p:cBhvr>
                                      <p:to>
                                        <p:strVal val="visible"/>
                                      </p:to>
                                    </p:set>
                                    <p:anim calcmode="lin" valueType="num">
                                      <p:cBhvr additive="base">
                                        <p:cTn id="47" dur="500"/>
                                        <p:tgtEl>
                                          <p:spTgt spid="40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05"/>
                                        </p:tgtEl>
                                        <p:attrNameLst>
                                          <p:attrName>style.visibility</p:attrName>
                                        </p:attrNameLst>
                                      </p:cBhvr>
                                      <p:to>
                                        <p:strVal val="visible"/>
                                      </p:to>
                                    </p:set>
                                    <p:anim calcmode="lin" valueType="num">
                                      <p:cBhvr additive="base">
                                        <p:cTn id="52" dur="500"/>
                                        <p:tgtEl>
                                          <p:spTgt spid="40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6"/>
                                        </p:tgtEl>
                                        <p:attrNameLst>
                                          <p:attrName>style.visibility</p:attrName>
                                        </p:attrNameLst>
                                      </p:cBhvr>
                                      <p:to>
                                        <p:strVal val="visible"/>
                                      </p:to>
                                    </p:set>
                                    <p:anim calcmode="lin" valueType="num">
                                      <p:cBhvr additive="base">
                                        <p:cTn id="57" dur="500"/>
                                        <p:tgtEl>
                                          <p:spTgt spid="40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07"/>
                                        </p:tgtEl>
                                        <p:attrNameLst>
                                          <p:attrName>style.visibility</p:attrName>
                                        </p:attrNameLst>
                                      </p:cBhvr>
                                      <p:to>
                                        <p:strVal val="visible"/>
                                      </p:to>
                                    </p:set>
                                    <p:anim calcmode="lin" valueType="num">
                                      <p:cBhvr additive="base">
                                        <p:cTn id="62" dur="500"/>
                                        <p:tgtEl>
                                          <p:spTgt spid="407"/>
                                        </p:tgtEl>
                                        <p:attrNameLst>
                                          <p:attrName>ppt_y</p:attrName>
                                        </p:attrNameLst>
                                      </p:cBhvr>
                                      <p:tavLst>
                                        <p:tav tm="0">
                                          <p:val>
                                            <p:strVal val="#ppt_y+1"/>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08"/>
                                        </p:tgtEl>
                                        <p:attrNameLst>
                                          <p:attrName>style.visibility</p:attrName>
                                        </p:attrNameLst>
                                      </p:cBhvr>
                                      <p:to>
                                        <p:strVal val="visible"/>
                                      </p:to>
                                    </p:set>
                                    <p:anim calcmode="lin" valueType="num">
                                      <p:cBhvr additive="base">
                                        <p:cTn id="65" dur="500"/>
                                        <p:tgtEl>
                                          <p:spTgt spid="40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09"/>
                                        </p:tgtEl>
                                        <p:attrNameLst>
                                          <p:attrName>style.visibility</p:attrName>
                                        </p:attrNameLst>
                                      </p:cBhvr>
                                      <p:to>
                                        <p:strVal val="visible"/>
                                      </p:to>
                                    </p:set>
                                    <p:anim calcmode="lin" valueType="num">
                                      <p:cBhvr additive="base">
                                        <p:cTn id="70" dur="500"/>
                                        <p:tgtEl>
                                          <p:spTgt spid="409"/>
                                        </p:tgtEl>
                                        <p:attrNameLst>
                                          <p:attrName>ppt_y</p:attrName>
                                        </p:attrNameLst>
                                      </p:cBhvr>
                                      <p:tavLst>
                                        <p:tav tm="0">
                                          <p:val>
                                            <p:strVal val="#ppt_y+1"/>
                                          </p:val>
                                        </p:tav>
                                        <p:tav tm="100000">
                                          <p:val>
                                            <p:strVal val="#ppt_y"/>
                                          </p:val>
                                        </p:tav>
                                      </p:tavLst>
                                    </p:anim>
                                  </p:childTnLst>
                                </p:cTn>
                              </p:par>
                              <p:par>
                                <p:cTn id="71" presetID="10" presetClass="entr" presetSubtype="0" fill="hold" nodeType="withEffect">
                                  <p:stCondLst>
                                    <p:cond delay="0"/>
                                  </p:stCondLst>
                                  <p:childTnLst>
                                    <p:set>
                                      <p:cBhvr>
                                        <p:cTn id="72" dur="1" fill="hold">
                                          <p:stCondLst>
                                            <p:cond delay="0"/>
                                          </p:stCondLst>
                                        </p:cTn>
                                        <p:tgtEl>
                                          <p:spTgt spid="388"/>
                                        </p:tgtEl>
                                        <p:attrNameLst>
                                          <p:attrName>style.visibility</p:attrName>
                                        </p:attrNameLst>
                                      </p:cBhvr>
                                      <p:to>
                                        <p:strVal val="visible"/>
                                      </p:to>
                                    </p:set>
                                    <p:animEffect transition="in" filter="fade">
                                      <p:cBhvr>
                                        <p:cTn id="73" dur="500"/>
                                        <p:tgtEl>
                                          <p:spTgt spid="38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14"/>
                                        </p:tgtEl>
                                        <p:attrNameLst>
                                          <p:attrName>style.visibility</p:attrName>
                                        </p:attrNameLst>
                                      </p:cBhvr>
                                      <p:to>
                                        <p:strVal val="visible"/>
                                      </p:to>
                                    </p:set>
                                    <p:animEffect transition="in" filter="fade">
                                      <p:cBhvr>
                                        <p:cTn id="78" dur="500"/>
                                        <p:tgtEl>
                                          <p:spTgt spid="4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15"/>
                                        </p:tgtEl>
                                        <p:attrNameLst>
                                          <p:attrName>style.visibility</p:attrName>
                                        </p:attrNameLst>
                                      </p:cBhvr>
                                      <p:to>
                                        <p:strVal val="visible"/>
                                      </p:to>
                                    </p:set>
                                    <p:animEffect transition="in" filter="fade">
                                      <p:cBhvr>
                                        <p:cTn id="83" dur="500"/>
                                        <p:tgtEl>
                                          <p:spTgt spid="41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16"/>
                                        </p:tgtEl>
                                        <p:attrNameLst>
                                          <p:attrName>style.visibility</p:attrName>
                                        </p:attrNameLst>
                                      </p:cBhvr>
                                      <p:to>
                                        <p:strVal val="visible"/>
                                      </p:to>
                                    </p:set>
                                    <p:animEffect transition="in" filter="fade">
                                      <p:cBhvr>
                                        <p:cTn id="88" dur="500"/>
                                        <p:tgtEl>
                                          <p:spTgt spid="416"/>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13"/>
                                        </p:tgtEl>
                                        <p:attrNameLst>
                                          <p:attrName>style.visibility</p:attrName>
                                        </p:attrNameLst>
                                      </p:cBhvr>
                                      <p:to>
                                        <p:strVal val="visible"/>
                                      </p:to>
                                    </p:set>
                                    <p:anim calcmode="lin" valueType="num">
                                      <p:cBhvr additive="base">
                                        <p:cTn id="93" dur="500"/>
                                        <p:tgtEl>
                                          <p:spTgt spid="413"/>
                                        </p:tgtEl>
                                        <p:attrNameLst>
                                          <p:attrName>ppt_y</p:attrName>
                                        </p:attrNameLst>
                                      </p:cBhvr>
                                      <p:tavLst>
                                        <p:tav tm="0">
                                          <p:val>
                                            <p:strVal val="#ppt_y+1"/>
                                          </p:val>
                                        </p:tav>
                                        <p:tav tm="100000">
                                          <p:val>
                                            <p:strVal val="#ppt_y"/>
                                          </p:val>
                                        </p:tav>
                                      </p:tavLst>
                                    </p:anim>
                                  </p:childTnLst>
                                </p:cTn>
                              </p:par>
                              <p:par>
                                <p:cTn id="94" presetID="10" presetClass="entr" presetSubtype="0" fill="hold" nodeType="withEffect">
                                  <p:stCondLst>
                                    <p:cond delay="0"/>
                                  </p:stCondLst>
                                  <p:childTnLst>
                                    <p:set>
                                      <p:cBhvr>
                                        <p:cTn id="95" dur="1" fill="hold">
                                          <p:stCondLst>
                                            <p:cond delay="0"/>
                                          </p:stCondLst>
                                        </p:cTn>
                                        <p:tgtEl>
                                          <p:spTgt spid="412"/>
                                        </p:tgtEl>
                                        <p:attrNameLst>
                                          <p:attrName>style.visibility</p:attrName>
                                        </p:attrNameLst>
                                      </p:cBhvr>
                                      <p:to>
                                        <p:strVal val="visible"/>
                                      </p:to>
                                    </p:set>
                                    <p:animEffect transition="in" filter="fade">
                                      <p:cBhvr>
                                        <p:cTn id="96"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Shape 421" descr="http://t0.gstatic.com/images?q=tbn:ANd9GcTBZz9whpX--0frARNAMadotJ-Uj-XkwMsz4no0rxNyngJhtM7d"/>
          <p:cNvPicPr preferRelativeResize="0"/>
          <p:nvPr/>
        </p:nvPicPr>
        <p:blipFill rotWithShape="1">
          <a:blip r:embed="rId3">
            <a:alphaModFix/>
          </a:blip>
          <a:srcRect/>
          <a:stretch/>
        </p:blipFill>
        <p:spPr>
          <a:xfrm>
            <a:off x="3200401" y="2895600"/>
            <a:ext cx="1825483" cy="1447800"/>
          </a:xfrm>
          <a:prstGeom prst="rect">
            <a:avLst/>
          </a:prstGeom>
          <a:noFill/>
          <a:ln>
            <a:noFill/>
          </a:ln>
        </p:spPr>
      </p:pic>
      <p:pic>
        <p:nvPicPr>
          <p:cNvPr id="422" name="Shape 422" descr="http://t1.gstatic.com/images?q=tbn:ANd9GcRjRTtVMeQwOqj4IifjR9TVmiqjcwz7gAgasdK_RMfvtLoqzJM5"/>
          <p:cNvPicPr preferRelativeResize="0"/>
          <p:nvPr/>
        </p:nvPicPr>
        <p:blipFill rotWithShape="1">
          <a:blip r:embed="rId4">
            <a:alphaModFix/>
          </a:blip>
          <a:srcRect/>
          <a:stretch/>
        </p:blipFill>
        <p:spPr>
          <a:xfrm>
            <a:off x="3352800" y="3808519"/>
            <a:ext cx="608768" cy="455988"/>
          </a:xfrm>
          <a:prstGeom prst="rect">
            <a:avLst/>
          </a:prstGeom>
          <a:noFill/>
          <a:ln>
            <a:noFill/>
          </a:ln>
        </p:spPr>
      </p:pic>
      <p:sp>
        <p:nvSpPr>
          <p:cNvPr id="423" name="Shape 423"/>
          <p:cNvSpPr txBox="1">
            <a:spLocks noGrp="1"/>
          </p:cNvSpPr>
          <p:nvPr>
            <p:ph type="title"/>
          </p:nvPr>
        </p:nvSpPr>
        <p:spPr>
          <a:xfrm>
            <a:off x="1981200" y="0"/>
            <a:ext cx="8229600" cy="1143000"/>
          </a:xfrm>
          <a:prstGeom prst="rect">
            <a:avLst/>
          </a:prstGeom>
          <a:noFill/>
          <a:ln>
            <a:noFill/>
          </a:ln>
        </p:spPr>
        <p:txBody>
          <a:bodyPr lIns="91425" tIns="45700" rIns="91425" bIns="45700" anchor="ctr" anchorCtr="0">
            <a:noAutofit/>
          </a:bodyPr>
          <a:lstStyle/>
          <a:p>
            <a:pPr>
              <a:buSzPct val="25000"/>
            </a:pPr>
            <a:r>
              <a:rPr lang="en-US"/>
              <a:t>Practice</a:t>
            </a:r>
          </a:p>
        </p:txBody>
      </p:sp>
      <p:sp>
        <p:nvSpPr>
          <p:cNvPr id="424" name="Shape 424"/>
          <p:cNvSpPr txBox="1">
            <a:spLocks noGrp="1"/>
          </p:cNvSpPr>
          <p:nvPr>
            <p:ph type="body" idx="1"/>
          </p:nvPr>
        </p:nvSpPr>
        <p:spPr>
          <a:xfrm>
            <a:off x="1981200" y="838199"/>
            <a:ext cx="8229600" cy="2160122"/>
          </a:xfrm>
          <a:prstGeom prst="rect">
            <a:avLst/>
          </a:prstGeom>
          <a:noFill/>
          <a:ln>
            <a:noFill/>
          </a:ln>
        </p:spPr>
        <p:txBody>
          <a:bodyPr lIns="91425" tIns="45700" rIns="91425" bIns="45700" anchor="t" anchorCtr="0">
            <a:noAutofit/>
          </a:bodyPr>
          <a:lstStyle/>
          <a:p>
            <a:pPr marL="0" indent="0">
              <a:lnSpc>
                <a:spcPct val="90000"/>
              </a:lnSpc>
              <a:spcBef>
                <a:spcPts val="0"/>
              </a:spcBef>
              <a:buSzPct val="25000"/>
              <a:buNone/>
            </a:pPr>
            <a:r>
              <a:rPr lang="en-US" sz="2960"/>
              <a:t>Jane is delivering a piano to Jimmy’s brand new glass house. Jane’s plane is flying at 70 m/s at an altitude of 156 meters. How far back from the house does Jane need to release the piano to deliver it?</a:t>
            </a:r>
          </a:p>
        </p:txBody>
      </p:sp>
      <p:pic>
        <p:nvPicPr>
          <p:cNvPr id="425" name="Shape 425" descr="http://cdn1.lostateminor.com/wp-content/uploads/2010/04/Glass-House-3.jpg"/>
          <p:cNvPicPr preferRelativeResize="0"/>
          <p:nvPr/>
        </p:nvPicPr>
        <p:blipFill rotWithShape="1">
          <a:blip r:embed="rId5">
            <a:alphaModFix/>
          </a:blip>
          <a:srcRect/>
          <a:stretch/>
        </p:blipFill>
        <p:spPr>
          <a:xfrm>
            <a:off x="8534401" y="5116138"/>
            <a:ext cx="1967345" cy="1450917"/>
          </a:xfrm>
          <a:prstGeom prst="rect">
            <a:avLst/>
          </a:prstGeom>
          <a:noFill/>
          <a:ln>
            <a:noFill/>
          </a:ln>
        </p:spPr>
      </p:pic>
      <p:pic>
        <p:nvPicPr>
          <p:cNvPr id="426" name="Shape 426" descr="http://t2.gstatic.com/images?q=tbn:ANd9GcSSaPy7DkWB2R_0aszFV1YzfTCkmLc3CSKKo8g_YTggxzSAY88M"/>
          <p:cNvPicPr preferRelativeResize="0"/>
          <p:nvPr/>
        </p:nvPicPr>
        <p:blipFill rotWithShape="1">
          <a:blip r:embed="rId6">
            <a:alphaModFix/>
          </a:blip>
          <a:srcRect/>
          <a:stretch/>
        </p:blipFill>
        <p:spPr>
          <a:xfrm>
            <a:off x="8071693" y="6025614"/>
            <a:ext cx="424199" cy="541440"/>
          </a:xfrm>
          <a:prstGeom prst="rect">
            <a:avLst/>
          </a:prstGeom>
          <a:noFill/>
          <a:ln>
            <a:noFill/>
          </a:ln>
        </p:spPr>
      </p:pic>
      <p:cxnSp>
        <p:nvCxnSpPr>
          <p:cNvPr id="427" name="Shape 427"/>
          <p:cNvCxnSpPr/>
          <p:nvPr/>
        </p:nvCxnSpPr>
        <p:spPr>
          <a:xfrm>
            <a:off x="1600200" y="6553200"/>
            <a:ext cx="8915400" cy="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428" name="Shape 428"/>
          <p:cNvSpPr txBox="1"/>
          <p:nvPr/>
        </p:nvSpPr>
        <p:spPr>
          <a:xfrm>
            <a:off x="1600200" y="4407434"/>
            <a:ext cx="999184" cy="2075825"/>
          </a:xfrm>
          <a:prstGeom prst="rect">
            <a:avLst/>
          </a:prstGeom>
          <a:blipFill rotWithShape="1">
            <a:blip r:embed="rId7">
              <a:alphaModFix/>
            </a:blip>
            <a:stretch>
              <a:fillRect t="-868" r="-3591" b="-2898"/>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29" name="Shape 429"/>
          <p:cNvSpPr/>
          <p:nvPr/>
        </p:nvSpPr>
        <p:spPr>
          <a:xfrm>
            <a:off x="6622474" y="3288269"/>
            <a:ext cx="2396835" cy="748244"/>
          </a:xfrm>
          <a:custGeom>
            <a:avLst/>
            <a:gdLst/>
            <a:ahLst/>
            <a:cxnLst/>
            <a:rect l="0" t="0" r="0" b="0"/>
            <a:pathLst>
              <a:path w="120000" h="120000" extrusionOk="0">
                <a:moveTo>
                  <a:pt x="0" y="113334"/>
                </a:moveTo>
                <a:cubicBezTo>
                  <a:pt x="19826" y="56119"/>
                  <a:pt x="39653" y="-1095"/>
                  <a:pt x="59653" y="15"/>
                </a:cubicBezTo>
                <a:cubicBezTo>
                  <a:pt x="79653" y="1126"/>
                  <a:pt x="99826" y="60563"/>
                  <a:pt x="120000" y="120000"/>
                </a:cubicBezTo>
              </a:path>
            </a:pathLst>
          </a:custGeom>
          <a:no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430" name="Shape 430"/>
          <p:cNvSpPr/>
          <p:nvPr/>
        </p:nvSpPr>
        <p:spPr>
          <a:xfrm rot="2423860">
            <a:off x="7850451" y="2616279"/>
            <a:ext cx="451691" cy="764086"/>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431" name="Shape 431"/>
          <p:cNvSpPr txBox="1"/>
          <p:nvPr/>
        </p:nvSpPr>
        <p:spPr>
          <a:xfrm>
            <a:off x="8311501" y="2813657"/>
            <a:ext cx="1809725"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Start at the apex!</a:t>
            </a:r>
          </a:p>
        </p:txBody>
      </p:sp>
      <p:sp>
        <p:nvSpPr>
          <p:cNvPr id="432" name="Shape 432"/>
          <p:cNvSpPr txBox="1"/>
          <p:nvPr/>
        </p:nvSpPr>
        <p:spPr>
          <a:xfrm>
            <a:off x="2623616" y="4588271"/>
            <a:ext cx="2376869" cy="610936"/>
          </a:xfrm>
          <a:prstGeom prst="rect">
            <a:avLst/>
          </a:prstGeom>
          <a:blipFill rotWithShape="1">
            <a:blip r:embed="rId8">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33" name="Shape 433"/>
          <p:cNvSpPr txBox="1"/>
          <p:nvPr/>
        </p:nvSpPr>
        <p:spPr>
          <a:xfrm>
            <a:off x="2523354" y="5173979"/>
            <a:ext cx="2762230" cy="483465"/>
          </a:xfrm>
          <a:prstGeom prst="rect">
            <a:avLst/>
          </a:prstGeom>
          <a:blipFill rotWithShape="1">
            <a:blip r:embed="rId9">
              <a:alphaModFix/>
            </a:blip>
            <a:stretch>
              <a:fillRect l="-1986" b="-8858"/>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34" name="Shape 434"/>
          <p:cNvSpPr txBox="1"/>
          <p:nvPr/>
        </p:nvSpPr>
        <p:spPr>
          <a:xfrm>
            <a:off x="3234715" y="5801537"/>
            <a:ext cx="1019766" cy="369332"/>
          </a:xfrm>
          <a:prstGeom prst="rect">
            <a:avLst/>
          </a:prstGeom>
          <a:blipFill rotWithShape="1">
            <a:blip r:embed="rId10">
              <a:alphaModFix/>
            </a:blip>
            <a:stretch>
              <a:fillRect l="-4092" t="-4687" b="-21873"/>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35" name="Shape 435"/>
          <p:cNvSpPr txBox="1"/>
          <p:nvPr/>
        </p:nvSpPr>
        <p:spPr>
          <a:xfrm>
            <a:off x="6533485" y="5983842"/>
            <a:ext cx="1093568" cy="369332"/>
          </a:xfrm>
          <a:prstGeom prst="rect">
            <a:avLst/>
          </a:prstGeom>
          <a:solidFill>
            <a:schemeClr val="lt1"/>
          </a:solidFill>
          <a:ln w="25400" cap="flat" cmpd="sng">
            <a:solidFill>
              <a:schemeClr val="accent6"/>
            </a:solidFill>
            <a:prstDash val="solid"/>
            <a:round/>
            <a:headEnd type="none" w="med" len="med"/>
            <a:tailEnd type="none" w="med" len="med"/>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 = 392 m</a:t>
            </a:r>
          </a:p>
        </p:txBody>
      </p:sp>
      <p:pic>
        <p:nvPicPr>
          <p:cNvPr id="436" name="Shape 436" descr="http://t2.gstatic.com/images?q=tbn:ANd9GcTyMXIXTr3fsSfBmu4Oht_AxOSRjeqwMvB9RIQr6xIlpfvqq_PU"/>
          <p:cNvPicPr preferRelativeResize="0"/>
          <p:nvPr/>
        </p:nvPicPr>
        <p:blipFill rotWithShape="1">
          <a:blip r:embed="rId11">
            <a:alphaModFix/>
          </a:blip>
          <a:srcRect/>
          <a:stretch/>
        </p:blipFill>
        <p:spPr>
          <a:xfrm>
            <a:off x="7910081" y="4972537"/>
            <a:ext cx="2619375" cy="1743076"/>
          </a:xfrm>
          <a:prstGeom prst="rect">
            <a:avLst/>
          </a:prstGeom>
          <a:noFill/>
          <a:ln>
            <a:noFill/>
          </a:ln>
        </p:spPr>
      </p:pic>
      <p:sp>
        <p:nvSpPr>
          <p:cNvPr id="437" name="Shape 437"/>
          <p:cNvSpPr txBox="1"/>
          <p:nvPr/>
        </p:nvSpPr>
        <p:spPr>
          <a:xfrm>
            <a:off x="5063983" y="4437365"/>
            <a:ext cx="831510" cy="2053575"/>
          </a:xfrm>
          <a:prstGeom prst="rect">
            <a:avLst/>
          </a:prstGeom>
          <a:blipFill rotWithShape="1">
            <a:blip r:embed="rId12">
              <a:alphaModFix/>
            </a:blip>
            <a:stretch>
              <a:fillRect t="-879" r="-4283" b="-3225"/>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38" name="Shape 438"/>
          <p:cNvSpPr txBox="1"/>
          <p:nvPr/>
        </p:nvSpPr>
        <p:spPr>
          <a:xfrm>
            <a:off x="5910588" y="4396826"/>
            <a:ext cx="2400913" cy="610936"/>
          </a:xfrm>
          <a:prstGeom prst="rect">
            <a:avLst/>
          </a:prstGeom>
          <a:blipFill rotWithShape="1">
            <a:blip r:embed="rId13">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39" name="Shape 439"/>
          <p:cNvSpPr txBox="1"/>
          <p:nvPr/>
        </p:nvSpPr>
        <p:spPr>
          <a:xfrm>
            <a:off x="6057901" y="5116138"/>
            <a:ext cx="2342821" cy="553357"/>
          </a:xfrm>
          <a:prstGeom prst="rect">
            <a:avLst/>
          </a:prstGeom>
          <a:blipFill rotWithShape="1">
            <a:blip r:embed="rId14">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500"/>
                                        <p:tgtEl>
                                          <p:spTgt spid="430"/>
                                        </p:tgtEl>
                                      </p:cBhvr>
                                    </p:animEffect>
                                  </p:childTnLst>
                                </p:cTn>
                              </p:par>
                              <p:par>
                                <p:cTn id="8" presetID="10" presetClass="entr" presetSubtype="0" fill="hold" nodeType="withEffect">
                                  <p:stCondLst>
                                    <p:cond delay="0"/>
                                  </p:stCondLst>
                                  <p:childTnLst>
                                    <p:set>
                                      <p:cBhvr>
                                        <p:cTn id="9" dur="1" fill="hold">
                                          <p:stCondLst>
                                            <p:cond delay="0"/>
                                          </p:stCondLst>
                                        </p:cTn>
                                        <p:tgtEl>
                                          <p:spTgt spid="429"/>
                                        </p:tgtEl>
                                        <p:attrNameLst>
                                          <p:attrName>style.visibility</p:attrName>
                                        </p:attrNameLst>
                                      </p:cBhvr>
                                      <p:to>
                                        <p:strVal val="visible"/>
                                      </p:to>
                                    </p:set>
                                    <p:animEffect transition="in" filter="fade">
                                      <p:cBhvr>
                                        <p:cTn id="10" dur="500"/>
                                        <p:tgtEl>
                                          <p:spTgt spid="429"/>
                                        </p:tgtEl>
                                      </p:cBhvr>
                                    </p:animEffect>
                                  </p:childTnLst>
                                </p:cTn>
                              </p:par>
                              <p:par>
                                <p:cTn id="11" presetID="10" presetClass="entr" presetSubtype="0" fill="hold" nodeType="withEffect">
                                  <p:stCondLst>
                                    <p:cond delay="0"/>
                                  </p:stCondLst>
                                  <p:childTnLst>
                                    <p:set>
                                      <p:cBhvr>
                                        <p:cTn id="12" dur="1" fill="hold">
                                          <p:stCondLst>
                                            <p:cond delay="0"/>
                                          </p:stCondLst>
                                        </p:cTn>
                                        <p:tgtEl>
                                          <p:spTgt spid="431"/>
                                        </p:tgtEl>
                                        <p:attrNameLst>
                                          <p:attrName>style.visibility</p:attrName>
                                        </p:attrNameLst>
                                      </p:cBhvr>
                                      <p:to>
                                        <p:strVal val="visible"/>
                                      </p:to>
                                    </p:set>
                                    <p:animEffect transition="in" filter="fade">
                                      <p:cBhvr>
                                        <p:cTn id="13" dur="500"/>
                                        <p:tgtEl>
                                          <p:spTgt spid="4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8"/>
                                        </p:tgtEl>
                                        <p:attrNameLst>
                                          <p:attrName>style.visibility</p:attrName>
                                        </p:attrNameLst>
                                      </p:cBhvr>
                                      <p:to>
                                        <p:strVal val="visible"/>
                                      </p:to>
                                    </p:set>
                                    <p:anim calcmode="lin" valueType="num">
                                      <p:cBhvr additive="base">
                                        <p:cTn id="18" dur="500"/>
                                        <p:tgtEl>
                                          <p:spTgt spid="4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32"/>
                                        </p:tgtEl>
                                        <p:attrNameLst>
                                          <p:attrName>style.visibility</p:attrName>
                                        </p:attrNameLst>
                                      </p:cBhvr>
                                      <p:to>
                                        <p:strVal val="visible"/>
                                      </p:to>
                                    </p:set>
                                    <p:anim calcmode="lin" valueType="num">
                                      <p:cBhvr additive="base">
                                        <p:cTn id="23" dur="500"/>
                                        <p:tgtEl>
                                          <p:spTgt spid="4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33"/>
                                        </p:tgtEl>
                                        <p:attrNameLst>
                                          <p:attrName>style.visibility</p:attrName>
                                        </p:attrNameLst>
                                      </p:cBhvr>
                                      <p:to>
                                        <p:strVal val="visible"/>
                                      </p:to>
                                    </p:set>
                                    <p:anim calcmode="lin" valueType="num">
                                      <p:cBhvr additive="base">
                                        <p:cTn id="28" dur="500"/>
                                        <p:tgtEl>
                                          <p:spTgt spid="4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34"/>
                                        </p:tgtEl>
                                        <p:attrNameLst>
                                          <p:attrName>style.visibility</p:attrName>
                                        </p:attrNameLst>
                                      </p:cBhvr>
                                      <p:to>
                                        <p:strVal val="visible"/>
                                      </p:to>
                                    </p:set>
                                    <p:anim calcmode="lin" valueType="num">
                                      <p:cBhvr additive="base">
                                        <p:cTn id="33" dur="500"/>
                                        <p:tgtEl>
                                          <p:spTgt spid="4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37"/>
                                        </p:tgtEl>
                                        <p:attrNameLst>
                                          <p:attrName>style.visibility</p:attrName>
                                        </p:attrNameLst>
                                      </p:cBhvr>
                                      <p:to>
                                        <p:strVal val="visible"/>
                                      </p:to>
                                    </p:set>
                                    <p:anim calcmode="lin" valueType="num">
                                      <p:cBhvr additive="base">
                                        <p:cTn id="38" dur="500"/>
                                        <p:tgtEl>
                                          <p:spTgt spid="43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38"/>
                                        </p:tgtEl>
                                        <p:attrNameLst>
                                          <p:attrName>style.visibility</p:attrName>
                                        </p:attrNameLst>
                                      </p:cBhvr>
                                      <p:to>
                                        <p:strVal val="visible"/>
                                      </p:to>
                                    </p:set>
                                    <p:animEffect transition="in" filter="fade">
                                      <p:cBhvr>
                                        <p:cTn id="43" dur="500"/>
                                        <p:tgtEl>
                                          <p:spTgt spid="4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39"/>
                                        </p:tgtEl>
                                        <p:attrNameLst>
                                          <p:attrName>style.visibility</p:attrName>
                                        </p:attrNameLst>
                                      </p:cBhvr>
                                      <p:to>
                                        <p:strVal val="visible"/>
                                      </p:to>
                                    </p:set>
                                    <p:animEffect transition="in" filter="fade">
                                      <p:cBhvr>
                                        <p:cTn id="48" dur="500"/>
                                        <p:tgtEl>
                                          <p:spTgt spid="43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35"/>
                                        </p:tgtEl>
                                        <p:attrNameLst>
                                          <p:attrName>style.visibility</p:attrName>
                                        </p:attrNameLst>
                                      </p:cBhvr>
                                      <p:to>
                                        <p:strVal val="visible"/>
                                      </p:to>
                                    </p:set>
                                    <p:anim calcmode="lin" valueType="num">
                                      <p:cBhvr additive="base">
                                        <p:cTn id="53" dur="500"/>
                                        <p:tgtEl>
                                          <p:spTgt spid="43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23" presetClass="entr" presetSubtype="16" fill="hold" nodeType="afterEffect">
                                  <p:stCondLst>
                                    <p:cond delay="0"/>
                                  </p:stCondLst>
                                  <p:childTnLst>
                                    <p:set>
                                      <p:cBhvr>
                                        <p:cTn id="56" dur="1" fill="hold">
                                          <p:stCondLst>
                                            <p:cond delay="0"/>
                                          </p:stCondLst>
                                        </p:cTn>
                                        <p:tgtEl>
                                          <p:spTgt spid="436"/>
                                        </p:tgtEl>
                                        <p:attrNameLst>
                                          <p:attrName>style.visibility</p:attrName>
                                        </p:attrNameLst>
                                      </p:cBhvr>
                                      <p:to>
                                        <p:strVal val="visible"/>
                                      </p:to>
                                    </p:set>
                                    <p:anim calcmode="lin" valueType="num">
                                      <p:cBhvr additive="base">
                                        <p:cTn id="57" dur="500"/>
                                        <p:tgtEl>
                                          <p:spTgt spid="436"/>
                                        </p:tgtEl>
                                        <p:attrNameLst>
                                          <p:attrName>ppt_w</p:attrName>
                                        </p:attrNameLst>
                                      </p:cBhvr>
                                      <p:tavLst>
                                        <p:tav tm="0">
                                          <p:val>
                                            <p:strVal val="0"/>
                                          </p:val>
                                        </p:tav>
                                        <p:tav tm="100000">
                                          <p:val>
                                            <p:strVal val="#ppt_w"/>
                                          </p:val>
                                        </p:tav>
                                      </p:tavLst>
                                    </p:anim>
                                    <p:anim calcmode="lin" valueType="num">
                                      <p:cBhvr additive="base">
                                        <p:cTn id="58" dur="500"/>
                                        <p:tgtEl>
                                          <p:spTgt spid="4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p:nvPr/>
        </p:nvSpPr>
        <p:spPr>
          <a:xfrm>
            <a:off x="7464626" y="5054600"/>
            <a:ext cx="2959100" cy="1764268"/>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445" name="Shape 445"/>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buSzPct val="25000"/>
            </a:pPr>
            <a:r>
              <a:rPr lang="en-US"/>
              <a:t>Practice</a:t>
            </a:r>
          </a:p>
        </p:txBody>
      </p:sp>
      <p:pic>
        <p:nvPicPr>
          <p:cNvPr id="446" name="Shape 446" descr="http://static.zoovy.com/img/zephyrsports/W413-H262-Bffffff/slingshot/palco/palco_slingshot_trumark_non_folding.jpg"/>
          <p:cNvPicPr preferRelativeResize="0"/>
          <p:nvPr/>
        </p:nvPicPr>
        <p:blipFill rotWithShape="1">
          <a:blip r:embed="rId3">
            <a:alphaModFix/>
          </a:blip>
          <a:srcRect/>
          <a:stretch/>
        </p:blipFill>
        <p:spPr>
          <a:xfrm flipH="1">
            <a:off x="1752599" y="2895601"/>
            <a:ext cx="1828800" cy="609599"/>
          </a:xfrm>
          <a:prstGeom prst="rect">
            <a:avLst/>
          </a:prstGeom>
          <a:noFill/>
          <a:ln>
            <a:noFill/>
          </a:ln>
        </p:spPr>
      </p:pic>
      <p:pic>
        <p:nvPicPr>
          <p:cNvPr id="447" name="Shape 447" descr="http://t2.gstatic.com/images?q=tbn:ANd9GcSSaPy7DkWB2R_0aszFV1YzfTCkmLc3CSKKo8g_YTggxzSAY88M"/>
          <p:cNvPicPr preferRelativeResize="0"/>
          <p:nvPr/>
        </p:nvPicPr>
        <p:blipFill rotWithShape="1">
          <a:blip r:embed="rId4">
            <a:alphaModFix/>
          </a:blip>
          <a:srcRect/>
          <a:stretch/>
        </p:blipFill>
        <p:spPr>
          <a:xfrm>
            <a:off x="1658861" y="2874858"/>
            <a:ext cx="424199" cy="541440"/>
          </a:xfrm>
          <a:prstGeom prst="rect">
            <a:avLst/>
          </a:prstGeom>
          <a:noFill/>
          <a:ln>
            <a:noFill/>
          </a:ln>
        </p:spPr>
      </p:pic>
      <p:sp>
        <p:nvSpPr>
          <p:cNvPr id="448" name="Shape 448"/>
          <p:cNvSpPr txBox="1">
            <a:spLocks noGrp="1"/>
          </p:cNvSpPr>
          <p:nvPr>
            <p:ph type="body" idx="1"/>
          </p:nvPr>
        </p:nvSpPr>
        <p:spPr>
          <a:xfrm>
            <a:off x="1828800" y="1295401"/>
            <a:ext cx="8229600" cy="1600199"/>
          </a:xfrm>
          <a:prstGeom prst="rect">
            <a:avLst/>
          </a:prstGeom>
          <a:noFill/>
          <a:ln>
            <a:noFill/>
          </a:ln>
        </p:spPr>
        <p:txBody>
          <a:bodyPr lIns="91425" tIns="45700" rIns="91425" bIns="45700" anchor="t" anchorCtr="0">
            <a:noAutofit/>
          </a:bodyPr>
          <a:lstStyle/>
          <a:p>
            <a:pPr marL="0" indent="0">
              <a:lnSpc>
                <a:spcPct val="80000"/>
              </a:lnSpc>
              <a:spcBef>
                <a:spcPts val="0"/>
              </a:spcBef>
              <a:buSzPct val="25000"/>
              <a:buNone/>
            </a:pPr>
            <a:r>
              <a:rPr lang="en-US" sz="2960"/>
              <a:t>Jimmy is attempting to return the now defective piano to its original owner but she is slowly escaping by boat. How far from the base of the cliff will Jane be when Jimmy needs to fire the piano?</a:t>
            </a:r>
          </a:p>
        </p:txBody>
      </p:sp>
      <p:cxnSp>
        <p:nvCxnSpPr>
          <p:cNvPr id="449" name="Shape 449"/>
          <p:cNvCxnSpPr/>
          <p:nvPr/>
        </p:nvCxnSpPr>
        <p:spPr>
          <a:xfrm>
            <a:off x="1600200" y="3352800"/>
            <a:ext cx="1828800" cy="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pic>
        <p:nvPicPr>
          <p:cNvPr id="450" name="Shape 450"/>
          <p:cNvPicPr preferRelativeResize="0"/>
          <p:nvPr/>
        </p:nvPicPr>
        <p:blipFill rotWithShape="1">
          <a:blip r:embed="rId5">
            <a:alphaModFix/>
          </a:blip>
          <a:srcRect/>
          <a:stretch/>
        </p:blipFill>
        <p:spPr>
          <a:xfrm flipH="1">
            <a:off x="7696200" y="3009900"/>
            <a:ext cx="2222498" cy="1619475"/>
          </a:xfrm>
          <a:prstGeom prst="rect">
            <a:avLst/>
          </a:prstGeom>
          <a:noFill/>
          <a:ln>
            <a:noFill/>
          </a:ln>
        </p:spPr>
      </p:pic>
      <p:cxnSp>
        <p:nvCxnSpPr>
          <p:cNvPr id="451" name="Shape 451"/>
          <p:cNvCxnSpPr/>
          <p:nvPr/>
        </p:nvCxnSpPr>
        <p:spPr>
          <a:xfrm>
            <a:off x="3429000" y="3352800"/>
            <a:ext cx="0" cy="1524000"/>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pic>
        <p:nvPicPr>
          <p:cNvPr id="452" name="Shape 452" descr="http://t1.gstatic.com/images?q=tbn:ANd9GcRjRTtVMeQwOqj4IifjR9TVmiqjcwz7gAgasdK_RMfvtLoqzJM5"/>
          <p:cNvPicPr preferRelativeResize="0"/>
          <p:nvPr/>
        </p:nvPicPr>
        <p:blipFill rotWithShape="1">
          <a:blip r:embed="rId6">
            <a:alphaModFix/>
          </a:blip>
          <a:srcRect/>
          <a:stretch/>
        </p:blipFill>
        <p:spPr>
          <a:xfrm>
            <a:off x="1905000" y="3048001"/>
            <a:ext cx="406922" cy="304799"/>
          </a:xfrm>
          <a:prstGeom prst="rect">
            <a:avLst/>
          </a:prstGeom>
          <a:noFill/>
          <a:ln>
            <a:noFill/>
          </a:ln>
        </p:spPr>
      </p:pic>
      <p:sp>
        <p:nvSpPr>
          <p:cNvPr id="453" name="Shape 453"/>
          <p:cNvSpPr/>
          <p:nvPr/>
        </p:nvSpPr>
        <p:spPr>
          <a:xfrm>
            <a:off x="3416300" y="4419601"/>
            <a:ext cx="6781800" cy="304799"/>
          </a:xfrm>
          <a:custGeom>
            <a:avLst/>
            <a:gdLst/>
            <a:ahLst/>
            <a:cxnLst/>
            <a:rect l="0" t="0" r="0" b="0"/>
            <a:pathLst>
              <a:path w="120000" h="120000" extrusionOk="0">
                <a:moveTo>
                  <a:pt x="0" y="75000"/>
                </a:moveTo>
                <a:cubicBezTo>
                  <a:pt x="374" y="80000"/>
                  <a:pt x="725" y="85978"/>
                  <a:pt x="1123" y="90000"/>
                </a:cubicBezTo>
                <a:cubicBezTo>
                  <a:pt x="1554" y="94361"/>
                  <a:pt x="2471" y="100000"/>
                  <a:pt x="2471" y="100000"/>
                </a:cubicBezTo>
                <a:cubicBezTo>
                  <a:pt x="3670" y="98333"/>
                  <a:pt x="4896" y="100921"/>
                  <a:pt x="6067" y="95000"/>
                </a:cubicBezTo>
                <a:cubicBezTo>
                  <a:pt x="6594" y="92336"/>
                  <a:pt x="7415" y="75000"/>
                  <a:pt x="7415" y="75000"/>
                </a:cubicBezTo>
                <a:cubicBezTo>
                  <a:pt x="7857" y="60251"/>
                  <a:pt x="7890" y="57030"/>
                  <a:pt x="8539" y="45000"/>
                </a:cubicBezTo>
                <a:cubicBezTo>
                  <a:pt x="8746" y="41153"/>
                  <a:pt x="8988" y="38333"/>
                  <a:pt x="9213" y="35000"/>
                </a:cubicBezTo>
                <a:cubicBezTo>
                  <a:pt x="9363" y="45000"/>
                  <a:pt x="9268" y="59152"/>
                  <a:pt x="9662" y="65000"/>
                </a:cubicBezTo>
                <a:cubicBezTo>
                  <a:pt x="10601" y="78922"/>
                  <a:pt x="10146" y="70750"/>
                  <a:pt x="11011" y="90000"/>
                </a:cubicBezTo>
                <a:cubicBezTo>
                  <a:pt x="15079" y="84342"/>
                  <a:pt x="13467" y="93449"/>
                  <a:pt x="15955" y="75000"/>
                </a:cubicBezTo>
                <a:cubicBezTo>
                  <a:pt x="18413" y="56764"/>
                  <a:pt x="14689" y="85847"/>
                  <a:pt x="17303" y="60000"/>
                </a:cubicBezTo>
                <a:cubicBezTo>
                  <a:pt x="17736" y="55718"/>
                  <a:pt x="18651" y="50000"/>
                  <a:pt x="18651" y="50000"/>
                </a:cubicBezTo>
                <a:cubicBezTo>
                  <a:pt x="18876" y="51666"/>
                  <a:pt x="19188" y="50711"/>
                  <a:pt x="19325" y="55000"/>
                </a:cubicBezTo>
                <a:cubicBezTo>
                  <a:pt x="19601" y="63577"/>
                  <a:pt x="19381" y="79152"/>
                  <a:pt x="19775" y="85000"/>
                </a:cubicBezTo>
                <a:lnTo>
                  <a:pt x="21123" y="105000"/>
                </a:lnTo>
                <a:lnTo>
                  <a:pt x="21797" y="115000"/>
                </a:lnTo>
                <a:cubicBezTo>
                  <a:pt x="23295" y="113333"/>
                  <a:pt x="24816" y="115970"/>
                  <a:pt x="26292" y="110000"/>
                </a:cubicBezTo>
                <a:cubicBezTo>
                  <a:pt x="26557" y="108925"/>
                  <a:pt x="26530" y="98753"/>
                  <a:pt x="26741" y="95000"/>
                </a:cubicBezTo>
                <a:cubicBezTo>
                  <a:pt x="26926" y="91707"/>
                  <a:pt x="27191" y="91666"/>
                  <a:pt x="27415" y="90000"/>
                </a:cubicBezTo>
                <a:cubicBezTo>
                  <a:pt x="27715" y="85000"/>
                  <a:pt x="27989" y="79134"/>
                  <a:pt x="28314" y="75000"/>
                </a:cubicBezTo>
                <a:cubicBezTo>
                  <a:pt x="28520" y="72385"/>
                  <a:pt x="28803" y="73292"/>
                  <a:pt x="28988" y="70000"/>
                </a:cubicBezTo>
                <a:cubicBezTo>
                  <a:pt x="30440" y="44152"/>
                  <a:pt x="28417" y="62567"/>
                  <a:pt x="30112" y="50000"/>
                </a:cubicBezTo>
                <a:cubicBezTo>
                  <a:pt x="30337" y="51666"/>
                  <a:pt x="30599" y="51764"/>
                  <a:pt x="30786" y="55000"/>
                </a:cubicBezTo>
                <a:cubicBezTo>
                  <a:pt x="31464" y="66733"/>
                  <a:pt x="31971" y="86722"/>
                  <a:pt x="32808" y="95000"/>
                </a:cubicBezTo>
                <a:cubicBezTo>
                  <a:pt x="33241" y="99281"/>
                  <a:pt x="34157" y="105000"/>
                  <a:pt x="34157" y="105000"/>
                </a:cubicBezTo>
                <a:cubicBezTo>
                  <a:pt x="35505" y="103333"/>
                  <a:pt x="36865" y="104249"/>
                  <a:pt x="38202" y="100000"/>
                </a:cubicBezTo>
                <a:cubicBezTo>
                  <a:pt x="38469" y="99150"/>
                  <a:pt x="38623" y="92109"/>
                  <a:pt x="38876" y="90000"/>
                </a:cubicBezTo>
                <a:cubicBezTo>
                  <a:pt x="39234" y="87016"/>
                  <a:pt x="39625" y="86666"/>
                  <a:pt x="40000" y="85000"/>
                </a:cubicBezTo>
                <a:cubicBezTo>
                  <a:pt x="41605" y="61188"/>
                  <a:pt x="40824" y="62085"/>
                  <a:pt x="42247" y="70000"/>
                </a:cubicBezTo>
                <a:cubicBezTo>
                  <a:pt x="42322" y="75000"/>
                  <a:pt x="42304" y="81273"/>
                  <a:pt x="42471" y="85000"/>
                </a:cubicBezTo>
                <a:cubicBezTo>
                  <a:pt x="42853" y="93498"/>
                  <a:pt x="43296" y="102085"/>
                  <a:pt x="43820" y="105000"/>
                </a:cubicBezTo>
                <a:cubicBezTo>
                  <a:pt x="45847" y="116278"/>
                  <a:pt x="45031" y="110653"/>
                  <a:pt x="46292" y="120000"/>
                </a:cubicBezTo>
                <a:cubicBezTo>
                  <a:pt x="47062" y="118570"/>
                  <a:pt x="49392" y="119011"/>
                  <a:pt x="50337" y="105000"/>
                </a:cubicBezTo>
                <a:lnTo>
                  <a:pt x="51011" y="95000"/>
                </a:lnTo>
                <a:cubicBezTo>
                  <a:pt x="51488" y="63162"/>
                  <a:pt x="50804" y="94731"/>
                  <a:pt x="52134" y="75000"/>
                </a:cubicBezTo>
                <a:cubicBezTo>
                  <a:pt x="52359" y="71666"/>
                  <a:pt x="52373" y="63753"/>
                  <a:pt x="52584" y="60000"/>
                </a:cubicBezTo>
                <a:cubicBezTo>
                  <a:pt x="52769" y="56707"/>
                  <a:pt x="53046" y="57357"/>
                  <a:pt x="53258" y="55000"/>
                </a:cubicBezTo>
                <a:cubicBezTo>
                  <a:pt x="55000" y="35614"/>
                  <a:pt x="52912" y="52567"/>
                  <a:pt x="54606" y="40000"/>
                </a:cubicBezTo>
                <a:cubicBezTo>
                  <a:pt x="54831" y="45000"/>
                  <a:pt x="55077" y="49567"/>
                  <a:pt x="55280" y="55000"/>
                </a:cubicBezTo>
                <a:cubicBezTo>
                  <a:pt x="55453" y="59616"/>
                  <a:pt x="55505" y="66666"/>
                  <a:pt x="55730" y="70000"/>
                </a:cubicBezTo>
                <a:cubicBezTo>
                  <a:pt x="55987" y="73811"/>
                  <a:pt x="56329" y="73333"/>
                  <a:pt x="56629" y="75000"/>
                </a:cubicBezTo>
                <a:cubicBezTo>
                  <a:pt x="56928" y="80000"/>
                  <a:pt x="57193" y="86273"/>
                  <a:pt x="57528" y="90000"/>
                </a:cubicBezTo>
                <a:cubicBezTo>
                  <a:pt x="57804" y="93073"/>
                  <a:pt x="58130" y="93112"/>
                  <a:pt x="58426" y="95000"/>
                </a:cubicBezTo>
                <a:cubicBezTo>
                  <a:pt x="58654" y="96448"/>
                  <a:pt x="58876" y="98333"/>
                  <a:pt x="59101" y="100000"/>
                </a:cubicBezTo>
                <a:cubicBezTo>
                  <a:pt x="60224" y="98333"/>
                  <a:pt x="61359" y="98907"/>
                  <a:pt x="62471" y="95000"/>
                </a:cubicBezTo>
                <a:cubicBezTo>
                  <a:pt x="63954" y="89792"/>
                  <a:pt x="63575" y="56811"/>
                  <a:pt x="65168" y="45000"/>
                </a:cubicBezTo>
                <a:lnTo>
                  <a:pt x="65842" y="40000"/>
                </a:lnTo>
                <a:cubicBezTo>
                  <a:pt x="65992" y="33333"/>
                  <a:pt x="66055" y="25270"/>
                  <a:pt x="66292" y="20000"/>
                </a:cubicBezTo>
                <a:cubicBezTo>
                  <a:pt x="66743" y="9957"/>
                  <a:pt x="67409" y="17462"/>
                  <a:pt x="67865" y="20000"/>
                </a:cubicBezTo>
                <a:cubicBezTo>
                  <a:pt x="68014" y="26666"/>
                  <a:pt x="68100" y="34274"/>
                  <a:pt x="68314" y="40000"/>
                </a:cubicBezTo>
                <a:cubicBezTo>
                  <a:pt x="68487" y="44616"/>
                  <a:pt x="68768" y="46507"/>
                  <a:pt x="68988" y="50000"/>
                </a:cubicBezTo>
                <a:cubicBezTo>
                  <a:pt x="69293" y="54843"/>
                  <a:pt x="69562" y="60865"/>
                  <a:pt x="69887" y="65000"/>
                </a:cubicBezTo>
                <a:cubicBezTo>
                  <a:pt x="70469" y="72399"/>
                  <a:pt x="72022" y="74062"/>
                  <a:pt x="72359" y="75000"/>
                </a:cubicBezTo>
                <a:cubicBezTo>
                  <a:pt x="74082" y="73333"/>
                  <a:pt x="75828" y="76519"/>
                  <a:pt x="77528" y="70000"/>
                </a:cubicBezTo>
                <a:cubicBezTo>
                  <a:pt x="78060" y="67957"/>
                  <a:pt x="78426" y="56666"/>
                  <a:pt x="78876" y="50000"/>
                </a:cubicBezTo>
                <a:lnTo>
                  <a:pt x="79550" y="40000"/>
                </a:lnTo>
                <a:cubicBezTo>
                  <a:pt x="79775" y="36666"/>
                  <a:pt x="79968" y="31900"/>
                  <a:pt x="80224" y="30000"/>
                </a:cubicBezTo>
                <a:lnTo>
                  <a:pt x="80898" y="25000"/>
                </a:lnTo>
                <a:cubicBezTo>
                  <a:pt x="81048" y="30000"/>
                  <a:pt x="81175" y="35383"/>
                  <a:pt x="81348" y="40000"/>
                </a:cubicBezTo>
                <a:cubicBezTo>
                  <a:pt x="81889" y="54437"/>
                  <a:pt x="82033" y="55167"/>
                  <a:pt x="82696" y="65000"/>
                </a:cubicBezTo>
                <a:cubicBezTo>
                  <a:pt x="82846" y="70000"/>
                  <a:pt x="82935" y="76246"/>
                  <a:pt x="83146" y="80000"/>
                </a:cubicBezTo>
                <a:cubicBezTo>
                  <a:pt x="83331" y="83292"/>
                  <a:pt x="83583" y="85000"/>
                  <a:pt x="83820" y="85000"/>
                </a:cubicBezTo>
                <a:cubicBezTo>
                  <a:pt x="85320" y="85000"/>
                  <a:pt x="86816" y="81666"/>
                  <a:pt x="88314" y="80000"/>
                </a:cubicBezTo>
                <a:cubicBezTo>
                  <a:pt x="88539" y="78333"/>
                  <a:pt x="88806" y="78374"/>
                  <a:pt x="88988" y="75000"/>
                </a:cubicBezTo>
                <a:cubicBezTo>
                  <a:pt x="89247" y="70194"/>
                  <a:pt x="89871" y="47510"/>
                  <a:pt x="90112" y="40000"/>
                </a:cubicBezTo>
                <a:cubicBezTo>
                  <a:pt x="90330" y="33218"/>
                  <a:pt x="90498" y="25335"/>
                  <a:pt x="90786" y="20000"/>
                </a:cubicBezTo>
                <a:cubicBezTo>
                  <a:pt x="90968" y="16625"/>
                  <a:pt x="91235" y="16666"/>
                  <a:pt x="91460" y="15000"/>
                </a:cubicBezTo>
                <a:cubicBezTo>
                  <a:pt x="92291" y="21162"/>
                  <a:pt x="92161" y="17713"/>
                  <a:pt x="92808" y="35000"/>
                </a:cubicBezTo>
                <a:cubicBezTo>
                  <a:pt x="92981" y="39616"/>
                  <a:pt x="93047" y="46246"/>
                  <a:pt x="93258" y="50000"/>
                </a:cubicBezTo>
                <a:cubicBezTo>
                  <a:pt x="93443" y="53292"/>
                  <a:pt x="93720" y="52642"/>
                  <a:pt x="93932" y="55000"/>
                </a:cubicBezTo>
                <a:cubicBezTo>
                  <a:pt x="95675" y="74385"/>
                  <a:pt x="93586" y="57432"/>
                  <a:pt x="95280" y="70000"/>
                </a:cubicBezTo>
                <a:cubicBezTo>
                  <a:pt x="96179" y="68333"/>
                  <a:pt x="97087" y="68299"/>
                  <a:pt x="97977" y="65000"/>
                </a:cubicBezTo>
                <a:cubicBezTo>
                  <a:pt x="98444" y="63266"/>
                  <a:pt x="98876" y="58333"/>
                  <a:pt x="99325" y="55000"/>
                </a:cubicBezTo>
                <a:lnTo>
                  <a:pt x="100000" y="50000"/>
                </a:lnTo>
                <a:cubicBezTo>
                  <a:pt x="100149" y="45000"/>
                  <a:pt x="100258" y="39249"/>
                  <a:pt x="100449" y="35000"/>
                </a:cubicBezTo>
                <a:cubicBezTo>
                  <a:pt x="100885" y="25307"/>
                  <a:pt x="101249" y="24066"/>
                  <a:pt x="101797" y="20000"/>
                </a:cubicBezTo>
                <a:cubicBezTo>
                  <a:pt x="102247" y="23333"/>
                  <a:pt x="102811" y="22546"/>
                  <a:pt x="103146" y="30000"/>
                </a:cubicBezTo>
                <a:cubicBezTo>
                  <a:pt x="103370" y="35000"/>
                  <a:pt x="103542" y="41566"/>
                  <a:pt x="103820" y="45000"/>
                </a:cubicBezTo>
                <a:cubicBezTo>
                  <a:pt x="104234" y="50119"/>
                  <a:pt x="104719" y="51666"/>
                  <a:pt x="105168" y="55000"/>
                </a:cubicBezTo>
                <a:lnTo>
                  <a:pt x="105842" y="60000"/>
                </a:lnTo>
                <a:cubicBezTo>
                  <a:pt x="106339" y="59209"/>
                  <a:pt x="108641" y="61364"/>
                  <a:pt x="109662" y="50000"/>
                </a:cubicBezTo>
                <a:cubicBezTo>
                  <a:pt x="109904" y="47312"/>
                  <a:pt x="110090" y="42440"/>
                  <a:pt x="110337" y="40000"/>
                </a:cubicBezTo>
                <a:cubicBezTo>
                  <a:pt x="110769" y="35718"/>
                  <a:pt x="111685" y="30000"/>
                  <a:pt x="111685" y="30000"/>
                </a:cubicBezTo>
                <a:cubicBezTo>
                  <a:pt x="111910" y="25000"/>
                  <a:pt x="112183" y="20883"/>
                  <a:pt x="112359" y="15000"/>
                </a:cubicBezTo>
                <a:cubicBezTo>
                  <a:pt x="112490" y="10614"/>
                  <a:pt x="112347" y="0"/>
                  <a:pt x="112584" y="0"/>
                </a:cubicBezTo>
                <a:cubicBezTo>
                  <a:pt x="112854" y="0"/>
                  <a:pt x="112842" y="10750"/>
                  <a:pt x="113033" y="15000"/>
                </a:cubicBezTo>
                <a:cubicBezTo>
                  <a:pt x="113469" y="24692"/>
                  <a:pt x="113833" y="25933"/>
                  <a:pt x="114382" y="30000"/>
                </a:cubicBezTo>
                <a:cubicBezTo>
                  <a:pt x="115580" y="28333"/>
                  <a:pt x="116781" y="27418"/>
                  <a:pt x="117977" y="25000"/>
                </a:cubicBezTo>
                <a:cubicBezTo>
                  <a:pt x="118431" y="24082"/>
                  <a:pt x="118893" y="23205"/>
                  <a:pt x="119325" y="20000"/>
                </a:cubicBezTo>
                <a:cubicBezTo>
                  <a:pt x="119582" y="18099"/>
                  <a:pt x="120000" y="10000"/>
                  <a:pt x="120000" y="10000"/>
                </a:cubicBezTo>
              </a:path>
            </a:pathLst>
          </a:cu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algn="ctr"/>
            <a:endParaRPr sz="1800">
              <a:solidFill>
                <a:schemeClr val="dk1"/>
              </a:solidFill>
              <a:latin typeface="Calibri"/>
              <a:ea typeface="Calibri"/>
              <a:cs typeface="Calibri"/>
              <a:sym typeface="Calibri"/>
            </a:endParaRPr>
          </a:p>
        </p:txBody>
      </p:sp>
      <p:pic>
        <p:nvPicPr>
          <p:cNvPr id="454" name="Shape 454"/>
          <p:cNvPicPr preferRelativeResize="0"/>
          <p:nvPr/>
        </p:nvPicPr>
        <p:blipFill rotWithShape="1">
          <a:blip r:embed="rId7">
            <a:alphaModFix/>
          </a:blip>
          <a:srcRect/>
          <a:stretch/>
        </p:blipFill>
        <p:spPr>
          <a:xfrm>
            <a:off x="7658955" y="3819526"/>
            <a:ext cx="504824" cy="295275"/>
          </a:xfrm>
          <a:prstGeom prst="rect">
            <a:avLst/>
          </a:prstGeom>
          <a:noFill/>
          <a:ln>
            <a:noFill/>
          </a:ln>
        </p:spPr>
      </p:pic>
      <p:sp>
        <p:nvSpPr>
          <p:cNvPr id="455" name="Shape 455"/>
          <p:cNvSpPr txBox="1"/>
          <p:nvPr/>
        </p:nvSpPr>
        <p:spPr>
          <a:xfrm>
            <a:off x="3429001" y="3819637"/>
            <a:ext cx="60304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52m</a:t>
            </a:r>
          </a:p>
        </p:txBody>
      </p:sp>
      <p:sp>
        <p:nvSpPr>
          <p:cNvPr id="456" name="Shape 456"/>
          <p:cNvSpPr txBox="1"/>
          <p:nvPr/>
        </p:nvSpPr>
        <p:spPr>
          <a:xfrm>
            <a:off x="3581400" y="2850632"/>
            <a:ext cx="1103572"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v= 67 m/s</a:t>
            </a:r>
          </a:p>
        </p:txBody>
      </p:sp>
      <p:cxnSp>
        <p:nvCxnSpPr>
          <p:cNvPr id="457" name="Shape 457"/>
          <p:cNvCxnSpPr/>
          <p:nvPr/>
        </p:nvCxnSpPr>
        <p:spPr>
          <a:xfrm>
            <a:off x="3429001" y="5029200"/>
            <a:ext cx="4876799" cy="0"/>
          </a:xfrm>
          <a:prstGeom prst="straightConnector1">
            <a:avLst/>
          </a:prstGeom>
          <a:noFill/>
          <a:ln w="38100" cap="flat" cmpd="sng">
            <a:solidFill>
              <a:schemeClr val="accent2"/>
            </a:solidFill>
            <a:prstDash val="solid"/>
            <a:round/>
            <a:headEnd type="stealth" w="lg" len="lg"/>
            <a:tailEnd type="stealth" w="lg" len="lg"/>
          </a:ln>
          <a:effectLst>
            <a:outerShdw blurRad="39999" dist="23000" dir="5400000" rotWithShape="0">
              <a:srgbClr val="000000">
                <a:alpha val="34901"/>
              </a:srgbClr>
            </a:outerShdw>
          </a:effectLst>
        </p:spPr>
      </p:cxnSp>
      <p:sp>
        <p:nvSpPr>
          <p:cNvPr id="458" name="Shape 458"/>
          <p:cNvSpPr txBox="1"/>
          <p:nvPr/>
        </p:nvSpPr>
        <p:spPr>
          <a:xfrm>
            <a:off x="5892938" y="4724400"/>
            <a:ext cx="304891"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a:t>
            </a:r>
          </a:p>
        </p:txBody>
      </p:sp>
      <p:sp>
        <p:nvSpPr>
          <p:cNvPr id="459" name="Shape 459"/>
          <p:cNvSpPr txBox="1"/>
          <p:nvPr/>
        </p:nvSpPr>
        <p:spPr>
          <a:xfrm>
            <a:off x="3581401" y="3148567"/>
            <a:ext cx="1018549" cy="369332"/>
          </a:xfrm>
          <a:prstGeom prst="rect">
            <a:avLst/>
          </a:prstGeom>
          <a:blipFill rotWithShape="1">
            <a:blip r:embed="rId8">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0" name="Shape 460"/>
          <p:cNvSpPr txBox="1"/>
          <p:nvPr/>
        </p:nvSpPr>
        <p:spPr>
          <a:xfrm>
            <a:off x="1524000" y="4737634"/>
            <a:ext cx="959172" cy="2075825"/>
          </a:xfrm>
          <a:prstGeom prst="rect">
            <a:avLst/>
          </a:prstGeom>
          <a:blipFill rotWithShape="1">
            <a:blip r:embed="rId9">
              <a:alphaModFix/>
            </a:blip>
            <a:stretch>
              <a:fillRect t="-1465" r="-4458" b="-3516"/>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1" name="Shape 461"/>
          <p:cNvSpPr txBox="1"/>
          <p:nvPr/>
        </p:nvSpPr>
        <p:spPr>
          <a:xfrm>
            <a:off x="2523946" y="4724401"/>
            <a:ext cx="810927" cy="2075825"/>
          </a:xfrm>
          <a:prstGeom prst="rect">
            <a:avLst/>
          </a:prstGeom>
          <a:blipFill rotWithShape="1">
            <a:blip r:embed="rId10">
              <a:alphaModFix/>
            </a:blip>
            <a:stretch>
              <a:fillRect t="-1465" r="-6013" b="-3516"/>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cxnSp>
        <p:nvCxnSpPr>
          <p:cNvPr id="462" name="Shape 462"/>
          <p:cNvCxnSpPr/>
          <p:nvPr/>
        </p:nvCxnSpPr>
        <p:spPr>
          <a:xfrm>
            <a:off x="2523945" y="4737634"/>
            <a:ext cx="0" cy="2120365"/>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463" name="Shape 463"/>
          <p:cNvSpPr txBox="1"/>
          <p:nvPr/>
        </p:nvSpPr>
        <p:spPr>
          <a:xfrm>
            <a:off x="3657090" y="5177310"/>
            <a:ext cx="2376869" cy="610936"/>
          </a:xfrm>
          <a:prstGeom prst="rect">
            <a:avLst/>
          </a:prstGeom>
          <a:blipFill rotWithShape="1">
            <a:blip r:embed="rId11">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4" name="Shape 464"/>
          <p:cNvSpPr txBox="1"/>
          <p:nvPr/>
        </p:nvSpPr>
        <p:spPr>
          <a:xfrm>
            <a:off x="3429000" y="5743921"/>
            <a:ext cx="3005246" cy="610936"/>
          </a:xfrm>
          <a:prstGeom prst="rect">
            <a:avLst/>
          </a:prstGeom>
          <a:blipFill rotWithShape="1">
            <a:blip r:embed="rId12">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5" name="Shape 465"/>
          <p:cNvSpPr txBox="1"/>
          <p:nvPr/>
        </p:nvSpPr>
        <p:spPr>
          <a:xfrm>
            <a:off x="4269883" y="6368533"/>
            <a:ext cx="1151276" cy="369332"/>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 = 11.06 s</a:t>
            </a:r>
          </a:p>
        </p:txBody>
      </p:sp>
      <p:sp>
        <p:nvSpPr>
          <p:cNvPr id="466" name="Shape 466"/>
          <p:cNvSpPr txBox="1"/>
          <p:nvPr/>
        </p:nvSpPr>
        <p:spPr>
          <a:xfrm>
            <a:off x="7936766" y="6366916"/>
            <a:ext cx="1479636" cy="369332"/>
          </a:xfrm>
          <a:prstGeom prst="rect">
            <a:avLst/>
          </a:prstGeom>
          <a:blipFill rotWithShape="1">
            <a:blip r:embed="rId13">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7" name="Shape 467"/>
          <p:cNvSpPr txBox="1"/>
          <p:nvPr/>
        </p:nvSpPr>
        <p:spPr>
          <a:xfrm>
            <a:off x="7511643" y="5029200"/>
            <a:ext cx="2400913" cy="610936"/>
          </a:xfrm>
          <a:prstGeom prst="rect">
            <a:avLst/>
          </a:prstGeom>
          <a:blipFill rotWithShape="1">
            <a:blip r:embed="rId14">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8" name="Shape 468"/>
          <p:cNvSpPr txBox="1"/>
          <p:nvPr/>
        </p:nvSpPr>
        <p:spPr>
          <a:xfrm>
            <a:off x="7658956" y="5748511"/>
            <a:ext cx="2570447" cy="553357"/>
          </a:xfrm>
          <a:prstGeom prst="rect">
            <a:avLst/>
          </a:prstGeom>
          <a:blipFill rotWithShape="1">
            <a:blip r:embed="rId15">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
        <p:nvSpPr>
          <p:cNvPr id="469" name="Shape 469"/>
          <p:cNvSpPr txBox="1"/>
          <p:nvPr/>
        </p:nvSpPr>
        <p:spPr>
          <a:xfrm>
            <a:off x="5503113" y="6259194"/>
            <a:ext cx="1862267" cy="584774"/>
          </a:xfrm>
          <a:prstGeom prst="rect">
            <a:avLst/>
          </a:prstGeom>
          <a:solidFill>
            <a:schemeClr val="lt1"/>
          </a:solidFill>
          <a:ln w="25400" cap="flat" cmpd="sng">
            <a:solidFill>
              <a:schemeClr val="accent3"/>
            </a:solidFill>
            <a:prstDash val="solid"/>
            <a:round/>
            <a:headEnd type="none" w="med" len="med"/>
            <a:tailEnd type="none" w="med" len="med"/>
          </a:ln>
        </p:spPr>
        <p:txBody>
          <a:bodyPr lIns="91425" tIns="45700" rIns="91425" bIns="45700" anchor="t" anchorCtr="0">
            <a:noAutofit/>
          </a:bodyPr>
          <a:lstStyle/>
          <a:p>
            <a:pPr algn="ctr">
              <a:buSzPct val="25000"/>
            </a:pPr>
            <a:r>
              <a:rPr lang="en-US" sz="1600">
                <a:solidFill>
                  <a:schemeClr val="dk1"/>
                </a:solidFill>
                <a:latin typeface="Calibri"/>
                <a:ea typeface="Calibri"/>
                <a:cs typeface="Calibri"/>
                <a:sym typeface="Calibri"/>
              </a:rPr>
              <a:t>You need to use the quadratic formula!</a:t>
            </a:r>
          </a:p>
        </p:txBody>
      </p:sp>
      <p:sp>
        <p:nvSpPr>
          <p:cNvPr id="470" name="Shape 470"/>
          <p:cNvSpPr txBox="1"/>
          <p:nvPr/>
        </p:nvSpPr>
        <p:spPr>
          <a:xfrm>
            <a:off x="1920189" y="4387333"/>
            <a:ext cx="1207510" cy="369332"/>
          </a:xfrm>
          <a:prstGeom prst="rect">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Whole Trip</a:t>
            </a:r>
          </a:p>
        </p:txBody>
      </p:sp>
      <p:sp>
        <p:nvSpPr>
          <p:cNvPr id="471" name="Shape 471"/>
          <p:cNvSpPr txBox="1"/>
          <p:nvPr/>
        </p:nvSpPr>
        <p:spPr>
          <a:xfrm>
            <a:off x="7921250" y="533401"/>
            <a:ext cx="2251450" cy="685123"/>
          </a:xfrm>
          <a:prstGeom prst="rect">
            <a:avLst/>
          </a:prstGeom>
          <a:blipFill rotWithShape="1">
            <a:blip r:embed="rId16">
              <a:alphaModFix/>
            </a:blip>
            <a:stretch>
              <a:fillRect/>
            </a:stretch>
          </a:blipFill>
          <a:ln>
            <a:noFill/>
          </a:ln>
        </p:spPr>
        <p:txBody>
          <a:bodyPr lIns="91425" tIns="45700" rIns="91425" bIns="45700" anchor="t" anchorCtr="0">
            <a:noAutofit/>
          </a:bodyPr>
          <a:lstStyle/>
          <a:p>
            <a:pPr>
              <a:buSzPct val="25000"/>
            </a:pPr>
            <a:r>
              <a:rPr lang="en-US" sz="1800">
                <a:latin typeface="Calibri"/>
                <a:ea typeface="Calibri"/>
                <a:cs typeface="Calibri"/>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 calcmode="lin" valueType="num">
                                      <p:cBhvr additive="base">
                                        <p:cTn id="7" dur="500"/>
                                        <p:tgtEl>
                                          <p:spTgt spid="46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60"/>
                                        </p:tgtEl>
                                        <p:attrNameLst>
                                          <p:attrName>style.visibility</p:attrName>
                                        </p:attrNameLst>
                                      </p:cBhvr>
                                      <p:to>
                                        <p:strVal val="visible"/>
                                      </p:to>
                                    </p:set>
                                    <p:anim calcmode="lin" valueType="num">
                                      <p:cBhvr additive="base">
                                        <p:cTn id="10" dur="500"/>
                                        <p:tgtEl>
                                          <p:spTgt spid="46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62"/>
                                        </p:tgtEl>
                                        <p:attrNameLst>
                                          <p:attrName>style.visibility</p:attrName>
                                        </p:attrNameLst>
                                      </p:cBhvr>
                                      <p:to>
                                        <p:strVal val="visible"/>
                                      </p:to>
                                    </p:set>
                                    <p:anim calcmode="lin" valueType="num">
                                      <p:cBhvr additive="base">
                                        <p:cTn id="13" dur="500"/>
                                        <p:tgtEl>
                                          <p:spTgt spid="462"/>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63"/>
                                        </p:tgtEl>
                                        <p:attrNameLst>
                                          <p:attrName>style.visibility</p:attrName>
                                        </p:attrNameLst>
                                      </p:cBhvr>
                                      <p:to>
                                        <p:strVal val="visible"/>
                                      </p:to>
                                    </p:set>
                                    <p:anim calcmode="lin" valueType="num">
                                      <p:cBhvr additive="base">
                                        <p:cTn id="21" dur="500"/>
                                        <p:tgtEl>
                                          <p:spTgt spid="46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64"/>
                                        </p:tgtEl>
                                        <p:attrNameLst>
                                          <p:attrName>style.visibility</p:attrName>
                                        </p:attrNameLst>
                                      </p:cBhvr>
                                      <p:to>
                                        <p:strVal val="visible"/>
                                      </p:to>
                                    </p:set>
                                    <p:anim calcmode="lin" valueType="num">
                                      <p:cBhvr additive="base">
                                        <p:cTn id="26" dur="500"/>
                                        <p:tgtEl>
                                          <p:spTgt spid="46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9"/>
                                        </p:tgtEl>
                                        <p:attrNameLst>
                                          <p:attrName>style.visibility</p:attrName>
                                        </p:attrNameLst>
                                      </p:cBhvr>
                                      <p:to>
                                        <p:strVal val="visible"/>
                                      </p:to>
                                    </p:set>
                                    <p:anim calcmode="lin" valueType="num">
                                      <p:cBhvr additive="base">
                                        <p:cTn id="31" dur="500"/>
                                        <p:tgtEl>
                                          <p:spTgt spid="469"/>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71"/>
                                        </p:tgtEl>
                                        <p:attrNameLst>
                                          <p:attrName>style.visibility</p:attrName>
                                        </p:attrNameLst>
                                      </p:cBhvr>
                                      <p:to>
                                        <p:strVal val="visible"/>
                                      </p:to>
                                    </p:set>
                                    <p:anim calcmode="lin" valueType="num">
                                      <p:cBhvr additive="base">
                                        <p:cTn id="34" dur="500"/>
                                        <p:tgtEl>
                                          <p:spTgt spid="47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65"/>
                                        </p:tgtEl>
                                        <p:attrNameLst>
                                          <p:attrName>style.visibility</p:attrName>
                                        </p:attrNameLst>
                                      </p:cBhvr>
                                      <p:to>
                                        <p:strVal val="visible"/>
                                      </p:to>
                                    </p:set>
                                    <p:anim calcmode="lin" valueType="num">
                                      <p:cBhvr additive="base">
                                        <p:cTn id="39" dur="500"/>
                                        <p:tgtEl>
                                          <p:spTgt spid="46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67"/>
                                        </p:tgtEl>
                                        <p:attrNameLst>
                                          <p:attrName>style.visibility</p:attrName>
                                        </p:attrNameLst>
                                      </p:cBhvr>
                                      <p:to>
                                        <p:strVal val="visible"/>
                                      </p:to>
                                    </p:set>
                                    <p:animEffect transition="in" filter="fade">
                                      <p:cBhvr>
                                        <p:cTn id="44" dur="500"/>
                                        <p:tgtEl>
                                          <p:spTgt spid="467"/>
                                        </p:tgtEl>
                                      </p:cBhvr>
                                    </p:animEffect>
                                  </p:childTnLst>
                                </p:cTn>
                              </p:par>
                              <p:par>
                                <p:cTn id="45" presetID="10" presetClass="entr" presetSubtype="0" fill="hold" nodeType="withEffect">
                                  <p:stCondLst>
                                    <p:cond delay="0"/>
                                  </p:stCondLst>
                                  <p:childTnLst>
                                    <p:set>
                                      <p:cBhvr>
                                        <p:cTn id="46" dur="1" fill="hold">
                                          <p:stCondLst>
                                            <p:cond delay="0"/>
                                          </p:stCondLst>
                                        </p:cTn>
                                        <p:tgtEl>
                                          <p:spTgt spid="444"/>
                                        </p:tgtEl>
                                        <p:attrNameLst>
                                          <p:attrName>style.visibility</p:attrName>
                                        </p:attrNameLst>
                                      </p:cBhvr>
                                      <p:to>
                                        <p:strVal val="visible"/>
                                      </p:to>
                                    </p:set>
                                    <p:animEffect transition="in" filter="fade">
                                      <p:cBhvr>
                                        <p:cTn id="47" dur="500"/>
                                        <p:tgtEl>
                                          <p:spTgt spid="4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8"/>
                                        </p:tgtEl>
                                        <p:attrNameLst>
                                          <p:attrName>style.visibility</p:attrName>
                                        </p:attrNameLst>
                                      </p:cBhvr>
                                      <p:to>
                                        <p:strVal val="visible"/>
                                      </p:to>
                                    </p:set>
                                    <p:animEffect transition="in" filter="fade">
                                      <p:cBhvr>
                                        <p:cTn id="52" dur="500"/>
                                        <p:tgtEl>
                                          <p:spTgt spid="46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66"/>
                                        </p:tgtEl>
                                        <p:attrNameLst>
                                          <p:attrName>style.visibility</p:attrName>
                                        </p:attrNameLst>
                                      </p:cBhvr>
                                      <p:to>
                                        <p:strVal val="visible"/>
                                      </p:to>
                                    </p:set>
                                    <p:anim calcmode="lin" valueType="num">
                                      <p:cBhvr additive="base">
                                        <p:cTn id="57" dur="500"/>
                                        <p:tgtEl>
                                          <p:spTgt spid="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http://www.physicsclassroom.com/Physics-Interactives/Vectors-and-Projectiles/Turd-the-Target-2/Turd-the-Target-2-Interactive</a:t>
            </a:r>
          </a:p>
        </p:txBody>
      </p:sp>
      <p:sp>
        <p:nvSpPr>
          <p:cNvPr id="3" name="Text Placeholder 2"/>
          <p:cNvSpPr>
            <a:spLocks noGrp="1"/>
          </p:cNvSpPr>
          <p:nvPr>
            <p:ph type="body" idx="1"/>
          </p:nvPr>
        </p:nvSpPr>
        <p:spPr/>
        <p:txBody>
          <a:bodyPr/>
          <a:lstStyle/>
          <a:p>
            <a:r>
              <a:rPr lang="en-US" dirty="0" smtClean="0"/>
              <a:t>If there is time</a:t>
            </a:r>
            <a:endParaRPr lang="en-US" dirty="0"/>
          </a:p>
        </p:txBody>
      </p:sp>
    </p:spTree>
    <p:extLst>
      <p:ext uri="{BB962C8B-B14F-4D97-AF65-F5344CB8AC3E}">
        <p14:creationId xmlns:p14="http://schemas.microsoft.com/office/powerpoint/2010/main" val="3308825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981200" y="274637"/>
            <a:ext cx="8229600" cy="1143000"/>
          </a:xfrm>
          <a:prstGeom prst="rect">
            <a:avLst/>
          </a:prstGeom>
          <a:noFill/>
          <a:ln>
            <a:noFill/>
          </a:ln>
        </p:spPr>
        <p:txBody>
          <a:bodyPr lIns="91425" tIns="45700" rIns="91425" bIns="45700" anchor="ctr" anchorCtr="0">
            <a:noAutofit/>
          </a:bodyPr>
          <a:lstStyle/>
          <a:p>
            <a:pPr algn="l">
              <a:buSzPct val="25000"/>
            </a:pPr>
            <a:r>
              <a:rPr lang="en-US" sz="3959"/>
              <a:t>Describe the motion of the cannon ball if we fired it like this</a:t>
            </a:r>
          </a:p>
        </p:txBody>
      </p:sp>
      <p:pic>
        <p:nvPicPr>
          <p:cNvPr id="93" name="Shape 93" descr="http://t1.gstatic.com/images?q=tbn:ANd9GcQR3IrqqhHoytdfcZlEAkKtQzPBP_cdDu96a5FXfENWp5eR2HK9VA"/>
          <p:cNvPicPr preferRelativeResize="0"/>
          <p:nvPr/>
        </p:nvPicPr>
        <p:blipFill rotWithShape="1">
          <a:blip r:embed="rId3">
            <a:alphaModFix/>
          </a:blip>
          <a:srcRect/>
          <a:stretch/>
        </p:blipFill>
        <p:spPr>
          <a:xfrm rot="1677930" flipH="1">
            <a:off x="1824745" y="4143466"/>
            <a:ext cx="2809875" cy="1657351"/>
          </a:xfrm>
          <a:prstGeom prst="rect">
            <a:avLst/>
          </a:prstGeom>
          <a:noFill/>
          <a:ln>
            <a:noFill/>
          </a:ln>
        </p:spPr>
      </p:pic>
      <p:pic>
        <p:nvPicPr>
          <p:cNvPr id="94" name="Shape 94" descr="http://t1.gstatic.com/images?q=tbn:ANd9GcQR3IrqqhHoytdfcZlEAkKtQzPBP_cdDu96a5FXfENWp5eR2HK9VA"/>
          <p:cNvPicPr preferRelativeResize="0"/>
          <p:nvPr/>
        </p:nvPicPr>
        <p:blipFill rotWithShape="1">
          <a:blip r:embed="rId3">
            <a:alphaModFix/>
          </a:blip>
          <a:srcRect/>
          <a:stretch/>
        </p:blipFill>
        <p:spPr>
          <a:xfrm rot="-3861568" flipH="1">
            <a:off x="6933131" y="4682701"/>
            <a:ext cx="2809874" cy="1657351"/>
          </a:xfrm>
          <a:prstGeom prst="rect">
            <a:avLst/>
          </a:prstGeom>
          <a:noFill/>
          <a:ln>
            <a:noFill/>
          </a:ln>
        </p:spPr>
      </p:pic>
      <p:cxnSp>
        <p:nvCxnSpPr>
          <p:cNvPr id="95" name="Shape 95"/>
          <p:cNvCxnSpPr/>
          <p:nvPr/>
        </p:nvCxnSpPr>
        <p:spPr>
          <a:xfrm>
            <a:off x="1600200" y="5105401"/>
            <a:ext cx="8686800" cy="76199"/>
          </a:xfrm>
          <a:prstGeom prst="straightConnector1">
            <a:avLst/>
          </a:prstGeom>
          <a:noFill/>
          <a:ln w="38100"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cxnSp>
      <p:sp>
        <p:nvSpPr>
          <p:cNvPr id="96" name="Shape 96"/>
          <p:cNvSpPr/>
          <p:nvPr/>
        </p:nvSpPr>
        <p:spPr>
          <a:xfrm rot="-5400000">
            <a:off x="5935376" y="3578483"/>
            <a:ext cx="365360" cy="2787314"/>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7" name="Shape 97"/>
          <p:cNvSpPr txBox="1"/>
          <p:nvPr/>
        </p:nvSpPr>
        <p:spPr>
          <a:xfrm>
            <a:off x="4297547" y="5315634"/>
            <a:ext cx="3641021" cy="646331"/>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The ball will move along a </a:t>
            </a:r>
            <a:r>
              <a:rPr lang="en-US" sz="1800" b="1">
                <a:solidFill>
                  <a:schemeClr val="dk1"/>
                </a:solidFill>
                <a:latin typeface="Calibri"/>
                <a:ea typeface="Calibri"/>
                <a:cs typeface="Calibri"/>
                <a:sym typeface="Calibri"/>
              </a:rPr>
              <a:t>horizontal</a:t>
            </a:r>
            <a:r>
              <a:rPr lang="en-US" sz="1800">
                <a:solidFill>
                  <a:schemeClr val="dk1"/>
                </a:solidFill>
                <a:latin typeface="Calibri"/>
                <a:ea typeface="Calibri"/>
                <a:cs typeface="Calibri"/>
                <a:sym typeface="Calibri"/>
              </a:rPr>
              <a:t> path at a </a:t>
            </a:r>
            <a:r>
              <a:rPr lang="en-US" sz="1800" b="1">
                <a:solidFill>
                  <a:schemeClr val="dk1"/>
                </a:solidFill>
                <a:latin typeface="Calibri"/>
                <a:ea typeface="Calibri"/>
                <a:cs typeface="Calibri"/>
                <a:sym typeface="Calibri"/>
              </a:rPr>
              <a:t>constant velocity</a:t>
            </a:r>
            <a:r>
              <a:rPr lang="en-US" sz="1800">
                <a:solidFill>
                  <a:schemeClr val="dk1"/>
                </a:solidFill>
                <a:latin typeface="Calibri"/>
                <a:ea typeface="Calibri"/>
                <a:cs typeface="Calibri"/>
                <a:sym typeface="Calibri"/>
              </a:rPr>
              <a:t>!!</a:t>
            </a:r>
          </a:p>
        </p:txBody>
      </p:sp>
      <p:sp>
        <p:nvSpPr>
          <p:cNvPr id="98" name="Shape 98"/>
          <p:cNvSpPr/>
          <p:nvPr/>
        </p:nvSpPr>
        <p:spPr>
          <a:xfrm rot="10800000">
            <a:off x="8139170" y="1219199"/>
            <a:ext cx="365360" cy="2787314"/>
          </a:xfrm>
          <a:prstGeom prst="down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9" name="Shape 99"/>
          <p:cNvSpPr txBox="1"/>
          <p:nvPr/>
        </p:nvSpPr>
        <p:spPr>
          <a:xfrm>
            <a:off x="8610600" y="2133600"/>
            <a:ext cx="2057400" cy="1477328"/>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The ball will move along a </a:t>
            </a:r>
            <a:r>
              <a:rPr lang="en-US" sz="1800" b="1">
                <a:solidFill>
                  <a:schemeClr val="dk1"/>
                </a:solidFill>
                <a:latin typeface="Calibri"/>
                <a:ea typeface="Calibri"/>
                <a:cs typeface="Calibri"/>
                <a:sym typeface="Calibri"/>
              </a:rPr>
              <a:t>vertical</a:t>
            </a:r>
            <a:r>
              <a:rPr lang="en-US" sz="1800">
                <a:solidFill>
                  <a:schemeClr val="dk1"/>
                </a:solidFill>
                <a:latin typeface="Calibri"/>
                <a:ea typeface="Calibri"/>
                <a:cs typeface="Calibri"/>
                <a:sym typeface="Calibri"/>
              </a:rPr>
              <a:t> path being </a:t>
            </a:r>
            <a:r>
              <a:rPr lang="en-US" sz="1800" b="1">
                <a:solidFill>
                  <a:schemeClr val="dk1"/>
                </a:solidFill>
                <a:latin typeface="Calibri"/>
                <a:ea typeface="Calibri"/>
                <a:cs typeface="Calibri"/>
                <a:sym typeface="Calibri"/>
              </a:rPr>
              <a:t>accelerated by gravity</a:t>
            </a:r>
            <a:r>
              <a:rPr lang="en-US" sz="1800">
                <a:solidFill>
                  <a:schemeClr val="dk1"/>
                </a:solidFill>
                <a:latin typeface="Calibri"/>
                <a:ea typeface="Calibri"/>
                <a:cs typeface="Calibri"/>
                <a:sym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 calcmode="lin" valueType="num">
                                      <p:cBhvr additive="base">
                                        <p:cTn id="10" dur="500"/>
                                        <p:tgtEl>
                                          <p:spTgt spid="97"/>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500"/>
                                        <p:tgtEl>
                                          <p:spTgt spid="98"/>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981200" y="4012"/>
            <a:ext cx="8229600" cy="704505"/>
          </a:xfrm>
          <a:prstGeom prst="rect">
            <a:avLst/>
          </a:prstGeom>
          <a:noFill/>
          <a:ln>
            <a:noFill/>
          </a:ln>
        </p:spPr>
        <p:txBody>
          <a:bodyPr lIns="91425" tIns="45700" rIns="91425" bIns="45700" anchor="ctr" anchorCtr="0">
            <a:noAutofit/>
          </a:bodyPr>
          <a:lstStyle/>
          <a:p>
            <a:pPr>
              <a:buSzPct val="25000"/>
            </a:pPr>
            <a:r>
              <a:rPr lang="en-US" sz="3959"/>
              <a:t>Sketch graphs of the motion</a:t>
            </a:r>
          </a:p>
        </p:txBody>
      </p:sp>
      <p:sp>
        <p:nvSpPr>
          <p:cNvPr id="105" name="Shape 105"/>
          <p:cNvSpPr txBox="1">
            <a:spLocks noGrp="1"/>
          </p:cNvSpPr>
          <p:nvPr>
            <p:ph type="body" idx="1"/>
          </p:nvPr>
        </p:nvSpPr>
        <p:spPr>
          <a:xfrm>
            <a:off x="1981200" y="710825"/>
            <a:ext cx="8229600" cy="4525963"/>
          </a:xfrm>
          <a:prstGeom prst="rect">
            <a:avLst/>
          </a:prstGeom>
          <a:noFill/>
          <a:ln>
            <a:noFill/>
          </a:ln>
        </p:spPr>
        <p:txBody>
          <a:bodyPr lIns="91425" tIns="45700" rIns="91425" bIns="45700" anchor="t" anchorCtr="0">
            <a:noAutofit/>
          </a:bodyPr>
          <a:lstStyle/>
          <a:p>
            <a:pPr marL="0" indent="0">
              <a:spcBef>
                <a:spcPts val="0"/>
              </a:spcBef>
              <a:buSzPct val="25000"/>
              <a:buNone/>
            </a:pPr>
            <a:r>
              <a:rPr lang="en-US"/>
              <a:t>Horizontal</a:t>
            </a:r>
          </a:p>
          <a:p>
            <a:pPr marL="0" indent="0">
              <a:buSzPct val="25000"/>
              <a:buNone/>
            </a:pPr>
            <a:endParaRPr/>
          </a:p>
          <a:p>
            <a:pPr marL="0" indent="0">
              <a:buSzPct val="25000"/>
              <a:buNone/>
            </a:pPr>
            <a:endParaRPr/>
          </a:p>
          <a:p>
            <a:pPr marL="0" indent="0">
              <a:buSzPct val="25000"/>
              <a:buNone/>
            </a:pPr>
            <a:endParaRPr/>
          </a:p>
          <a:p>
            <a:pPr marL="0" indent="0">
              <a:buSzPct val="25000"/>
              <a:buNone/>
            </a:pPr>
            <a:endParaRPr/>
          </a:p>
          <a:p>
            <a:pPr marL="0" indent="0">
              <a:buSzPct val="25000"/>
              <a:buNone/>
            </a:pPr>
            <a:r>
              <a:rPr lang="en-US"/>
              <a:t>Vertical</a:t>
            </a:r>
          </a:p>
          <a:p>
            <a:pPr marL="0" indent="0">
              <a:buSzPct val="25000"/>
              <a:buNone/>
            </a:pPr>
            <a:endParaRPr/>
          </a:p>
        </p:txBody>
      </p:sp>
      <p:grpSp>
        <p:nvGrpSpPr>
          <p:cNvPr id="106" name="Shape 106"/>
          <p:cNvGrpSpPr/>
          <p:nvPr/>
        </p:nvGrpSpPr>
        <p:grpSpPr>
          <a:xfrm>
            <a:off x="1917033" y="1215712"/>
            <a:ext cx="2894595" cy="2470666"/>
            <a:chOff x="393032" y="1215712"/>
            <a:chExt cx="2894595" cy="2470666"/>
          </a:xfrm>
        </p:grpSpPr>
        <p:grpSp>
          <p:nvGrpSpPr>
            <p:cNvPr id="107" name="Shape 107"/>
            <p:cNvGrpSpPr/>
            <p:nvPr/>
          </p:nvGrpSpPr>
          <p:grpSpPr>
            <a:xfrm>
              <a:off x="683599" y="1221205"/>
              <a:ext cx="2267145" cy="2285999"/>
              <a:chOff x="677261" y="2209800"/>
              <a:chExt cx="1360287" cy="1371599"/>
            </a:xfrm>
          </p:grpSpPr>
          <p:cxnSp>
            <p:nvCxnSpPr>
              <p:cNvPr id="108" name="Shape 108"/>
              <p:cNvCxnSpPr/>
              <p:nvPr/>
            </p:nvCxnSpPr>
            <p:spPr>
              <a:xfrm rot="10800000">
                <a:off x="685800" y="2209800"/>
                <a:ext cx="0" cy="1371599"/>
              </a:xfrm>
              <a:prstGeom prst="straightConnector1">
                <a:avLst/>
              </a:prstGeom>
              <a:noFill/>
              <a:ln w="31750" cap="flat" cmpd="sng">
                <a:solidFill>
                  <a:schemeClr val="dk1"/>
                </a:solidFill>
                <a:prstDash val="solid"/>
                <a:round/>
                <a:headEnd type="none" w="med" len="med"/>
                <a:tailEnd type="triangle" w="lg" len="lg"/>
              </a:ln>
            </p:spPr>
          </p:cxnSp>
          <p:cxnSp>
            <p:nvCxnSpPr>
              <p:cNvPr id="109" name="Shape 109"/>
              <p:cNvCxnSpPr/>
              <p:nvPr/>
            </p:nvCxnSpPr>
            <p:spPr>
              <a:xfrm flipV="1">
                <a:off x="677261" y="3571284"/>
                <a:ext cx="1360287" cy="8203"/>
              </a:xfrm>
              <a:prstGeom prst="straightConnector1">
                <a:avLst/>
              </a:prstGeom>
              <a:noFill/>
              <a:ln w="31750" cap="flat" cmpd="sng">
                <a:solidFill>
                  <a:schemeClr val="dk1"/>
                </a:solidFill>
                <a:prstDash val="solid"/>
                <a:round/>
                <a:headEnd type="none" w="med" len="med"/>
                <a:tailEnd type="triangle" w="lg" len="lg"/>
              </a:ln>
            </p:spPr>
          </p:cxnSp>
        </p:grpSp>
        <p:sp>
          <p:nvSpPr>
            <p:cNvPr id="110" name="Shape 110"/>
            <p:cNvSpPr txBox="1"/>
            <p:nvPr/>
          </p:nvSpPr>
          <p:spPr>
            <a:xfrm>
              <a:off x="393032" y="1215712"/>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a:t>
              </a:r>
            </a:p>
          </p:txBody>
        </p:sp>
        <p:sp>
          <p:nvSpPr>
            <p:cNvPr id="111" name="Shape 111"/>
            <p:cNvSpPr txBox="1"/>
            <p:nvPr/>
          </p:nvSpPr>
          <p:spPr>
            <a:xfrm>
              <a:off x="2982828" y="3317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grpSp>
      <p:grpSp>
        <p:nvGrpSpPr>
          <p:cNvPr id="112" name="Shape 112"/>
          <p:cNvGrpSpPr/>
          <p:nvPr/>
        </p:nvGrpSpPr>
        <p:grpSpPr>
          <a:xfrm>
            <a:off x="5181096" y="1213404"/>
            <a:ext cx="2590801" cy="2288306"/>
            <a:chOff x="1446796" y="1213404"/>
            <a:chExt cx="4876801" cy="2288306"/>
          </a:xfrm>
        </p:grpSpPr>
        <p:cxnSp>
          <p:nvCxnSpPr>
            <p:cNvPr id="114" name="Shape 114"/>
            <p:cNvCxnSpPr/>
            <p:nvPr/>
          </p:nvCxnSpPr>
          <p:spPr>
            <a:xfrm>
              <a:off x="1446796" y="1215711"/>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16" name="Shape 116"/>
            <p:cNvSpPr txBox="1"/>
            <p:nvPr/>
          </p:nvSpPr>
          <p:spPr>
            <a:xfrm>
              <a:off x="3427998" y="1213404"/>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v</a:t>
              </a:r>
            </a:p>
          </p:txBody>
        </p:sp>
        <p:sp>
          <p:nvSpPr>
            <p:cNvPr id="117" name="Shape 117"/>
            <p:cNvSpPr txBox="1"/>
            <p:nvPr/>
          </p:nvSpPr>
          <p:spPr>
            <a:xfrm>
              <a:off x="6018798" y="2174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grpSp>
      <p:grpSp>
        <p:nvGrpSpPr>
          <p:cNvPr id="118" name="Shape 118"/>
          <p:cNvGrpSpPr/>
          <p:nvPr/>
        </p:nvGrpSpPr>
        <p:grpSpPr>
          <a:xfrm>
            <a:off x="8076697" y="1191970"/>
            <a:ext cx="2579271" cy="2315757"/>
            <a:chOff x="4266696" y="1191969"/>
            <a:chExt cx="4865271" cy="2315757"/>
          </a:xfrm>
        </p:grpSpPr>
        <p:cxnSp>
          <p:nvCxnSpPr>
            <p:cNvPr id="120" name="Shape 120"/>
            <p:cNvCxnSpPr/>
            <p:nvPr/>
          </p:nvCxnSpPr>
          <p:spPr>
            <a:xfrm>
              <a:off x="4266696" y="1221727"/>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22" name="Shape 122"/>
            <p:cNvSpPr txBox="1"/>
            <p:nvPr/>
          </p:nvSpPr>
          <p:spPr>
            <a:xfrm>
              <a:off x="8827168" y="2174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23" name="Shape 123"/>
            <p:cNvSpPr txBox="1"/>
            <p:nvPr/>
          </p:nvSpPr>
          <p:spPr>
            <a:xfrm>
              <a:off x="4518718" y="1191969"/>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a:t>
              </a:r>
            </a:p>
          </p:txBody>
        </p:sp>
      </p:grpSp>
      <p:grpSp>
        <p:nvGrpSpPr>
          <p:cNvPr id="124" name="Shape 124"/>
          <p:cNvGrpSpPr/>
          <p:nvPr/>
        </p:nvGrpSpPr>
        <p:grpSpPr>
          <a:xfrm>
            <a:off x="1917033" y="4264892"/>
            <a:ext cx="2894595" cy="2470666"/>
            <a:chOff x="393032" y="4264892"/>
            <a:chExt cx="2894595" cy="2470666"/>
          </a:xfrm>
        </p:grpSpPr>
        <p:grpSp>
          <p:nvGrpSpPr>
            <p:cNvPr id="125" name="Shape 125"/>
            <p:cNvGrpSpPr/>
            <p:nvPr/>
          </p:nvGrpSpPr>
          <p:grpSpPr>
            <a:xfrm>
              <a:off x="578129" y="4267197"/>
              <a:ext cx="2404700" cy="2312145"/>
              <a:chOff x="613978" y="2209800"/>
              <a:chExt cx="1442818" cy="1387287"/>
            </a:xfrm>
          </p:grpSpPr>
          <p:cxnSp>
            <p:nvCxnSpPr>
              <p:cNvPr id="126" name="Shape 126"/>
              <p:cNvCxnSpPr/>
              <p:nvPr/>
            </p:nvCxnSpPr>
            <p:spPr>
              <a:xfrm rot="10800000">
                <a:off x="685800" y="2209800"/>
                <a:ext cx="0" cy="1371599"/>
              </a:xfrm>
              <a:prstGeom prst="straightConnector1">
                <a:avLst/>
              </a:prstGeom>
              <a:noFill/>
              <a:ln w="31750" cap="flat" cmpd="sng">
                <a:solidFill>
                  <a:schemeClr val="dk1"/>
                </a:solidFill>
                <a:prstDash val="solid"/>
                <a:round/>
                <a:headEnd type="none" w="med" len="med"/>
                <a:tailEnd type="triangle" w="lg" len="lg"/>
              </a:ln>
            </p:spPr>
          </p:cxnSp>
          <p:cxnSp>
            <p:nvCxnSpPr>
              <p:cNvPr id="127" name="Shape 127"/>
              <p:cNvCxnSpPr>
                <a:endCxn id="128" idx="1"/>
              </p:cNvCxnSpPr>
              <p:nvPr/>
            </p:nvCxnSpPr>
            <p:spPr>
              <a:xfrm flipV="1">
                <a:off x="613978" y="3580016"/>
                <a:ext cx="1442818" cy="17071"/>
              </a:xfrm>
              <a:prstGeom prst="straightConnector1">
                <a:avLst/>
              </a:prstGeom>
              <a:noFill/>
              <a:ln w="31750" cap="flat" cmpd="sng">
                <a:solidFill>
                  <a:schemeClr val="dk1"/>
                </a:solidFill>
                <a:prstDash val="solid"/>
                <a:round/>
                <a:headEnd type="none" w="med" len="med"/>
                <a:tailEnd type="triangle" w="lg" len="lg"/>
              </a:ln>
            </p:spPr>
          </p:cxnSp>
        </p:grpSp>
        <p:sp>
          <p:nvSpPr>
            <p:cNvPr id="128" name="Shape 128"/>
            <p:cNvSpPr txBox="1"/>
            <p:nvPr/>
          </p:nvSpPr>
          <p:spPr>
            <a:xfrm>
              <a:off x="2982828" y="6366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29" name="Shape 129"/>
            <p:cNvSpPr txBox="1"/>
            <p:nvPr/>
          </p:nvSpPr>
          <p:spPr>
            <a:xfrm>
              <a:off x="393032" y="4264892"/>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y</a:t>
              </a:r>
            </a:p>
          </p:txBody>
        </p:sp>
      </p:grpSp>
      <p:grpSp>
        <p:nvGrpSpPr>
          <p:cNvPr id="130" name="Shape 130"/>
          <p:cNvGrpSpPr/>
          <p:nvPr/>
        </p:nvGrpSpPr>
        <p:grpSpPr>
          <a:xfrm>
            <a:off x="5268327" y="4267200"/>
            <a:ext cx="2579271" cy="2285999"/>
            <a:chOff x="1446796" y="4267199"/>
            <a:chExt cx="4876801" cy="2285999"/>
          </a:xfrm>
        </p:grpSpPr>
        <p:cxnSp>
          <p:nvCxnSpPr>
            <p:cNvPr id="132" name="Shape 132"/>
            <p:cNvCxnSpPr/>
            <p:nvPr/>
          </p:nvCxnSpPr>
          <p:spPr>
            <a:xfrm>
              <a:off x="1446796" y="4267199"/>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34" name="Shape 134"/>
            <p:cNvSpPr txBox="1"/>
            <p:nvPr/>
          </p:nvSpPr>
          <p:spPr>
            <a:xfrm>
              <a:off x="6018798" y="5223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35" name="Shape 135"/>
            <p:cNvSpPr txBox="1"/>
            <p:nvPr/>
          </p:nvSpPr>
          <p:spPr>
            <a:xfrm>
              <a:off x="3427996" y="4298860"/>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v</a:t>
              </a:r>
            </a:p>
          </p:txBody>
        </p:sp>
      </p:grpSp>
      <p:grpSp>
        <p:nvGrpSpPr>
          <p:cNvPr id="136" name="Shape 136"/>
          <p:cNvGrpSpPr/>
          <p:nvPr/>
        </p:nvGrpSpPr>
        <p:grpSpPr>
          <a:xfrm>
            <a:off x="8065169" y="4222623"/>
            <a:ext cx="2590798" cy="2370541"/>
            <a:chOff x="4940967" y="4222622"/>
            <a:chExt cx="4191000" cy="2370541"/>
          </a:xfrm>
        </p:grpSpPr>
        <p:cxnSp>
          <p:nvCxnSpPr>
            <p:cNvPr id="139" name="Shape 139"/>
            <p:cNvCxnSpPr/>
            <p:nvPr/>
          </p:nvCxnSpPr>
          <p:spPr>
            <a:xfrm rot="10800000">
              <a:off x="4940967" y="4222622"/>
              <a:ext cx="0" cy="2370541"/>
            </a:xfrm>
            <a:prstGeom prst="straightConnector1">
              <a:avLst/>
            </a:prstGeom>
            <a:noFill/>
            <a:ln w="31750" cap="flat" cmpd="sng">
              <a:solidFill>
                <a:schemeClr val="dk1"/>
              </a:solidFill>
              <a:prstDash val="solid"/>
              <a:round/>
              <a:headEnd type="none" w="med" len="med"/>
              <a:tailEnd type="triangle" w="lg" len="lg"/>
            </a:ln>
          </p:spPr>
        </p:cxnSp>
        <p:sp>
          <p:nvSpPr>
            <p:cNvPr id="140" name="Shape 140"/>
            <p:cNvSpPr txBox="1"/>
            <p:nvPr/>
          </p:nvSpPr>
          <p:spPr>
            <a:xfrm>
              <a:off x="8827168" y="5223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41" name="Shape 141"/>
            <p:cNvSpPr txBox="1"/>
            <p:nvPr/>
          </p:nvSpPr>
          <p:spPr>
            <a:xfrm>
              <a:off x="6247898" y="4306948"/>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a:t>
              </a:r>
            </a:p>
          </p:txBody>
        </p:sp>
      </p:grpSp>
      <p:cxnSp>
        <p:nvCxnSpPr>
          <p:cNvPr id="142" name="Shape 142"/>
          <p:cNvCxnSpPr/>
          <p:nvPr/>
        </p:nvCxnSpPr>
        <p:spPr>
          <a:xfrm rot="10800000" flipH="1">
            <a:off x="2207600" y="1981199"/>
            <a:ext cx="1969168" cy="1520511"/>
          </a:xfrm>
          <a:prstGeom prst="straightConnector1">
            <a:avLst/>
          </a:prstGeom>
          <a:noFill/>
          <a:ln w="44450" cap="flat" cmpd="sng">
            <a:solidFill>
              <a:srgbClr val="4A7DBA"/>
            </a:solidFill>
            <a:prstDash val="solid"/>
            <a:round/>
            <a:headEnd type="none" w="med" len="med"/>
            <a:tailEnd type="triangle" w="lg" len="lg"/>
          </a:ln>
        </p:spPr>
      </p:cxnSp>
      <p:cxnSp>
        <p:nvCxnSpPr>
          <p:cNvPr id="143" name="Shape 143"/>
          <p:cNvCxnSpPr/>
          <p:nvPr/>
        </p:nvCxnSpPr>
        <p:spPr>
          <a:xfrm rot="10800000" flipH="1">
            <a:off x="5181096" y="1561303"/>
            <a:ext cx="2282992" cy="261"/>
          </a:xfrm>
          <a:prstGeom prst="straightConnector1">
            <a:avLst/>
          </a:prstGeom>
          <a:noFill/>
          <a:ln w="44450" cap="flat" cmpd="sng">
            <a:solidFill>
              <a:srgbClr val="4A7DBA"/>
            </a:solidFill>
            <a:prstDash val="solid"/>
            <a:round/>
            <a:headEnd type="none" w="med" len="med"/>
            <a:tailEnd type="triangle" w="lg" len="lg"/>
          </a:ln>
        </p:spPr>
      </p:cxnSp>
      <p:cxnSp>
        <p:nvCxnSpPr>
          <p:cNvPr id="144" name="Shape 144"/>
          <p:cNvCxnSpPr/>
          <p:nvPr/>
        </p:nvCxnSpPr>
        <p:spPr>
          <a:xfrm rot="10800000" flipH="1">
            <a:off x="8076696" y="2367037"/>
            <a:ext cx="1977190" cy="0"/>
          </a:xfrm>
          <a:prstGeom prst="straightConnector1">
            <a:avLst/>
          </a:prstGeom>
          <a:noFill/>
          <a:ln w="44450" cap="flat" cmpd="sng">
            <a:solidFill>
              <a:srgbClr val="4A7DBA"/>
            </a:solidFill>
            <a:prstDash val="solid"/>
            <a:round/>
            <a:headEnd type="none" w="med" len="med"/>
            <a:tailEnd type="triangle" w="lg" len="lg"/>
          </a:ln>
        </p:spPr>
      </p:cxnSp>
      <p:sp>
        <p:nvSpPr>
          <p:cNvPr id="145" name="Shape 145"/>
          <p:cNvSpPr/>
          <p:nvPr/>
        </p:nvSpPr>
        <p:spPr>
          <a:xfrm>
            <a:off x="2232862" y="5164914"/>
            <a:ext cx="2133598" cy="1385976"/>
          </a:xfrm>
          <a:custGeom>
            <a:avLst/>
            <a:gdLst/>
            <a:ahLst/>
            <a:cxnLst/>
            <a:rect l="0" t="0" r="0" b="0"/>
            <a:pathLst>
              <a:path w="120000" h="120000" extrusionOk="0">
                <a:moveTo>
                  <a:pt x="0" y="120000"/>
                </a:moveTo>
                <a:cubicBezTo>
                  <a:pt x="21363" y="60262"/>
                  <a:pt x="42727" y="525"/>
                  <a:pt x="62727" y="3"/>
                </a:cubicBezTo>
                <a:cubicBezTo>
                  <a:pt x="82727" y="-518"/>
                  <a:pt x="101363" y="58175"/>
                  <a:pt x="120000" y="116869"/>
                </a:cubicBezTo>
              </a:path>
            </a:pathLst>
          </a:custGeom>
          <a:noFill/>
          <a:ln w="4445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46" name="Shape 146"/>
          <p:cNvCxnSpPr/>
          <p:nvPr/>
        </p:nvCxnSpPr>
        <p:spPr>
          <a:xfrm>
            <a:off x="5245269" y="4518371"/>
            <a:ext cx="2069930" cy="1847854"/>
          </a:xfrm>
          <a:prstGeom prst="straightConnector1">
            <a:avLst/>
          </a:prstGeom>
          <a:noFill/>
          <a:ln w="44450" cap="flat" cmpd="sng">
            <a:solidFill>
              <a:srgbClr val="4A7DBA"/>
            </a:solidFill>
            <a:prstDash val="solid"/>
            <a:round/>
            <a:headEnd type="none" w="med" len="med"/>
            <a:tailEnd type="triangle" w="lg" len="lg"/>
          </a:ln>
        </p:spPr>
      </p:cxnSp>
      <p:cxnSp>
        <p:nvCxnSpPr>
          <p:cNvPr id="147" name="Shape 147"/>
          <p:cNvCxnSpPr/>
          <p:nvPr/>
        </p:nvCxnSpPr>
        <p:spPr>
          <a:xfrm rot="10800000" flipH="1">
            <a:off x="8065169" y="6062502"/>
            <a:ext cx="2282992" cy="261"/>
          </a:xfrm>
          <a:prstGeom prst="straightConnector1">
            <a:avLst/>
          </a:prstGeom>
          <a:noFill/>
          <a:ln w="44450" cap="flat" cmpd="sng">
            <a:solidFill>
              <a:srgbClr val="4A7DBA"/>
            </a:solidFill>
            <a:prstDash val="solid"/>
            <a:round/>
            <a:headEnd type="none" w="med" len="med"/>
            <a:tailEnd type="triangle" w="lg" len="lg"/>
          </a:ln>
        </p:spPr>
      </p:cxnSp>
      <p:cxnSp>
        <p:nvCxnSpPr>
          <p:cNvPr id="47" name="Shape 109"/>
          <p:cNvCxnSpPr/>
          <p:nvPr/>
        </p:nvCxnSpPr>
        <p:spPr>
          <a:xfrm flipV="1">
            <a:off x="5180999" y="2378152"/>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48" name="Shape 109"/>
          <p:cNvCxnSpPr/>
          <p:nvPr/>
        </p:nvCxnSpPr>
        <p:spPr>
          <a:xfrm flipV="1">
            <a:off x="8055479" y="2358710"/>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51" name="Shape 109"/>
          <p:cNvCxnSpPr/>
          <p:nvPr/>
        </p:nvCxnSpPr>
        <p:spPr>
          <a:xfrm flipV="1">
            <a:off x="8065169" y="5578886"/>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52" name="Shape 109"/>
          <p:cNvCxnSpPr/>
          <p:nvPr/>
        </p:nvCxnSpPr>
        <p:spPr>
          <a:xfrm flipV="1">
            <a:off x="5202762" y="5613988"/>
            <a:ext cx="2267145" cy="13672"/>
          </a:xfrm>
          <a:prstGeom prst="straightConnector1">
            <a:avLst/>
          </a:prstGeom>
          <a:noFill/>
          <a:ln w="31750" cap="flat" cmpd="sng">
            <a:solidFill>
              <a:schemeClr val="dk1"/>
            </a:solidFill>
            <a:prstDash val="solid"/>
            <a:round/>
            <a:headEnd type="none" w="med" len="med"/>
            <a:tailEnd type="triangle" w="lg" len="lg"/>
          </a:ln>
        </p:spPr>
      </p:cxnSp>
      <p:sp>
        <p:nvSpPr>
          <p:cNvPr id="3" name="TextBox 2"/>
          <p:cNvSpPr txBox="1"/>
          <p:nvPr/>
        </p:nvSpPr>
        <p:spPr>
          <a:xfrm>
            <a:off x="798286" y="1191970"/>
            <a:ext cx="10305143" cy="2494408"/>
          </a:xfrm>
          <a:prstGeom prst="rect">
            <a:avLst/>
          </a:prstGeom>
          <a:solidFill>
            <a:schemeClr val="bg1"/>
          </a:solidFill>
        </p:spPr>
        <p:txBody>
          <a:bodyPr wrap="square" rtlCol="0">
            <a:spAutoFit/>
          </a:bodyPr>
          <a:lstStyle/>
          <a:p>
            <a:endParaRPr lang="en-US" dirty="0"/>
          </a:p>
        </p:txBody>
      </p:sp>
      <p:sp>
        <p:nvSpPr>
          <p:cNvPr id="44" name="TextBox 43"/>
          <p:cNvSpPr txBox="1"/>
          <p:nvPr/>
        </p:nvSpPr>
        <p:spPr>
          <a:xfrm>
            <a:off x="1081038" y="4187662"/>
            <a:ext cx="10305143" cy="2494408"/>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1981200" y="4012"/>
            <a:ext cx="8229600" cy="704505"/>
          </a:xfrm>
          <a:prstGeom prst="rect">
            <a:avLst/>
          </a:prstGeom>
          <a:noFill/>
          <a:ln>
            <a:noFill/>
          </a:ln>
        </p:spPr>
        <p:txBody>
          <a:bodyPr lIns="91425" tIns="45700" rIns="91425" bIns="45700" anchor="ctr" anchorCtr="0">
            <a:noAutofit/>
          </a:bodyPr>
          <a:lstStyle/>
          <a:p>
            <a:pPr>
              <a:buSzPct val="25000"/>
            </a:pPr>
            <a:r>
              <a:rPr lang="en-US" sz="3959"/>
              <a:t>Sketch graphs of the motion</a:t>
            </a:r>
          </a:p>
        </p:txBody>
      </p:sp>
      <p:sp>
        <p:nvSpPr>
          <p:cNvPr id="105" name="Shape 105"/>
          <p:cNvSpPr txBox="1">
            <a:spLocks noGrp="1"/>
          </p:cNvSpPr>
          <p:nvPr>
            <p:ph type="body" idx="1"/>
          </p:nvPr>
        </p:nvSpPr>
        <p:spPr>
          <a:xfrm>
            <a:off x="1981200" y="710825"/>
            <a:ext cx="8229600" cy="4525963"/>
          </a:xfrm>
          <a:prstGeom prst="rect">
            <a:avLst/>
          </a:prstGeom>
          <a:noFill/>
          <a:ln>
            <a:noFill/>
          </a:ln>
        </p:spPr>
        <p:txBody>
          <a:bodyPr lIns="91425" tIns="45700" rIns="91425" bIns="45700" anchor="t" anchorCtr="0">
            <a:noAutofit/>
          </a:bodyPr>
          <a:lstStyle/>
          <a:p>
            <a:pPr marL="0" indent="0">
              <a:spcBef>
                <a:spcPts val="0"/>
              </a:spcBef>
              <a:buSzPct val="25000"/>
              <a:buNone/>
            </a:pPr>
            <a:r>
              <a:rPr lang="en-US"/>
              <a:t>Horizontal</a:t>
            </a:r>
          </a:p>
          <a:p>
            <a:pPr marL="0" indent="0">
              <a:buSzPct val="25000"/>
              <a:buNone/>
            </a:pPr>
            <a:endParaRPr/>
          </a:p>
          <a:p>
            <a:pPr marL="0" indent="0">
              <a:buSzPct val="25000"/>
              <a:buNone/>
            </a:pPr>
            <a:endParaRPr/>
          </a:p>
          <a:p>
            <a:pPr marL="0" indent="0">
              <a:buSzPct val="25000"/>
              <a:buNone/>
            </a:pPr>
            <a:endParaRPr/>
          </a:p>
          <a:p>
            <a:pPr marL="0" indent="0">
              <a:buSzPct val="25000"/>
              <a:buNone/>
            </a:pPr>
            <a:endParaRPr/>
          </a:p>
          <a:p>
            <a:pPr marL="0" indent="0">
              <a:buSzPct val="25000"/>
              <a:buNone/>
            </a:pPr>
            <a:r>
              <a:rPr lang="en-US"/>
              <a:t>Vertical</a:t>
            </a:r>
          </a:p>
          <a:p>
            <a:pPr marL="0" indent="0">
              <a:buSzPct val="25000"/>
              <a:buNone/>
            </a:pPr>
            <a:endParaRPr/>
          </a:p>
        </p:txBody>
      </p:sp>
      <p:grpSp>
        <p:nvGrpSpPr>
          <p:cNvPr id="106" name="Shape 106"/>
          <p:cNvGrpSpPr/>
          <p:nvPr/>
        </p:nvGrpSpPr>
        <p:grpSpPr>
          <a:xfrm>
            <a:off x="1917033" y="1215712"/>
            <a:ext cx="2894595" cy="2470666"/>
            <a:chOff x="393032" y="1215712"/>
            <a:chExt cx="2894595" cy="2470666"/>
          </a:xfrm>
        </p:grpSpPr>
        <p:grpSp>
          <p:nvGrpSpPr>
            <p:cNvPr id="107" name="Shape 107"/>
            <p:cNvGrpSpPr/>
            <p:nvPr/>
          </p:nvGrpSpPr>
          <p:grpSpPr>
            <a:xfrm>
              <a:off x="683599" y="1221205"/>
              <a:ext cx="2267145" cy="2285999"/>
              <a:chOff x="677261" y="2209800"/>
              <a:chExt cx="1360287" cy="1371599"/>
            </a:xfrm>
          </p:grpSpPr>
          <p:cxnSp>
            <p:nvCxnSpPr>
              <p:cNvPr id="108" name="Shape 108"/>
              <p:cNvCxnSpPr/>
              <p:nvPr/>
            </p:nvCxnSpPr>
            <p:spPr>
              <a:xfrm rot="10800000">
                <a:off x="685800" y="2209800"/>
                <a:ext cx="0" cy="1371599"/>
              </a:xfrm>
              <a:prstGeom prst="straightConnector1">
                <a:avLst/>
              </a:prstGeom>
              <a:noFill/>
              <a:ln w="31750" cap="flat" cmpd="sng">
                <a:solidFill>
                  <a:schemeClr val="dk1"/>
                </a:solidFill>
                <a:prstDash val="solid"/>
                <a:round/>
                <a:headEnd type="none" w="med" len="med"/>
                <a:tailEnd type="triangle" w="lg" len="lg"/>
              </a:ln>
            </p:spPr>
          </p:cxnSp>
          <p:cxnSp>
            <p:nvCxnSpPr>
              <p:cNvPr id="109" name="Shape 109"/>
              <p:cNvCxnSpPr/>
              <p:nvPr/>
            </p:nvCxnSpPr>
            <p:spPr>
              <a:xfrm flipV="1">
                <a:off x="677261" y="3571284"/>
                <a:ext cx="1360287" cy="8203"/>
              </a:xfrm>
              <a:prstGeom prst="straightConnector1">
                <a:avLst/>
              </a:prstGeom>
              <a:noFill/>
              <a:ln w="31750" cap="flat" cmpd="sng">
                <a:solidFill>
                  <a:schemeClr val="dk1"/>
                </a:solidFill>
                <a:prstDash val="solid"/>
                <a:round/>
                <a:headEnd type="none" w="med" len="med"/>
                <a:tailEnd type="triangle" w="lg" len="lg"/>
              </a:ln>
            </p:spPr>
          </p:cxnSp>
        </p:grpSp>
        <p:sp>
          <p:nvSpPr>
            <p:cNvPr id="110" name="Shape 110"/>
            <p:cNvSpPr txBox="1"/>
            <p:nvPr/>
          </p:nvSpPr>
          <p:spPr>
            <a:xfrm>
              <a:off x="393032" y="1215712"/>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x</a:t>
              </a:r>
            </a:p>
          </p:txBody>
        </p:sp>
        <p:sp>
          <p:nvSpPr>
            <p:cNvPr id="111" name="Shape 111"/>
            <p:cNvSpPr txBox="1"/>
            <p:nvPr/>
          </p:nvSpPr>
          <p:spPr>
            <a:xfrm>
              <a:off x="2982828" y="3317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grpSp>
      <p:grpSp>
        <p:nvGrpSpPr>
          <p:cNvPr id="112" name="Shape 112"/>
          <p:cNvGrpSpPr/>
          <p:nvPr/>
        </p:nvGrpSpPr>
        <p:grpSpPr>
          <a:xfrm>
            <a:off x="5181096" y="1213404"/>
            <a:ext cx="2590801" cy="2288306"/>
            <a:chOff x="1446796" y="1213404"/>
            <a:chExt cx="4876801" cy="2288306"/>
          </a:xfrm>
        </p:grpSpPr>
        <p:cxnSp>
          <p:nvCxnSpPr>
            <p:cNvPr id="114" name="Shape 114"/>
            <p:cNvCxnSpPr/>
            <p:nvPr/>
          </p:nvCxnSpPr>
          <p:spPr>
            <a:xfrm>
              <a:off x="1446796" y="1215711"/>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16" name="Shape 116"/>
            <p:cNvSpPr txBox="1"/>
            <p:nvPr/>
          </p:nvSpPr>
          <p:spPr>
            <a:xfrm>
              <a:off x="3427998" y="1213404"/>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v</a:t>
              </a:r>
            </a:p>
          </p:txBody>
        </p:sp>
        <p:sp>
          <p:nvSpPr>
            <p:cNvPr id="117" name="Shape 117"/>
            <p:cNvSpPr txBox="1"/>
            <p:nvPr/>
          </p:nvSpPr>
          <p:spPr>
            <a:xfrm>
              <a:off x="6018798" y="2174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grpSp>
      <p:grpSp>
        <p:nvGrpSpPr>
          <p:cNvPr id="118" name="Shape 118"/>
          <p:cNvGrpSpPr/>
          <p:nvPr/>
        </p:nvGrpSpPr>
        <p:grpSpPr>
          <a:xfrm>
            <a:off x="8076697" y="1191970"/>
            <a:ext cx="2579271" cy="2315757"/>
            <a:chOff x="4266696" y="1191969"/>
            <a:chExt cx="4865271" cy="2315757"/>
          </a:xfrm>
        </p:grpSpPr>
        <p:cxnSp>
          <p:nvCxnSpPr>
            <p:cNvPr id="120" name="Shape 120"/>
            <p:cNvCxnSpPr/>
            <p:nvPr/>
          </p:nvCxnSpPr>
          <p:spPr>
            <a:xfrm>
              <a:off x="4266696" y="1221727"/>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22" name="Shape 122"/>
            <p:cNvSpPr txBox="1"/>
            <p:nvPr/>
          </p:nvSpPr>
          <p:spPr>
            <a:xfrm>
              <a:off x="8827168" y="217404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23" name="Shape 123"/>
            <p:cNvSpPr txBox="1"/>
            <p:nvPr/>
          </p:nvSpPr>
          <p:spPr>
            <a:xfrm>
              <a:off x="4518718" y="1191969"/>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a:t>
              </a:r>
            </a:p>
          </p:txBody>
        </p:sp>
      </p:grpSp>
      <p:grpSp>
        <p:nvGrpSpPr>
          <p:cNvPr id="124" name="Shape 124"/>
          <p:cNvGrpSpPr/>
          <p:nvPr/>
        </p:nvGrpSpPr>
        <p:grpSpPr>
          <a:xfrm>
            <a:off x="1917033" y="4264892"/>
            <a:ext cx="2894595" cy="2470666"/>
            <a:chOff x="393032" y="4264892"/>
            <a:chExt cx="2894595" cy="2470666"/>
          </a:xfrm>
        </p:grpSpPr>
        <p:grpSp>
          <p:nvGrpSpPr>
            <p:cNvPr id="125" name="Shape 125"/>
            <p:cNvGrpSpPr/>
            <p:nvPr/>
          </p:nvGrpSpPr>
          <p:grpSpPr>
            <a:xfrm>
              <a:off x="578129" y="4267197"/>
              <a:ext cx="2404700" cy="2312145"/>
              <a:chOff x="613978" y="2209800"/>
              <a:chExt cx="1442818" cy="1387287"/>
            </a:xfrm>
          </p:grpSpPr>
          <p:cxnSp>
            <p:nvCxnSpPr>
              <p:cNvPr id="126" name="Shape 126"/>
              <p:cNvCxnSpPr/>
              <p:nvPr/>
            </p:nvCxnSpPr>
            <p:spPr>
              <a:xfrm rot="10800000">
                <a:off x="685800" y="2209800"/>
                <a:ext cx="0" cy="1371599"/>
              </a:xfrm>
              <a:prstGeom prst="straightConnector1">
                <a:avLst/>
              </a:prstGeom>
              <a:noFill/>
              <a:ln w="31750" cap="flat" cmpd="sng">
                <a:solidFill>
                  <a:schemeClr val="dk1"/>
                </a:solidFill>
                <a:prstDash val="solid"/>
                <a:round/>
                <a:headEnd type="none" w="med" len="med"/>
                <a:tailEnd type="triangle" w="lg" len="lg"/>
              </a:ln>
            </p:spPr>
          </p:cxnSp>
          <p:cxnSp>
            <p:nvCxnSpPr>
              <p:cNvPr id="127" name="Shape 127"/>
              <p:cNvCxnSpPr>
                <a:endCxn id="128" idx="1"/>
              </p:cNvCxnSpPr>
              <p:nvPr/>
            </p:nvCxnSpPr>
            <p:spPr>
              <a:xfrm flipV="1">
                <a:off x="613978" y="3580016"/>
                <a:ext cx="1442818" cy="17071"/>
              </a:xfrm>
              <a:prstGeom prst="straightConnector1">
                <a:avLst/>
              </a:prstGeom>
              <a:noFill/>
              <a:ln w="31750" cap="flat" cmpd="sng">
                <a:solidFill>
                  <a:schemeClr val="dk1"/>
                </a:solidFill>
                <a:prstDash val="solid"/>
                <a:round/>
                <a:headEnd type="none" w="med" len="med"/>
                <a:tailEnd type="triangle" w="lg" len="lg"/>
              </a:ln>
            </p:spPr>
          </p:cxnSp>
        </p:grpSp>
        <p:sp>
          <p:nvSpPr>
            <p:cNvPr id="128" name="Shape 128"/>
            <p:cNvSpPr txBox="1"/>
            <p:nvPr/>
          </p:nvSpPr>
          <p:spPr>
            <a:xfrm>
              <a:off x="2982828" y="6366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29" name="Shape 129"/>
            <p:cNvSpPr txBox="1"/>
            <p:nvPr/>
          </p:nvSpPr>
          <p:spPr>
            <a:xfrm>
              <a:off x="393032" y="4264892"/>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y</a:t>
              </a:r>
            </a:p>
          </p:txBody>
        </p:sp>
      </p:grpSp>
      <p:grpSp>
        <p:nvGrpSpPr>
          <p:cNvPr id="130" name="Shape 130"/>
          <p:cNvGrpSpPr/>
          <p:nvPr/>
        </p:nvGrpSpPr>
        <p:grpSpPr>
          <a:xfrm>
            <a:off x="5268327" y="4267200"/>
            <a:ext cx="2579271" cy="2285999"/>
            <a:chOff x="1446796" y="4267199"/>
            <a:chExt cx="4876801" cy="2285999"/>
          </a:xfrm>
        </p:grpSpPr>
        <p:cxnSp>
          <p:nvCxnSpPr>
            <p:cNvPr id="132" name="Shape 132"/>
            <p:cNvCxnSpPr/>
            <p:nvPr/>
          </p:nvCxnSpPr>
          <p:spPr>
            <a:xfrm>
              <a:off x="1446796" y="4267199"/>
              <a:ext cx="0" cy="2285999"/>
            </a:xfrm>
            <a:prstGeom prst="straightConnector1">
              <a:avLst/>
            </a:prstGeom>
            <a:noFill/>
            <a:ln w="31750" cap="flat" cmpd="sng">
              <a:solidFill>
                <a:schemeClr val="dk1"/>
              </a:solidFill>
              <a:prstDash val="solid"/>
              <a:round/>
              <a:headEnd type="triangle" w="lg" len="lg"/>
              <a:tailEnd type="triangle" w="lg" len="lg"/>
            </a:ln>
          </p:spPr>
        </p:cxnSp>
        <p:sp>
          <p:nvSpPr>
            <p:cNvPr id="134" name="Shape 134"/>
            <p:cNvSpPr txBox="1"/>
            <p:nvPr/>
          </p:nvSpPr>
          <p:spPr>
            <a:xfrm>
              <a:off x="6018798" y="5223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35" name="Shape 135"/>
            <p:cNvSpPr txBox="1"/>
            <p:nvPr/>
          </p:nvSpPr>
          <p:spPr>
            <a:xfrm>
              <a:off x="3427996" y="4298860"/>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v</a:t>
              </a:r>
            </a:p>
          </p:txBody>
        </p:sp>
      </p:grpSp>
      <p:grpSp>
        <p:nvGrpSpPr>
          <p:cNvPr id="136" name="Shape 136"/>
          <p:cNvGrpSpPr/>
          <p:nvPr/>
        </p:nvGrpSpPr>
        <p:grpSpPr>
          <a:xfrm>
            <a:off x="8065169" y="4222623"/>
            <a:ext cx="2590798" cy="2370541"/>
            <a:chOff x="4940967" y="4222622"/>
            <a:chExt cx="4191000" cy="2370541"/>
          </a:xfrm>
        </p:grpSpPr>
        <p:cxnSp>
          <p:nvCxnSpPr>
            <p:cNvPr id="139" name="Shape 139"/>
            <p:cNvCxnSpPr/>
            <p:nvPr/>
          </p:nvCxnSpPr>
          <p:spPr>
            <a:xfrm rot="10800000">
              <a:off x="4940967" y="4222622"/>
              <a:ext cx="0" cy="2370541"/>
            </a:xfrm>
            <a:prstGeom prst="straightConnector1">
              <a:avLst/>
            </a:prstGeom>
            <a:noFill/>
            <a:ln w="31750" cap="flat" cmpd="sng">
              <a:solidFill>
                <a:schemeClr val="dk1"/>
              </a:solidFill>
              <a:prstDash val="solid"/>
              <a:round/>
              <a:headEnd type="none" w="med" len="med"/>
              <a:tailEnd type="triangle" w="lg" len="lg"/>
            </a:ln>
          </p:spPr>
        </p:cxnSp>
        <p:sp>
          <p:nvSpPr>
            <p:cNvPr id="140" name="Shape 140"/>
            <p:cNvSpPr txBox="1"/>
            <p:nvPr/>
          </p:nvSpPr>
          <p:spPr>
            <a:xfrm>
              <a:off x="8827168" y="5223226"/>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t</a:t>
              </a:r>
            </a:p>
          </p:txBody>
        </p:sp>
        <p:sp>
          <p:nvSpPr>
            <p:cNvPr id="141" name="Shape 141"/>
            <p:cNvSpPr txBox="1"/>
            <p:nvPr/>
          </p:nvSpPr>
          <p:spPr>
            <a:xfrm>
              <a:off x="6247898" y="4306948"/>
              <a:ext cx="304799" cy="369332"/>
            </a:xfrm>
            <a:prstGeom prst="rect">
              <a:avLst/>
            </a:prstGeom>
            <a:noFill/>
            <a:ln>
              <a:noFill/>
            </a:ln>
          </p:spPr>
          <p:txBody>
            <a:bodyPr lIns="91425" tIns="45700" rIns="91425" bIns="45700" anchor="t" anchorCtr="0">
              <a:noAutofit/>
            </a:bodyPr>
            <a:lstStyle/>
            <a:p>
              <a:pPr>
                <a:buSzPct val="25000"/>
              </a:pPr>
              <a:r>
                <a:rPr lang="en-US" sz="1800">
                  <a:solidFill>
                    <a:schemeClr val="dk1"/>
                  </a:solidFill>
                  <a:latin typeface="Calibri"/>
                  <a:ea typeface="Calibri"/>
                  <a:cs typeface="Calibri"/>
                  <a:sym typeface="Calibri"/>
                </a:rPr>
                <a:t>a</a:t>
              </a:r>
            </a:p>
          </p:txBody>
        </p:sp>
      </p:grpSp>
      <p:cxnSp>
        <p:nvCxnSpPr>
          <p:cNvPr id="142" name="Shape 142"/>
          <p:cNvCxnSpPr/>
          <p:nvPr/>
        </p:nvCxnSpPr>
        <p:spPr>
          <a:xfrm rot="10800000" flipH="1">
            <a:off x="2221831" y="1981201"/>
            <a:ext cx="1969168" cy="1520511"/>
          </a:xfrm>
          <a:prstGeom prst="straightConnector1">
            <a:avLst/>
          </a:prstGeom>
          <a:noFill/>
          <a:ln w="44450" cap="flat" cmpd="sng">
            <a:solidFill>
              <a:srgbClr val="4A7DBA"/>
            </a:solidFill>
            <a:prstDash val="solid"/>
            <a:round/>
            <a:headEnd type="none" w="med" len="med"/>
            <a:tailEnd type="triangle" w="lg" len="lg"/>
          </a:ln>
        </p:spPr>
      </p:cxnSp>
      <p:cxnSp>
        <p:nvCxnSpPr>
          <p:cNvPr id="143" name="Shape 143"/>
          <p:cNvCxnSpPr/>
          <p:nvPr/>
        </p:nvCxnSpPr>
        <p:spPr>
          <a:xfrm rot="10800000" flipH="1">
            <a:off x="5181096" y="1561303"/>
            <a:ext cx="2282992" cy="261"/>
          </a:xfrm>
          <a:prstGeom prst="straightConnector1">
            <a:avLst/>
          </a:prstGeom>
          <a:noFill/>
          <a:ln w="44450" cap="flat" cmpd="sng">
            <a:solidFill>
              <a:srgbClr val="4A7DBA"/>
            </a:solidFill>
            <a:prstDash val="solid"/>
            <a:round/>
            <a:headEnd type="none" w="med" len="med"/>
            <a:tailEnd type="triangle" w="lg" len="lg"/>
          </a:ln>
        </p:spPr>
      </p:cxnSp>
      <p:cxnSp>
        <p:nvCxnSpPr>
          <p:cNvPr id="144" name="Shape 144"/>
          <p:cNvCxnSpPr/>
          <p:nvPr/>
        </p:nvCxnSpPr>
        <p:spPr>
          <a:xfrm rot="10800000" flipH="1">
            <a:off x="8076696" y="2367037"/>
            <a:ext cx="1977190" cy="0"/>
          </a:xfrm>
          <a:prstGeom prst="straightConnector1">
            <a:avLst/>
          </a:prstGeom>
          <a:noFill/>
          <a:ln w="44450" cap="flat" cmpd="sng">
            <a:solidFill>
              <a:srgbClr val="4A7DBA"/>
            </a:solidFill>
            <a:prstDash val="solid"/>
            <a:round/>
            <a:headEnd type="none" w="med" len="med"/>
            <a:tailEnd type="triangle" w="lg" len="lg"/>
          </a:ln>
        </p:spPr>
      </p:cxnSp>
      <p:sp>
        <p:nvSpPr>
          <p:cNvPr id="145" name="Shape 145"/>
          <p:cNvSpPr/>
          <p:nvPr/>
        </p:nvSpPr>
        <p:spPr>
          <a:xfrm>
            <a:off x="2232862" y="5164914"/>
            <a:ext cx="2133598" cy="1385976"/>
          </a:xfrm>
          <a:custGeom>
            <a:avLst/>
            <a:gdLst/>
            <a:ahLst/>
            <a:cxnLst/>
            <a:rect l="0" t="0" r="0" b="0"/>
            <a:pathLst>
              <a:path w="120000" h="120000" extrusionOk="0">
                <a:moveTo>
                  <a:pt x="0" y="120000"/>
                </a:moveTo>
                <a:cubicBezTo>
                  <a:pt x="21363" y="60262"/>
                  <a:pt x="42727" y="525"/>
                  <a:pt x="62727" y="3"/>
                </a:cubicBezTo>
                <a:cubicBezTo>
                  <a:pt x="82727" y="-518"/>
                  <a:pt x="101363" y="58175"/>
                  <a:pt x="120000" y="116869"/>
                </a:cubicBezTo>
              </a:path>
            </a:pathLst>
          </a:custGeom>
          <a:noFill/>
          <a:ln w="44450" cap="flat" cmpd="sng">
            <a:solidFill>
              <a:srgbClr val="395E89"/>
            </a:solidFill>
            <a:prstDash val="solid"/>
            <a:round/>
            <a:headEnd type="none" w="med" len="med"/>
            <a:tailEnd type="none" w="med" len="med"/>
          </a:ln>
        </p:spPr>
        <p:txBody>
          <a:bodyPr lIns="91425" tIns="45700" rIns="91425" bIns="45700" anchor="ctr" anchorCtr="0">
            <a:noAutofit/>
          </a:bodyPr>
          <a:lstStyle/>
          <a:p>
            <a:pPr algn="ctr"/>
            <a:endParaRPr sz="1800">
              <a:solidFill>
                <a:schemeClr val="lt1"/>
              </a:solidFill>
              <a:latin typeface="Calibri"/>
              <a:ea typeface="Calibri"/>
              <a:cs typeface="Calibri"/>
              <a:sym typeface="Calibri"/>
            </a:endParaRPr>
          </a:p>
        </p:txBody>
      </p:sp>
      <p:cxnSp>
        <p:nvCxnSpPr>
          <p:cNvPr id="146" name="Shape 146"/>
          <p:cNvCxnSpPr/>
          <p:nvPr/>
        </p:nvCxnSpPr>
        <p:spPr>
          <a:xfrm>
            <a:off x="5245269" y="4518371"/>
            <a:ext cx="2069930" cy="1847854"/>
          </a:xfrm>
          <a:prstGeom prst="straightConnector1">
            <a:avLst/>
          </a:prstGeom>
          <a:noFill/>
          <a:ln w="44450" cap="flat" cmpd="sng">
            <a:solidFill>
              <a:srgbClr val="4A7DBA"/>
            </a:solidFill>
            <a:prstDash val="solid"/>
            <a:round/>
            <a:headEnd type="none" w="med" len="med"/>
            <a:tailEnd type="triangle" w="lg" len="lg"/>
          </a:ln>
        </p:spPr>
      </p:cxnSp>
      <p:cxnSp>
        <p:nvCxnSpPr>
          <p:cNvPr id="147" name="Shape 147"/>
          <p:cNvCxnSpPr/>
          <p:nvPr/>
        </p:nvCxnSpPr>
        <p:spPr>
          <a:xfrm rot="10800000" flipH="1">
            <a:off x="8065169" y="6062502"/>
            <a:ext cx="2282992" cy="261"/>
          </a:xfrm>
          <a:prstGeom prst="straightConnector1">
            <a:avLst/>
          </a:prstGeom>
          <a:noFill/>
          <a:ln w="44450" cap="flat" cmpd="sng">
            <a:solidFill>
              <a:srgbClr val="4A7DBA"/>
            </a:solidFill>
            <a:prstDash val="solid"/>
            <a:round/>
            <a:headEnd type="none" w="med" len="med"/>
            <a:tailEnd type="triangle" w="lg" len="lg"/>
          </a:ln>
        </p:spPr>
      </p:cxnSp>
      <p:cxnSp>
        <p:nvCxnSpPr>
          <p:cNvPr id="47" name="Shape 109"/>
          <p:cNvCxnSpPr/>
          <p:nvPr/>
        </p:nvCxnSpPr>
        <p:spPr>
          <a:xfrm flipV="1">
            <a:off x="5180999" y="2378152"/>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48" name="Shape 109"/>
          <p:cNvCxnSpPr/>
          <p:nvPr/>
        </p:nvCxnSpPr>
        <p:spPr>
          <a:xfrm flipV="1">
            <a:off x="8055479" y="2358710"/>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51" name="Shape 109"/>
          <p:cNvCxnSpPr/>
          <p:nvPr/>
        </p:nvCxnSpPr>
        <p:spPr>
          <a:xfrm flipV="1">
            <a:off x="8065169" y="5578886"/>
            <a:ext cx="2267145" cy="13672"/>
          </a:xfrm>
          <a:prstGeom prst="straightConnector1">
            <a:avLst/>
          </a:prstGeom>
          <a:noFill/>
          <a:ln w="31750" cap="flat" cmpd="sng">
            <a:solidFill>
              <a:schemeClr val="dk1"/>
            </a:solidFill>
            <a:prstDash val="solid"/>
            <a:round/>
            <a:headEnd type="none" w="med" len="med"/>
            <a:tailEnd type="triangle" w="lg" len="lg"/>
          </a:ln>
        </p:spPr>
      </p:cxnSp>
      <p:cxnSp>
        <p:nvCxnSpPr>
          <p:cNvPr id="52" name="Shape 109"/>
          <p:cNvCxnSpPr/>
          <p:nvPr/>
        </p:nvCxnSpPr>
        <p:spPr>
          <a:xfrm flipV="1">
            <a:off x="5202762" y="5613988"/>
            <a:ext cx="2267145" cy="13672"/>
          </a:xfrm>
          <a:prstGeom prst="straightConnector1">
            <a:avLst/>
          </a:prstGeom>
          <a:noFill/>
          <a:ln w="31750" cap="flat" cmpd="sng">
            <a:solidFill>
              <a:schemeClr val="dk1"/>
            </a:solidFill>
            <a:prstDash val="solid"/>
            <a:round/>
            <a:headEnd type="none" w="med" len="med"/>
            <a:tailEnd type="triangle" w="lg" len="lg"/>
          </a:ln>
        </p:spPr>
      </p:cxnSp>
    </p:spTree>
    <p:extLst>
      <p:ext uri="{BB962C8B-B14F-4D97-AF65-F5344CB8AC3E}">
        <p14:creationId xmlns:p14="http://schemas.microsoft.com/office/powerpoint/2010/main" val="2872017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Shape 322" descr="http://www.physicsclassroom.com/class/vectors/u3l2b3.gif"/>
          <p:cNvPicPr preferRelativeResize="0"/>
          <p:nvPr/>
        </p:nvPicPr>
        <p:blipFill rotWithShape="1">
          <a:blip r:embed="rId3">
            <a:alphaModFix/>
          </a:blip>
          <a:srcRect/>
          <a:stretch/>
        </p:blipFill>
        <p:spPr>
          <a:xfrm>
            <a:off x="1524000" y="0"/>
            <a:ext cx="8229600" cy="5620218"/>
          </a:xfrm>
          <a:prstGeom prst="rect">
            <a:avLst/>
          </a:prstGeom>
          <a:noFill/>
          <a:ln>
            <a:noFill/>
          </a:ln>
        </p:spPr>
      </p:pic>
      <p:sp>
        <p:nvSpPr>
          <p:cNvPr id="323" name="Shape 323"/>
          <p:cNvSpPr txBox="1"/>
          <p:nvPr/>
        </p:nvSpPr>
        <p:spPr>
          <a:xfrm>
            <a:off x="3276601" y="5410201"/>
            <a:ext cx="7084055" cy="1107995"/>
          </a:xfrm>
          <a:prstGeom prst="rect">
            <a:avLst/>
          </a:prstGeom>
          <a:noFill/>
          <a:ln>
            <a:noFill/>
          </a:ln>
        </p:spPr>
        <p:txBody>
          <a:bodyPr lIns="91425" tIns="45700" rIns="91425" bIns="45700" anchor="t" anchorCtr="0">
            <a:noAutofit/>
          </a:bodyPr>
          <a:lstStyle/>
          <a:p>
            <a:endParaRPr sz="1800">
              <a:solidFill>
                <a:schemeClr val="dk1"/>
              </a:solidFill>
              <a:latin typeface="Calibri"/>
              <a:ea typeface="Calibri"/>
              <a:cs typeface="Calibri"/>
              <a:sym typeface="Calibri"/>
            </a:endParaRPr>
          </a:p>
          <a:p>
            <a:pPr>
              <a:buSzPct val="25000"/>
            </a:pPr>
            <a:r>
              <a:rPr lang="en-US" sz="2400">
                <a:solidFill>
                  <a:schemeClr val="dk1"/>
                </a:solidFill>
                <a:latin typeface="Calibri"/>
                <a:ea typeface="Calibri"/>
                <a:cs typeface="Calibri"/>
                <a:sym typeface="Calibri"/>
              </a:rPr>
              <a:t>By combining the distance traveled in both directions</a:t>
            </a:r>
          </a:p>
          <a:p>
            <a:pPr>
              <a:buSzPct val="25000"/>
            </a:pPr>
            <a:r>
              <a:rPr lang="en-US" sz="2400">
                <a:solidFill>
                  <a:schemeClr val="dk1"/>
                </a:solidFill>
                <a:latin typeface="Calibri"/>
                <a:ea typeface="Calibri"/>
                <a:cs typeface="Calibri"/>
                <a:sym typeface="Calibri"/>
              </a:rPr>
              <a:t>I am able to see the parabolic curve of the projectile ☺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Penny Lab</a:t>
            </a:r>
            <a:endParaRPr lang="en-US" dirty="0"/>
          </a:p>
        </p:txBody>
      </p:sp>
      <p:sp>
        <p:nvSpPr>
          <p:cNvPr id="3" name="Text Placeholder 2"/>
          <p:cNvSpPr>
            <a:spLocks noGrp="1"/>
          </p:cNvSpPr>
          <p:nvPr>
            <p:ph type="body" idx="1"/>
          </p:nvPr>
        </p:nvSpPr>
        <p:spPr>
          <a:xfrm>
            <a:off x="609600" y="1600201"/>
            <a:ext cx="10972800" cy="1331685"/>
          </a:xfrm>
        </p:spPr>
        <p:txBody>
          <a:bodyPr/>
          <a:lstStyle/>
          <a:p>
            <a:r>
              <a:rPr lang="en-US" dirty="0" smtClean="0"/>
              <a:t>Flick a penny off your table</a:t>
            </a:r>
          </a:p>
          <a:p>
            <a:r>
              <a:rPr lang="en-US" dirty="0" smtClean="0"/>
              <a:t>Calculate the initial velocity of the penny</a:t>
            </a:r>
            <a:endParaRPr lang="en-US" dirty="0"/>
          </a:p>
        </p:txBody>
      </p:sp>
      <p:pic>
        <p:nvPicPr>
          <p:cNvPr id="1026" name="Picture 2" descr="Image result for horizontal projectile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4" y="3143479"/>
            <a:ext cx="4710679" cy="24590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TextBox 23"/>
              <p:cNvSpPr txBox="1"/>
              <p:nvPr/>
            </p:nvSpPr>
            <p:spPr>
              <a:xfrm>
                <a:off x="8978610" y="1282390"/>
                <a:ext cx="1615379" cy="424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r>
                        <a:rPr lang="en-US" sz="2000" b="0" i="1" smtClean="0">
                          <a:latin typeface="Cambria Math"/>
                        </a:rPr>
                        <m:t>+</m:t>
                      </m:r>
                      <m:r>
                        <a:rPr lang="en-US" sz="2000" b="0" i="1" smtClean="0">
                          <a:latin typeface="Cambria Math"/>
                        </a:rPr>
                        <m:t>𝑎𝑡</m:t>
                      </m:r>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978610" y="1282390"/>
                <a:ext cx="1615379" cy="424732"/>
              </a:xfrm>
              <a:prstGeom prst="rect">
                <a:avLst/>
              </a:prstGeom>
              <a:blipFill rotWithShape="0">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978610" y="1656921"/>
                <a:ext cx="2657587"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e>
                      </m:d>
                      <m:r>
                        <a:rPr lang="en-US" sz="2000" b="0" i="1" smtClean="0">
                          <a:latin typeface="Cambria Math"/>
                        </a:rPr>
                        <m:t>𝑡</m:t>
                      </m:r>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978610" y="1656921"/>
                <a:ext cx="2657587" cy="66851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978610" y="2167655"/>
                <a:ext cx="2561855"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r>
                        <a:rPr lang="en-US" sz="2000" b="0" i="1" smtClean="0">
                          <a:latin typeface="Cambria Math"/>
                        </a:rPr>
                        <m:t>𝑡</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2</m:t>
                          </m:r>
                        </m:den>
                      </m:f>
                      <m:r>
                        <a:rPr lang="en-US" sz="2000" b="0" i="1" smtClean="0">
                          <a:latin typeface="Cambria Math"/>
                        </a:rPr>
                        <m:t>𝑎</m:t>
                      </m:r>
                      <m:sSup>
                        <m:sSupPr>
                          <m:ctrlPr>
                            <a:rPr lang="en-US" sz="2000" b="0" i="1" smtClean="0">
                              <a:latin typeface="Cambria Math" panose="02040503050406030204" pitchFamily="18" charset="0"/>
                            </a:rPr>
                          </m:ctrlPr>
                        </m:sSupPr>
                        <m:e>
                          <m:r>
                            <a:rPr lang="en-US" sz="2000" b="0" i="1" smtClean="0">
                              <a:latin typeface="Cambria Math"/>
                            </a:rPr>
                            <m:t>𝑡</m:t>
                          </m:r>
                        </m:e>
                        <m:sup>
                          <m:r>
                            <a:rPr lang="en-US" sz="2000" b="0" i="1" smtClean="0">
                              <a:latin typeface="Cambria Math"/>
                            </a:rPr>
                            <m:t>2</m:t>
                          </m:r>
                        </m:sup>
                      </m:sSup>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8978610" y="2167655"/>
                <a:ext cx="2561855" cy="6685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978610" y="2839135"/>
                <a:ext cx="2876941" cy="4309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sSub>
                            <m:sSubPr>
                              <m:ctrlPr>
                                <a:rPr lang="en-US" sz="200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𝑓</m:t>
                              </m:r>
                            </m:sub>
                          </m:sSub>
                        </m:e>
                        <m:sup>
                          <m:r>
                            <a:rPr lang="en-US" sz="2000" b="0" i="1" smtClean="0">
                              <a:latin typeface="Cambria Math"/>
                            </a:rPr>
                            <m:t>2</m:t>
                          </m:r>
                        </m:sup>
                      </m:sSup>
                      <m:r>
                        <a:rPr lang="en-US" sz="2000" b="0" i="1" smtClean="0">
                          <a:latin typeface="Cambria Math"/>
                        </a:rPr>
                        <m:t>=</m:t>
                      </m:r>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a:rPr>
                                <m:t>𝑣</m:t>
                              </m:r>
                            </m:e>
                            <m:sub>
                              <m:r>
                                <a:rPr lang="en-US" sz="2000" b="0" i="1" smtClean="0">
                                  <a:latin typeface="Cambria Math"/>
                                </a:rPr>
                                <m:t>𝑖</m:t>
                              </m:r>
                            </m:sub>
                          </m:sSub>
                        </m:e>
                        <m:sup>
                          <m:r>
                            <a:rPr lang="en-US" sz="2000" b="0" i="1" smtClean="0">
                              <a:latin typeface="Cambria Math"/>
                            </a:rPr>
                            <m:t>2</m:t>
                          </m:r>
                        </m:sup>
                      </m:sSup>
                      <m:r>
                        <a:rPr lang="en-US" sz="2000" b="0" i="1" smtClean="0">
                          <a:latin typeface="Cambria Math"/>
                        </a:rPr>
                        <m:t>+2</m:t>
                      </m:r>
                      <m:r>
                        <a:rPr lang="en-US" sz="2000" b="0" i="1" smtClean="0">
                          <a:latin typeface="Cambria Math"/>
                        </a:rPr>
                        <m:t>𝑎</m:t>
                      </m:r>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𝑓</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𝑥</m:t>
                          </m:r>
                        </m:e>
                        <m:sub>
                          <m:r>
                            <a:rPr lang="en-US" sz="2000" b="0" i="1" smtClean="0">
                              <a:latin typeface="Cambria Math"/>
                            </a:rPr>
                            <m:t>𝑖</m:t>
                          </m:r>
                        </m:sub>
                      </m:sSub>
                      <m:r>
                        <a:rPr lang="en-US" sz="2000" b="0" i="1" smtClean="0">
                          <a:latin typeface="Cambria Math"/>
                        </a:rPr>
                        <m:t>)</m:t>
                      </m:r>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978610" y="2839135"/>
                <a:ext cx="2876941" cy="430952"/>
              </a:xfrm>
              <a:prstGeom prst="rect">
                <a:avLst/>
              </a:prstGeom>
              <a:blipFill rotWithShape="0">
                <a:blip r:embed="rId6"/>
                <a:stretch>
                  <a:fillRect b="-10000"/>
                </a:stretch>
              </a:blipFill>
            </p:spPr>
            <p:txBody>
              <a:bodyPr/>
              <a:lstStyle/>
              <a:p>
                <a:r>
                  <a:rPr lang="en-US">
                    <a:noFill/>
                  </a:rPr>
                  <a:t> </a:t>
                </a:r>
              </a:p>
            </p:txBody>
          </p:sp>
        </mc:Fallback>
      </mc:AlternateContent>
      <p:sp>
        <p:nvSpPr>
          <p:cNvPr id="10" name="TextBox 9"/>
          <p:cNvSpPr txBox="1"/>
          <p:nvPr/>
        </p:nvSpPr>
        <p:spPr>
          <a:xfrm>
            <a:off x="827314" y="3962400"/>
            <a:ext cx="5155076" cy="523220"/>
          </a:xfrm>
          <a:prstGeom prst="rect">
            <a:avLst/>
          </a:prstGeom>
          <a:noFill/>
        </p:spPr>
        <p:txBody>
          <a:bodyPr wrap="square" rtlCol="0">
            <a:spAutoFit/>
          </a:bodyPr>
          <a:lstStyle/>
          <a:p>
            <a:r>
              <a:rPr lang="en-US" sz="2800" b="1" dirty="0" smtClean="0"/>
              <a:t>How are we going to do this?</a:t>
            </a:r>
            <a:endParaRPr lang="en-US" sz="2800" b="1" dirty="0"/>
          </a:p>
        </p:txBody>
      </p:sp>
    </p:spTree>
    <p:extLst>
      <p:ext uri="{BB962C8B-B14F-4D97-AF65-F5344CB8AC3E}">
        <p14:creationId xmlns:p14="http://schemas.microsoft.com/office/powerpoint/2010/main" val="35649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3857" y="638629"/>
            <a:ext cx="6268767" cy="646331"/>
          </a:xfrm>
          <a:prstGeom prst="rect">
            <a:avLst/>
          </a:prstGeom>
          <a:noFill/>
        </p:spPr>
        <p:txBody>
          <a:bodyPr wrap="none" rtlCol="0">
            <a:spAutoFit/>
          </a:bodyPr>
          <a:lstStyle/>
          <a:p>
            <a:r>
              <a:rPr lang="en-US" sz="3600" dirty="0" smtClean="0"/>
              <a:t>You must be a physics </a:t>
            </a:r>
            <a:r>
              <a:rPr lang="en-US" sz="3600" dirty="0" smtClean="0">
                <a:latin typeface="Forte" panose="03060902040502070203" pitchFamily="66" charset="0"/>
              </a:rPr>
              <a:t>NINJA</a:t>
            </a:r>
            <a:r>
              <a:rPr lang="en-US" sz="3600" dirty="0" smtClean="0"/>
              <a:t>!</a:t>
            </a:r>
            <a:endParaRPr lang="en-US" sz="3600" dirty="0"/>
          </a:p>
        </p:txBody>
      </p:sp>
      <p:pic>
        <p:nvPicPr>
          <p:cNvPr id="5" name="Picture 2" descr="http://www.how-to-draw-funny-cartoons.com/image-files/cartoon-ninja-8.gif"/>
          <p:cNvPicPr>
            <a:picLocks noChangeAspect="1" noChangeArrowheads="1"/>
          </p:cNvPicPr>
          <p:nvPr/>
        </p:nvPicPr>
        <p:blipFill>
          <a:blip r:embed="rId4" cstate="print"/>
          <a:srcRect/>
          <a:stretch>
            <a:fillRect/>
          </a:stretch>
        </p:blipFill>
        <p:spPr bwMode="auto">
          <a:xfrm>
            <a:off x="8447749" y="486229"/>
            <a:ext cx="1905000" cy="1905000"/>
          </a:xfrm>
          <a:prstGeom prst="rect">
            <a:avLst/>
          </a:prstGeom>
          <a:noFill/>
        </p:spPr>
      </p:pic>
      <p:sp>
        <p:nvSpPr>
          <p:cNvPr id="6" name="TextBox 5"/>
          <p:cNvSpPr txBox="1"/>
          <p:nvPr/>
        </p:nvSpPr>
        <p:spPr>
          <a:xfrm>
            <a:off x="3004457" y="1400629"/>
            <a:ext cx="5029200" cy="646331"/>
          </a:xfrm>
          <a:prstGeom prst="rect">
            <a:avLst/>
          </a:prstGeom>
          <a:noFill/>
        </p:spPr>
        <p:txBody>
          <a:bodyPr wrap="square" rtlCol="0">
            <a:spAutoFit/>
          </a:bodyPr>
          <a:lstStyle/>
          <a:p>
            <a:r>
              <a:rPr lang="en-US" dirty="0" smtClean="0"/>
              <a:t>With my Six step program no problem will ever be able to withstand you!</a:t>
            </a:r>
            <a:endParaRPr lang="en-US" dirty="0"/>
          </a:p>
        </p:txBody>
      </p:sp>
      <p:pic>
        <p:nvPicPr>
          <p:cNvPr id="7" name="Picture 4" descr="http://www.stadiumpictures.com/Movie_Napoleon_Dynamite_mpc23_large.jpg"/>
          <p:cNvPicPr>
            <a:picLocks noChangeAspect="1" noChangeArrowheads="1"/>
          </p:cNvPicPr>
          <p:nvPr/>
        </p:nvPicPr>
        <p:blipFill>
          <a:blip r:embed="rId5" cstate="print"/>
          <a:srcRect/>
          <a:stretch>
            <a:fillRect/>
          </a:stretch>
        </p:blipFill>
        <p:spPr bwMode="auto">
          <a:xfrm>
            <a:off x="1480457" y="1400629"/>
            <a:ext cx="1457853" cy="2209799"/>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1381161026"/>
              </p:ext>
            </p:extLst>
          </p:nvPr>
        </p:nvGraphicFramePr>
        <p:xfrm>
          <a:off x="3004457" y="2010229"/>
          <a:ext cx="7620000" cy="4572001"/>
        </p:xfrm>
        <a:graphic>
          <a:graphicData uri="http://schemas.openxmlformats.org/drawingml/2006/table">
            <a:tbl>
              <a:tblPr firstRow="1" bandRow="1">
                <a:tableStyleId>{5C22544A-7EE6-4342-B048-85BDC9FD1C3A}</a:tableStyleId>
              </a:tblPr>
              <a:tblGrid>
                <a:gridCol w="2435258">
                  <a:extLst>
                    <a:ext uri="{9D8B030D-6E8A-4147-A177-3AD203B41FA5}">
                      <a16:colId xmlns:a16="http://schemas.microsoft.com/office/drawing/2014/main" val="20000"/>
                    </a:ext>
                  </a:extLst>
                </a:gridCol>
                <a:gridCol w="2644742">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896377">
                <a:tc>
                  <a:txBody>
                    <a:bodyPr/>
                    <a:lstStyle/>
                    <a:p>
                      <a:pPr algn="ctr"/>
                      <a:r>
                        <a:rPr lang="en-US" sz="2800" dirty="0" err="1" smtClean="0"/>
                        <a:t>Physninjiks</a:t>
                      </a:r>
                      <a:r>
                        <a:rPr lang="en-US" sz="2800" dirty="0" smtClean="0"/>
                        <a:t>!</a:t>
                      </a:r>
                      <a:endParaRPr lang="en-US" sz="2800" dirty="0"/>
                    </a:p>
                  </a:txBody>
                  <a:tcPr/>
                </a:tc>
                <a:tc>
                  <a:txBody>
                    <a:bodyPr/>
                    <a:lstStyle/>
                    <a:p>
                      <a:pPr algn="ctr"/>
                      <a:r>
                        <a:rPr lang="en-US" sz="2800" dirty="0" smtClean="0"/>
                        <a:t>Ninjas</a:t>
                      </a:r>
                      <a:endParaRPr lang="en-US" sz="2800" dirty="0"/>
                    </a:p>
                  </a:txBody>
                  <a:tcPr/>
                </a:tc>
                <a:tc>
                  <a:txBody>
                    <a:bodyPr/>
                    <a:lstStyle/>
                    <a:p>
                      <a:pPr algn="ctr"/>
                      <a:r>
                        <a:rPr lang="en-US" sz="2400" dirty="0" smtClean="0"/>
                        <a:t>Physics Students</a:t>
                      </a:r>
                      <a:endParaRPr lang="en-US" sz="2400" dirty="0"/>
                    </a:p>
                  </a:txBody>
                  <a:tcPr/>
                </a:tc>
                <a:extLst>
                  <a:ext uri="{0D108BD9-81ED-4DB2-BD59-A6C34878D82A}">
                    <a16:rowId xmlns:a16="http://schemas.microsoft.com/office/drawing/2014/main" val="10000"/>
                  </a:ext>
                </a:extLst>
              </a:tr>
              <a:tr h="6126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126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1260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612604">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4"/>
                  </a:ext>
                </a:extLst>
              </a:tr>
              <a:tr h="6126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26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3766457" y="3077029"/>
            <a:ext cx="772071" cy="369332"/>
          </a:xfrm>
          <a:prstGeom prst="rect">
            <a:avLst/>
          </a:prstGeom>
          <a:noFill/>
        </p:spPr>
        <p:txBody>
          <a:bodyPr wrap="none" rtlCol="0">
            <a:spAutoFit/>
          </a:bodyPr>
          <a:lstStyle/>
          <a:p>
            <a:r>
              <a:rPr lang="en-US" dirty="0" smtClean="0"/>
              <a:t>Step 1</a:t>
            </a:r>
            <a:endParaRPr lang="en-US" dirty="0"/>
          </a:p>
        </p:txBody>
      </p:sp>
      <p:sp>
        <p:nvSpPr>
          <p:cNvPr id="10" name="TextBox 9"/>
          <p:cNvSpPr txBox="1"/>
          <p:nvPr/>
        </p:nvSpPr>
        <p:spPr>
          <a:xfrm>
            <a:off x="3766457" y="3610429"/>
            <a:ext cx="772071" cy="369332"/>
          </a:xfrm>
          <a:prstGeom prst="rect">
            <a:avLst/>
          </a:prstGeom>
          <a:noFill/>
        </p:spPr>
        <p:txBody>
          <a:bodyPr wrap="none" rtlCol="0">
            <a:spAutoFit/>
          </a:bodyPr>
          <a:lstStyle/>
          <a:p>
            <a:r>
              <a:rPr lang="en-US" dirty="0" smtClean="0"/>
              <a:t>Step 2</a:t>
            </a:r>
            <a:endParaRPr lang="en-US" dirty="0"/>
          </a:p>
        </p:txBody>
      </p:sp>
      <p:sp>
        <p:nvSpPr>
          <p:cNvPr id="11" name="TextBox 10"/>
          <p:cNvSpPr txBox="1"/>
          <p:nvPr/>
        </p:nvSpPr>
        <p:spPr>
          <a:xfrm>
            <a:off x="3766457" y="4220029"/>
            <a:ext cx="772071" cy="369332"/>
          </a:xfrm>
          <a:prstGeom prst="rect">
            <a:avLst/>
          </a:prstGeom>
          <a:noFill/>
        </p:spPr>
        <p:txBody>
          <a:bodyPr wrap="none" rtlCol="0">
            <a:spAutoFit/>
          </a:bodyPr>
          <a:lstStyle/>
          <a:p>
            <a:r>
              <a:rPr lang="en-US" dirty="0" smtClean="0"/>
              <a:t>Step 3</a:t>
            </a:r>
            <a:endParaRPr lang="en-US" dirty="0"/>
          </a:p>
        </p:txBody>
      </p:sp>
      <p:sp>
        <p:nvSpPr>
          <p:cNvPr id="12" name="TextBox 11"/>
          <p:cNvSpPr txBox="1"/>
          <p:nvPr/>
        </p:nvSpPr>
        <p:spPr>
          <a:xfrm>
            <a:off x="3766457" y="4829629"/>
            <a:ext cx="772071" cy="369332"/>
          </a:xfrm>
          <a:prstGeom prst="rect">
            <a:avLst/>
          </a:prstGeom>
          <a:noFill/>
        </p:spPr>
        <p:txBody>
          <a:bodyPr wrap="none" rtlCol="0">
            <a:spAutoFit/>
          </a:bodyPr>
          <a:lstStyle/>
          <a:p>
            <a:r>
              <a:rPr lang="en-US" dirty="0" smtClean="0"/>
              <a:t>Step 4</a:t>
            </a:r>
            <a:endParaRPr lang="en-US" dirty="0"/>
          </a:p>
        </p:txBody>
      </p:sp>
      <p:sp>
        <p:nvSpPr>
          <p:cNvPr id="13" name="TextBox 12"/>
          <p:cNvSpPr txBox="1"/>
          <p:nvPr/>
        </p:nvSpPr>
        <p:spPr>
          <a:xfrm>
            <a:off x="3766457" y="5439229"/>
            <a:ext cx="772071" cy="369332"/>
          </a:xfrm>
          <a:prstGeom prst="rect">
            <a:avLst/>
          </a:prstGeom>
          <a:noFill/>
        </p:spPr>
        <p:txBody>
          <a:bodyPr wrap="none" rtlCol="0">
            <a:spAutoFit/>
          </a:bodyPr>
          <a:lstStyle/>
          <a:p>
            <a:r>
              <a:rPr lang="en-US" dirty="0" smtClean="0"/>
              <a:t>Step 5</a:t>
            </a:r>
            <a:endParaRPr lang="en-US" dirty="0"/>
          </a:p>
        </p:txBody>
      </p:sp>
      <p:sp>
        <p:nvSpPr>
          <p:cNvPr id="14" name="TextBox 13"/>
          <p:cNvSpPr txBox="1"/>
          <p:nvPr/>
        </p:nvSpPr>
        <p:spPr>
          <a:xfrm>
            <a:off x="5595257" y="3000829"/>
            <a:ext cx="2156873" cy="369332"/>
          </a:xfrm>
          <a:prstGeom prst="rect">
            <a:avLst/>
          </a:prstGeom>
          <a:noFill/>
        </p:spPr>
        <p:txBody>
          <a:bodyPr wrap="none" rtlCol="0">
            <a:spAutoFit/>
          </a:bodyPr>
          <a:lstStyle/>
          <a:p>
            <a:r>
              <a:rPr lang="en-US" dirty="0" smtClean="0"/>
              <a:t>Visualize Your Enemy</a:t>
            </a:r>
            <a:endParaRPr lang="en-US" dirty="0"/>
          </a:p>
        </p:txBody>
      </p:sp>
      <p:sp>
        <p:nvSpPr>
          <p:cNvPr id="15" name="TextBox 14"/>
          <p:cNvSpPr txBox="1"/>
          <p:nvPr/>
        </p:nvSpPr>
        <p:spPr>
          <a:xfrm>
            <a:off x="5442857" y="3610429"/>
            <a:ext cx="2441246" cy="369332"/>
          </a:xfrm>
          <a:prstGeom prst="rect">
            <a:avLst/>
          </a:prstGeom>
          <a:noFill/>
        </p:spPr>
        <p:txBody>
          <a:bodyPr wrap="none" rtlCol="0">
            <a:spAutoFit/>
          </a:bodyPr>
          <a:lstStyle/>
          <a:p>
            <a:r>
              <a:rPr lang="en-US" dirty="0" smtClean="0"/>
              <a:t>Understand Your Enemy</a:t>
            </a:r>
            <a:endParaRPr lang="en-US" dirty="0"/>
          </a:p>
        </p:txBody>
      </p:sp>
      <p:sp>
        <p:nvSpPr>
          <p:cNvPr id="16" name="TextBox 15"/>
          <p:cNvSpPr txBox="1"/>
          <p:nvPr/>
        </p:nvSpPr>
        <p:spPr>
          <a:xfrm>
            <a:off x="5595257" y="4143829"/>
            <a:ext cx="2819400" cy="646331"/>
          </a:xfrm>
          <a:prstGeom prst="rect">
            <a:avLst/>
          </a:prstGeom>
          <a:noFill/>
        </p:spPr>
        <p:txBody>
          <a:bodyPr wrap="square" rtlCol="0">
            <a:spAutoFit/>
          </a:bodyPr>
          <a:lstStyle/>
          <a:p>
            <a:r>
              <a:rPr lang="en-US" dirty="0" smtClean="0"/>
              <a:t>Find The Enemy’s Weakness</a:t>
            </a:r>
            <a:endParaRPr lang="en-US" dirty="0"/>
          </a:p>
        </p:txBody>
      </p:sp>
      <p:sp>
        <p:nvSpPr>
          <p:cNvPr id="17" name="TextBox 16"/>
          <p:cNvSpPr txBox="1"/>
          <p:nvPr/>
        </p:nvSpPr>
        <p:spPr>
          <a:xfrm>
            <a:off x="5442857" y="4905829"/>
            <a:ext cx="2342244" cy="369332"/>
          </a:xfrm>
          <a:prstGeom prst="rect">
            <a:avLst/>
          </a:prstGeom>
          <a:noFill/>
        </p:spPr>
        <p:txBody>
          <a:bodyPr wrap="none" rtlCol="0">
            <a:spAutoFit/>
          </a:bodyPr>
          <a:lstStyle/>
          <a:p>
            <a:r>
              <a:rPr lang="en-US" dirty="0" smtClean="0"/>
              <a:t>Choose Your Weapon!!</a:t>
            </a:r>
            <a:endParaRPr lang="en-US" dirty="0"/>
          </a:p>
        </p:txBody>
      </p:sp>
      <p:sp>
        <p:nvSpPr>
          <p:cNvPr id="18" name="TextBox 17"/>
          <p:cNvSpPr txBox="1"/>
          <p:nvPr/>
        </p:nvSpPr>
        <p:spPr>
          <a:xfrm>
            <a:off x="5519057" y="5439229"/>
            <a:ext cx="1923219" cy="369332"/>
          </a:xfrm>
          <a:prstGeom prst="rect">
            <a:avLst/>
          </a:prstGeom>
          <a:noFill/>
        </p:spPr>
        <p:txBody>
          <a:bodyPr wrap="none" rtlCol="0">
            <a:spAutoFit/>
          </a:bodyPr>
          <a:lstStyle/>
          <a:p>
            <a:r>
              <a:rPr lang="en-US" dirty="0" smtClean="0"/>
              <a:t>Kill Your Enemy!!!!</a:t>
            </a:r>
            <a:endParaRPr lang="en-US" dirty="0"/>
          </a:p>
        </p:txBody>
      </p:sp>
      <p:sp>
        <p:nvSpPr>
          <p:cNvPr id="19" name="TextBox 18"/>
          <p:cNvSpPr txBox="1"/>
          <p:nvPr/>
        </p:nvSpPr>
        <p:spPr>
          <a:xfrm>
            <a:off x="3766457" y="6048829"/>
            <a:ext cx="772071" cy="369332"/>
          </a:xfrm>
          <a:prstGeom prst="rect">
            <a:avLst/>
          </a:prstGeom>
          <a:noFill/>
        </p:spPr>
        <p:txBody>
          <a:bodyPr wrap="none" rtlCol="0">
            <a:spAutoFit/>
          </a:bodyPr>
          <a:lstStyle/>
          <a:p>
            <a:r>
              <a:rPr lang="en-US" dirty="0" smtClean="0"/>
              <a:t>Step 6</a:t>
            </a:r>
            <a:endParaRPr lang="en-US" dirty="0"/>
          </a:p>
        </p:txBody>
      </p:sp>
      <p:sp>
        <p:nvSpPr>
          <p:cNvPr id="20" name="TextBox 19"/>
          <p:cNvSpPr txBox="1"/>
          <p:nvPr/>
        </p:nvSpPr>
        <p:spPr>
          <a:xfrm>
            <a:off x="5595257" y="6048829"/>
            <a:ext cx="1782796" cy="369332"/>
          </a:xfrm>
          <a:prstGeom prst="rect">
            <a:avLst/>
          </a:prstGeom>
          <a:noFill/>
        </p:spPr>
        <p:txBody>
          <a:bodyPr wrap="none" rtlCol="0">
            <a:spAutoFit/>
          </a:bodyPr>
          <a:lstStyle/>
          <a:p>
            <a:r>
              <a:rPr lang="en-US" dirty="0" smtClean="0"/>
              <a:t>Check for a Pulse</a:t>
            </a:r>
            <a:endParaRPr lang="en-US" dirty="0"/>
          </a:p>
        </p:txBody>
      </p:sp>
      <p:sp>
        <p:nvSpPr>
          <p:cNvPr id="21" name="TextBox 20"/>
          <p:cNvSpPr txBox="1"/>
          <p:nvPr/>
        </p:nvSpPr>
        <p:spPr>
          <a:xfrm>
            <a:off x="8186057" y="3000829"/>
            <a:ext cx="1818255" cy="369332"/>
          </a:xfrm>
          <a:prstGeom prst="rect">
            <a:avLst/>
          </a:prstGeom>
          <a:noFill/>
        </p:spPr>
        <p:txBody>
          <a:bodyPr wrap="none" rtlCol="0">
            <a:spAutoFit/>
          </a:bodyPr>
          <a:lstStyle/>
          <a:p>
            <a:r>
              <a:rPr lang="en-US" dirty="0" smtClean="0"/>
              <a:t>DRAW A PICTURE</a:t>
            </a:r>
            <a:endParaRPr lang="en-US" dirty="0"/>
          </a:p>
        </p:txBody>
      </p:sp>
      <p:sp>
        <p:nvSpPr>
          <p:cNvPr id="22" name="TextBox 21"/>
          <p:cNvSpPr txBox="1"/>
          <p:nvPr/>
        </p:nvSpPr>
        <p:spPr>
          <a:xfrm>
            <a:off x="8109857" y="3610429"/>
            <a:ext cx="2158220" cy="369332"/>
          </a:xfrm>
          <a:prstGeom prst="rect">
            <a:avLst/>
          </a:prstGeom>
          <a:noFill/>
        </p:spPr>
        <p:txBody>
          <a:bodyPr wrap="none" rtlCol="0">
            <a:spAutoFit/>
          </a:bodyPr>
          <a:lstStyle/>
          <a:p>
            <a:r>
              <a:rPr lang="en-US" dirty="0" smtClean="0"/>
              <a:t>MAKE A DATA TABLE!</a:t>
            </a:r>
            <a:endParaRPr lang="en-US" dirty="0"/>
          </a:p>
        </p:txBody>
      </p:sp>
      <p:sp>
        <p:nvSpPr>
          <p:cNvPr id="23" name="TextBox 22"/>
          <p:cNvSpPr txBox="1"/>
          <p:nvPr/>
        </p:nvSpPr>
        <p:spPr>
          <a:xfrm>
            <a:off x="8109857" y="4143829"/>
            <a:ext cx="2895600" cy="646331"/>
          </a:xfrm>
          <a:prstGeom prst="rect">
            <a:avLst/>
          </a:prstGeom>
          <a:noFill/>
        </p:spPr>
        <p:txBody>
          <a:bodyPr wrap="square" rtlCol="0">
            <a:spAutoFit/>
          </a:bodyPr>
          <a:lstStyle/>
          <a:p>
            <a:r>
              <a:rPr lang="en-US" dirty="0" smtClean="0"/>
              <a:t>What variable are you looking for?</a:t>
            </a:r>
            <a:endParaRPr lang="en-US" dirty="0"/>
          </a:p>
        </p:txBody>
      </p:sp>
      <p:sp>
        <p:nvSpPr>
          <p:cNvPr id="24" name="TextBox 23"/>
          <p:cNvSpPr txBox="1"/>
          <p:nvPr/>
        </p:nvSpPr>
        <p:spPr>
          <a:xfrm>
            <a:off x="8186057" y="4905829"/>
            <a:ext cx="2395015" cy="369332"/>
          </a:xfrm>
          <a:prstGeom prst="rect">
            <a:avLst/>
          </a:prstGeom>
          <a:noFill/>
        </p:spPr>
        <p:txBody>
          <a:bodyPr wrap="none" rtlCol="0">
            <a:spAutoFit/>
          </a:bodyPr>
          <a:lstStyle/>
          <a:p>
            <a:r>
              <a:rPr lang="en-US" dirty="0" smtClean="0"/>
              <a:t>Choose your Equation!!</a:t>
            </a:r>
            <a:endParaRPr lang="en-US" dirty="0"/>
          </a:p>
        </p:txBody>
      </p:sp>
      <p:sp>
        <p:nvSpPr>
          <p:cNvPr id="25" name="TextBox 24"/>
          <p:cNvSpPr txBox="1"/>
          <p:nvPr/>
        </p:nvSpPr>
        <p:spPr>
          <a:xfrm>
            <a:off x="8262257" y="5515429"/>
            <a:ext cx="1523174" cy="369332"/>
          </a:xfrm>
          <a:prstGeom prst="rect">
            <a:avLst/>
          </a:prstGeom>
          <a:noFill/>
        </p:spPr>
        <p:txBody>
          <a:bodyPr wrap="none" rtlCol="0">
            <a:spAutoFit/>
          </a:bodyPr>
          <a:lstStyle/>
          <a:p>
            <a:r>
              <a:rPr lang="en-US" dirty="0" smtClean="0"/>
              <a:t>Plug and Chug</a:t>
            </a:r>
            <a:endParaRPr lang="en-US" dirty="0"/>
          </a:p>
        </p:txBody>
      </p:sp>
      <p:sp>
        <p:nvSpPr>
          <p:cNvPr id="26" name="TextBox 25"/>
          <p:cNvSpPr txBox="1"/>
          <p:nvPr/>
        </p:nvSpPr>
        <p:spPr>
          <a:xfrm>
            <a:off x="8262257" y="6048829"/>
            <a:ext cx="1958100" cy="369332"/>
          </a:xfrm>
          <a:prstGeom prst="rect">
            <a:avLst/>
          </a:prstGeom>
          <a:noFill/>
        </p:spPr>
        <p:txBody>
          <a:bodyPr wrap="none" rtlCol="0">
            <a:spAutoFit/>
          </a:bodyPr>
          <a:lstStyle/>
          <a:p>
            <a:r>
              <a:rPr lang="en-US" dirty="0" smtClean="0"/>
              <a:t>Check your answer</a:t>
            </a:r>
            <a:endParaRPr lang="en-US" dirty="0"/>
          </a:p>
        </p:txBody>
      </p:sp>
      <p:pic>
        <p:nvPicPr>
          <p:cNvPr id="27" name="Ask A Ninja 19 Physic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090057" y="4677229"/>
            <a:ext cx="304800" cy="304800"/>
          </a:xfrm>
          <a:prstGeom prst="rect">
            <a:avLst/>
          </a:prstGeom>
        </p:spPr>
      </p:pic>
      <p:pic>
        <p:nvPicPr>
          <p:cNvPr id="28" name="Picture 8" descr="http://t1.gstatic.com/images?q=tbn:ANd9GcQDSb-H2Ib2qSFtSrb_QYj7p439zpQk5yc0ZwmyxFKs60OeAvmQ"/>
          <p:cNvPicPr>
            <a:picLocks noChangeAspect="1" noChangeArrowheads="1"/>
          </p:cNvPicPr>
          <p:nvPr/>
        </p:nvPicPr>
        <p:blipFill>
          <a:blip r:embed="rId7" cstate="print"/>
          <a:srcRect/>
          <a:stretch>
            <a:fillRect/>
          </a:stretch>
        </p:blipFill>
        <p:spPr bwMode="auto">
          <a:xfrm>
            <a:off x="1632857" y="5439229"/>
            <a:ext cx="1143000" cy="962025"/>
          </a:xfrm>
          <a:prstGeom prst="rect">
            <a:avLst/>
          </a:prstGeom>
          <a:noFill/>
        </p:spPr>
      </p:pic>
    </p:spTree>
    <p:extLst>
      <p:ext uri="{BB962C8B-B14F-4D97-AF65-F5344CB8AC3E}">
        <p14:creationId xmlns:p14="http://schemas.microsoft.com/office/powerpoint/2010/main" val="28759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 calcmode="lin" valueType="num">
                                      <p:cBhvr additive="base">
                                        <p:cTn id="5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additive="base">
                                        <p:cTn id="5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additive="base">
                                        <p:cTn id="6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 calcmode="lin" valueType="num">
                                      <p:cBhvr additive="base">
                                        <p:cTn id="6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8">
                                            <p:txEl>
                                              <p:pRg st="0" end="0"/>
                                            </p:txEl>
                                          </p:spTgt>
                                        </p:tgtEl>
                                        <p:attrNameLst>
                                          <p:attrName>style.visibility</p:attrName>
                                        </p:attrNameLst>
                                      </p:cBhvr>
                                      <p:to>
                                        <p:strVal val="visible"/>
                                      </p:to>
                                    </p:set>
                                    <p:anim calcmode="lin" valueType="num">
                                      <p:cBhvr additive="base">
                                        <p:cTn id="8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 calcmode="lin" valueType="num">
                                      <p:cBhvr additive="base">
                                        <p:cTn id="8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anim calcmode="lin" valueType="num">
                                      <p:cBhvr additive="base">
                                        <p:cTn id="9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2">
                                            <p:txEl>
                                              <p:pRg st="0" end="0"/>
                                            </p:txEl>
                                          </p:spTgt>
                                        </p:tgtEl>
                                        <p:attrNameLst>
                                          <p:attrName>style.visibility</p:attrName>
                                        </p:attrNameLst>
                                      </p:cBhvr>
                                      <p:to>
                                        <p:strVal val="visible"/>
                                      </p:to>
                                    </p:set>
                                    <p:anim calcmode="lin" valueType="num">
                                      <p:cBhvr additive="base">
                                        <p:cTn id="98"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3">
                                            <p:txEl>
                                              <p:pRg st="0" end="0"/>
                                            </p:txEl>
                                          </p:spTgt>
                                        </p:tgtEl>
                                        <p:attrNameLst>
                                          <p:attrName>style.visibility</p:attrName>
                                        </p:attrNameLst>
                                      </p:cBhvr>
                                      <p:to>
                                        <p:strVal val="visible"/>
                                      </p:to>
                                    </p:set>
                                    <p:anim calcmode="lin" valueType="num">
                                      <p:cBhvr additive="base">
                                        <p:cTn id="10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4">
                                            <p:txEl>
                                              <p:pRg st="0" end="0"/>
                                            </p:txEl>
                                          </p:spTgt>
                                        </p:tgtEl>
                                        <p:attrNameLst>
                                          <p:attrName>style.visibility</p:attrName>
                                        </p:attrNameLst>
                                      </p:cBhvr>
                                      <p:to>
                                        <p:strVal val="visible"/>
                                      </p:to>
                                    </p:set>
                                    <p:anim calcmode="lin" valueType="num">
                                      <p:cBhvr additive="base">
                                        <p:cTn id="11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 calcmode="lin" valueType="num">
                                      <p:cBhvr additive="base">
                                        <p:cTn id="11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7.22222E-6 1.40611E-6 C 0.00468 -0.00371 0.00885 -0.00902 0.01406 -0.01134 C 0.01857 -0.01342 0.02343 -0.01203 0.02812 -0.01319 C 0.04305 -0.01712 0.06006 -0.02013 0.07465 -0.02614 C 0.0809 -0.02868 0.08663 -0.03284 0.09288 -0.03562 C 0.09791 -0.03793 0.10329 -0.03932 0.1085 -0.04117 C 0.12482 -0.05574 0.14201 -0.05944 0.1592 -0.07309 C 0.17933 -0.08881 0.1993 -0.10477 0.21961 -0.12003 C 0.22413 -0.12327 0.2276 -0.12859 0.23229 -0.13136 C 0.24565 -0.13923 0.25972 -0.14478 0.27326 -0.15195 C 0.27899 -0.15495 0.2842 -0.15958 0.2901 -0.16143 C 0.32413 -0.17276 0.3552 -0.18664 0.38593 -0.20815 C 0.39895 -0.2174 0.39826 -0.21346 0.40989 -0.22503 C 0.42621 -0.24122 0.41631 -0.23382 0.42951 -0.25139 C 0.44166 -0.26758 0.45815 -0.28123 0.46475 -0.30389 C 0.46805 -0.31522 0.4717 -0.32887 0.47742 -0.33766 C 0.48524 -0.34968 0.49305 -0.36402 0.50138 -0.37512 C 0.51163 -0.38877 0.52204 -0.39778 0.5309 -0.41282 C 0.53784 -0.42461 0.54357 -0.43872 0.55069 -0.45028 C 0.56058 -0.46647 0.56892 -0.48497 0.57881 -0.50093 C 0.58142 -0.50509 0.58472 -0.50833 0.58732 -0.51226 C 0.59079 -0.51758 0.59392 -0.52336 0.59722 -0.52914 C 0.59739 -0.52961 0.61111 -0.55505 0.61128 -0.55528 C 0.63263 -0.58025 0.65104 -0.61217 0.66892 -0.64154 C 0.68298 -0.66444 0.69565 -0.68756 0.71267 -0.70722 C 0.75295 -0.75324 0.69461 -0.68571 0.7309 -0.72988 C 0.73315 -0.73266 0.73576 -0.73474 0.73801 -0.73729 C 0.73958 -0.73914 0.74374 -0.74469 0.74218 -0.74307 C 0.73315 -0.73405 0.72465 -0.72364 0.71545 -0.71485 C 0.66284 -0.6649 0.70486 -0.70976 0.6802 -0.68294 C 0.69982 -0.7581 0.74288 -0.818 0.80277 -0.83488 C 0.81701 -0.83904 0.83194 -0.83742 0.84652 -0.83858 C 0.84843 -0.83419 0.85364 -0.83002 0.85208 -0.8254 C 0.8467 -0.80852 0.81024 -0.77521 0.80277 -0.7692 C 0.71475 -0.69959 0.75746 -0.73405 0.7085 -0.70537 C 0.70086 -0.70098 0.69374 -0.69381 0.68593 -0.69034 C 0.69999 -0.71716 0.71736 -0.72202 0.74079 -0.72803 C 0.7769 -0.73729 0.81388 -0.74145 0.85069 -0.74492 C 0.79183 -0.67091 0.72933 -0.66605 0.65208 -0.64154 C 0.59878 -0.62466 0.54565 -0.605 0.49288 -0.58534 C 0.54288 -0.62951 0.6026 -0.6316 0.66058 -0.63969 C 0.77933 -0.65634 0.75746 -0.65241 0.87604 -0.65657 C 0.97274 -0.65588 1.06961 -0.66212 1.16614 -0.65472 C 1.18315 -0.65334 1.13367 -0.64131 1.11683 -0.63784 C 1.09357 -0.63321 1.06996 -0.63368 1.04652 -0.63044 C 0.86301 -0.60523 1.04097 -0.62327 0.86892 -0.60778 C 0.86006 -0.60477 0.71822 -0.56222 0.85763 -0.61356 C 0.91024 -0.63298 0.96354 -0.64825 1.01683 -0.6642 C 1.0401 -0.67114 1.06406 -0.67415 1.08732 -0.68109 C 1.0993 -0.68479 1.11093 -0.6908 1.12256 -0.69612 C 1.12586 -0.69774 1.13576 -0.70167 1.13229 -0.70167 C 1.02308 -0.69866 0.91354 -0.68363 0.80416 -0.67924 C 0.75624 -0.67438 0.70347 -0.67415 0.65624 -0.65657 C 0.67777 -0.69658 0.72395 -0.71161 0.75763 -0.7241 C 0.78628 -0.74815 0.79617 -0.74908 0.77031 -0.74492 C 0.75902 -0.74307 0.74791 -0.74122 0.73663 -0.73914 C 0.69183 -0.73058 0.62222 -0.72225 0.58315 -0.68664 C 0.63593 -0.67901 0.68958 -0.67762 0.74218 -0.66605 C 0.7026 -0.62905 0.64843 -0.63113 0.60277 -0.61726 C 0.55433 -0.60269 0.50572 -0.57979 0.45624 -0.57216 C 0.44843 -0.571 0.4019 -0.56869 0.39861 -0.56846 C 0.36371 -0.5643 0.32933 -0.5606 0.29426 -0.55898 C 0.27083 -0.55597 0.24756 -0.55065 0.22395 -0.54788 C 0.16423 -0.52753 0.1092 -0.49075 0.04791 -0.47457 C 0.0269 -0.46902 0.00555 -0.46716 -0.01546 -0.46161 C -0.07379 -0.44612 -0.12431 -0.42392 -0.17605 -0.3846 C -0.1974 -0.35061 -0.17917 -0.36818 -0.13108 -0.37327 C -0.08403 -0.389 -0.0408 -0.40403 -0.01268 -0.45976 C -0.01129 -0.47942 -0.00973 -0.49075 -0.01268 -0.51226 C -0.0132 -0.51596 -0.02292 -0.52267 -0.02396 -0.52336 C -0.03143 -0.52267 -0.03924 -0.52429 -0.04653 -0.52151 C -0.08126 -0.50879 -0.10365 -0.46046 -0.11667 -0.42022 C -0.11945 -0.39038 -0.11199 -0.37882 -0.08872 -0.37142 C -0.0448 -0.35754 -0.02883 -0.36171 0.02117 -0.36032 C 0.10538 -0.36425 0.19183 -0.37651 0.27187 -0.41467 C 0.29253 -0.42461 0.31128 -0.4408 0.3309 -0.45398 C 0.33975 -0.47087 0.35051 -0.48636 0.35763 -0.50463 C 0.37065 -0.53863 0.36788 -0.57771 0.35763 -0.61171 C 0.35538 -0.61911 0.34861 -0.63692 0.34357 -0.64154 C 0.3368 -0.64755 0.32864 -0.65033 0.32117 -0.65472 C 0.29635 -0.65403 0.27117 -0.65796 0.24652 -0.65287 C 0.17638 -0.63807 0.1243 -0.56545 0.09426 -0.4859 C 0.09183 -0.46809 0.08402 -0.43895 0.09861 -0.42577 C 0.10798 -0.42901 0.11788 -0.43016 0.12673 -0.43525 C 0.15121 -0.44959 0.16545 -0.48405 0.17604 -0.51411 C 0.17829 -0.5303 0.18819 -0.57956 0.18159 -0.59482 C 0.17951 -0.59968 0.17413 -0.59968 0.17031 -0.60223 C 0.07551 -0.59529 -0.03369 -0.54533 -0.09306 -0.44288 C -0.09393 -0.43779 -0.09653 -0.43294 -0.09584 -0.42785 C -0.09271 -0.40889 -0.08091 -0.41397 -0.07049 -0.41282 C 0.0769 -0.43502 0.19843 -0.45445 0.29426 -0.61726 C 0.30086 -0.65195 0.31597 -0.70144 0.29722 -0.73358 C 0.28454 -0.73173 0.27135 -0.73358 0.2592 -0.72803 C 0.19218 -0.69774 0.16128 -0.61541 0.13801 -0.5347 C 0.14305 -0.49099 0.13663 -0.45421 0.16892 -0.4371 C 0.17343 -0.43479 0.17847 -0.43456 0.18315 -0.4334 C 0.24548 -0.44242 0.2776 -0.47457 0.32534 -0.52521 C 0.33975 -0.56846 0.34479 -0.58049 0.33801 -0.62859 C 0.33749 -0.63183 0.33697 -0.63553 0.33524 -0.63784 C 0.32847 -0.64686 0.31423 -0.64478 0.30694 -0.64547 C 0.23558 -0.62258 0.18333 -0.56568 0.15069 -0.4785 C 0.14878 -0.46462 0.14583 -0.45306 0.1493 -0.43895 C 0.15051 -0.43386 0.16319 -0.4334 0.16336 -0.4334 C 0.19565 -0.44589 0.20208 -0.44982 0.22395 -0.4822 C 0.22569 -0.49214 0.23593 -0.52961 0.21822 -0.5347 C 0.21076 -0.53678 0.20694 -0.52105 0.20138 -0.51411 C 0.19617 -0.49977 0.18506 -0.48682 0.18593 -0.47087 C 0.1868 -0.45213 0.18593 -0.43317 0.18871 -0.41467 C 0.19097 -0.39871 0.21336 -0.38738 0.22256 -0.3846 C 0.26371 -0.35685 0.20781 -0.39339 0.28315 -0.35269 C 0.29843 -0.34436 0.31267 -0.33419 0.32812 -0.32655 C 0.33142 -0.321 0.33472 -0.31522 0.33801 -0.30967 C 0.3401 -0.30597 0.33958 -0.30065 0.34079 -0.29649 C 0.34288 -0.28932 0.34565 -0.28261 0.34791 -0.27568 C 0.34947 -0.26249 0.35086 -0.24954 0.35624 -0.23821 C 0.35538 -0.21185 0.35538 -0.18548 0.35347 -0.15935 C 0.3493 -0.10014 0.31336 -0.1013 0.27881 -0.09945 C 0.23611 -0.10153 0.19426 -0.10384 0.15208 -0.11078 C 0.13524 -0.11656 0.10312 -0.12327 0.0901 -0.14062 C 0.08871 -0.14501 0.08767 -0.14963 0.08593 -0.1538 C 0.08437 -0.15727 0.08159 -0.15958 0.0802 -0.16328 C 0.07308 -0.18132 0.06736 -0.20121 0.06058 -0.21948 C 0.05538 -0.23358 0.05503 -0.24399 0.04357 -0.25139 C 0.03992 -0.25625 0.03593 -0.25995 0.03229 -0.26457 C 0.02933 -0.27637 0.02586 -0.26943 0.02256 -0.26272 C 0.02204 -0.26087 0.02204 -0.25856 0.02117 -0.25694 C 0.02048 -0.25532 0.01892 -0.25486 0.01822 -0.25324 C 0.01614 -0.24815 0.01736 -0.2426 0.01406 -0.23821 " pathEditMode="relative" ptsTypes="fffffffffffffffffffffffffffffffffffffffffffffffffffffffffffffffffffffffffffffffffffffffffffffffffffffffffffffffffffffffffffffffA">
                                      <p:cBhvr>
                                        <p:cTn id="127"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27"/>
                    </p:tgtEl>
                  </p:cond>
                </p:stCondLst>
                <p:endSync evt="end" delay="0">
                  <p:rtn val="all"/>
                </p:endSync>
                <p:childTnLst>
                  <p:par>
                    <p:cTn id="129" fill="hold">
                      <p:stCondLst>
                        <p:cond delay="0"/>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692937" fill="hold"/>
                                        <p:tgtEl>
                                          <p:spTgt spid="27"/>
                                        </p:tgtEl>
                                      </p:cBhvr>
                                    </p:cmd>
                                  </p:childTnLst>
                                </p:cTn>
                              </p:par>
                            </p:childTnLst>
                          </p:cTn>
                        </p:par>
                      </p:childTnLst>
                    </p:cTn>
                  </p:par>
                </p:childTnLst>
              </p:cTn>
              <p:nextCondLst>
                <p:cond evt="onClick" delay="0">
                  <p:tgtEl>
                    <p:spTgt spid="27"/>
                  </p:tgtEl>
                </p:cond>
              </p:nextCondLst>
            </p:seq>
            <p:audio>
              <p:cMediaNode>
                <p:cTn id="133"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childTnLst>
        </p:cTn>
      </p:par>
    </p:tnLst>
    <p:bldLst>
      <p:bldP spid="4" grpId="0" build="allAtOnce"/>
      <p:bldP spid="6" grpId="0" build="allAtOnce"/>
      <p:bldP spid="9" grpId="0" build="allAtOnce"/>
      <p:bldP spid="10" grpId="0" build="allAtOnce"/>
      <p:bldP spid="11" grpId="0" build="allAtOnce"/>
      <p:bldP spid="12" grpId="0" build="allAtOnce"/>
      <p:bldP spid="13" grpId="0" build="allAtOnce"/>
      <p:bldP spid="14" grpId="0" build="p"/>
      <p:bldP spid="15" grpId="0" build="p"/>
      <p:bldP spid="16" grpId="0" build="p"/>
      <p:bldP spid="17" grpId="0" build="p"/>
      <p:bldP spid="18" grpId="0" build="p"/>
      <p:bldP spid="19" grpId="0" build="allAtOnce"/>
      <p:bldP spid="20" grpId="0" build="p"/>
      <p:bldP spid="21" grpId="0" build="allAtOnce"/>
      <p:bldP spid="22" grpId="0" build="allAtOnce"/>
      <p:bldP spid="23" grpId="0" build="allAtOnce"/>
      <p:bldP spid="24" grpId="0" build="allAtOnce"/>
      <p:bldP spid="25" grpId="0" build="allAtOnce"/>
      <p:bldP spid="2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68" name="Shape 268"/>
          <p:cNvSpPr txBox="1"/>
          <p:nvPr/>
        </p:nvSpPr>
        <p:spPr>
          <a:xfrm>
            <a:off x="7997982" y="2528501"/>
            <a:ext cx="2399618" cy="923329"/>
          </a:xfrm>
          <a:prstGeom prst="rect">
            <a:avLst/>
          </a:prstGeom>
          <a:noFill/>
          <a:ln>
            <a:noFill/>
          </a:ln>
        </p:spPr>
        <p:txBody>
          <a:bodyPr lIns="91425" tIns="45700" rIns="91425" bIns="45700" anchor="t" anchorCtr="0">
            <a:noAutofit/>
          </a:bodyPr>
          <a:lstStyle/>
          <a:p>
            <a:pPr algn="ctr">
              <a:buSzPct val="25000"/>
            </a:pPr>
            <a:endParaRPr lang="en-US" sz="1800">
              <a:solidFill>
                <a:schemeClr val="dk1"/>
              </a:solidFill>
              <a:latin typeface="Calibri"/>
              <a:ea typeface="Calibri"/>
              <a:cs typeface="Calibri"/>
              <a:sym typeface="Calibri"/>
            </a:endParaRPr>
          </a:p>
        </p:txBody>
      </p:sp>
      <p:sp>
        <p:nvSpPr>
          <p:cNvPr id="2" name="TextBox 1"/>
          <p:cNvSpPr txBox="1"/>
          <p:nvPr/>
        </p:nvSpPr>
        <p:spPr>
          <a:xfrm>
            <a:off x="1511833" y="618704"/>
            <a:ext cx="9166093" cy="1077218"/>
          </a:xfrm>
          <a:prstGeom prst="rect">
            <a:avLst/>
          </a:prstGeom>
          <a:noFill/>
        </p:spPr>
        <p:txBody>
          <a:bodyPr wrap="square" rtlCol="0">
            <a:spAutoFit/>
          </a:bodyPr>
          <a:lstStyle/>
          <a:p>
            <a:pPr algn="ctr"/>
            <a:r>
              <a:rPr lang="en-US" sz="3200" smtClean="0"/>
              <a:t>What is the same for both the vertical component and the horizontal component?</a:t>
            </a:r>
            <a:endParaRPr lang="en-US" sz="3200"/>
          </a:p>
        </p:txBody>
      </p:sp>
      <p:sp>
        <p:nvSpPr>
          <p:cNvPr id="3" name="TextBox 2"/>
          <p:cNvSpPr txBox="1"/>
          <p:nvPr/>
        </p:nvSpPr>
        <p:spPr>
          <a:xfrm>
            <a:off x="4348592" y="1896348"/>
            <a:ext cx="3720381" cy="1446550"/>
          </a:xfrm>
          <a:prstGeom prst="rect">
            <a:avLst/>
          </a:prstGeom>
          <a:noFill/>
        </p:spPr>
        <p:txBody>
          <a:bodyPr wrap="square" rtlCol="0">
            <a:spAutoFit/>
          </a:bodyPr>
          <a:lstStyle/>
          <a:p>
            <a:r>
              <a:rPr lang="en-US" sz="8800" b="1" smtClean="0"/>
              <a:t>TIME!!</a:t>
            </a:r>
            <a:endParaRPr lang="en-US" sz="8800" b="1"/>
          </a:p>
        </p:txBody>
      </p:sp>
      <p:pic>
        <p:nvPicPr>
          <p:cNvPr id="49" name="Picture 2" descr="Image result for horizontal projectile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442" y="3825651"/>
            <a:ext cx="4710679" cy="2459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1081</Words>
  <Application>Microsoft Office PowerPoint</Application>
  <PresentationFormat>Widescreen</PresentationFormat>
  <Paragraphs>294</Paragraphs>
  <Slides>24</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Forte</vt:lpstr>
      <vt:lpstr>Office Theme</vt:lpstr>
      <vt:lpstr>Bell Ringer</vt:lpstr>
      <vt:lpstr>Projectile Motion</vt:lpstr>
      <vt:lpstr>Describe the motion of the cannon ball if we fired it like this</vt:lpstr>
      <vt:lpstr>Sketch graphs of the motion</vt:lpstr>
      <vt:lpstr>Sketch graphs of the motion</vt:lpstr>
      <vt:lpstr>PowerPoint Presentation</vt:lpstr>
      <vt:lpstr>Penny Lab</vt:lpstr>
      <vt:lpstr>PowerPoint Presentation</vt:lpstr>
      <vt:lpstr>PowerPoint Presentation</vt:lpstr>
      <vt:lpstr>Penny Lab</vt:lpstr>
      <vt:lpstr>Bullet dropped, or a bullet fired?</vt:lpstr>
      <vt:lpstr>Now take two pennies and do the following</vt:lpstr>
      <vt:lpstr>What if I fire the cannon like this?</vt:lpstr>
      <vt:lpstr>A detailed picture of the projectile in flight</vt:lpstr>
      <vt:lpstr>PowerPoint Presentation</vt:lpstr>
      <vt:lpstr>PowerPoint Presentation</vt:lpstr>
      <vt:lpstr>PowerPoint Presentation</vt:lpstr>
      <vt:lpstr>How to solve projectile motion problems</vt:lpstr>
      <vt:lpstr>How to solve projectile motion problems</vt:lpstr>
      <vt:lpstr>PowerPoint Presentation</vt:lpstr>
      <vt:lpstr>Practice</vt:lpstr>
      <vt:lpstr>Practice</vt:lpstr>
      <vt:lpstr>Practice</vt:lpstr>
      <vt:lpstr>http://www.physicsclassroom.com/Physics-Interactives/Vectors-and-Projectiles/Turd-the-Target-2/Turd-the-Target-2-Interactive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Projectile Motion</dc:title>
  <dc:creator>Julia Grimes</dc:creator>
  <cp:lastModifiedBy>JARED HAMMER</cp:lastModifiedBy>
  <cp:revision>14</cp:revision>
  <dcterms:modified xsi:type="dcterms:W3CDTF">2017-10-25T16:40:34Z</dcterms:modified>
</cp:coreProperties>
</file>