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8" r:id="rId3"/>
    <p:sldId id="256" r:id="rId4"/>
    <p:sldId id="264" r:id="rId5"/>
    <p:sldId id="265" r:id="rId6"/>
    <p:sldId id="266" r:id="rId7"/>
    <p:sldId id="257" r:id="rId8"/>
    <p:sldId id="270" r:id="rId9"/>
    <p:sldId id="271" r:id="rId10"/>
    <p:sldId id="272" r:id="rId11"/>
    <p:sldId id="273" r:id="rId12"/>
    <p:sldId id="274" r:id="rId13"/>
    <p:sldId id="275" r:id="rId14"/>
    <p:sldId id="259" r:id="rId15"/>
    <p:sldId id="267" r:id="rId16"/>
    <p:sldId id="260" r:id="rId17"/>
    <p:sldId id="258" r:id="rId18"/>
    <p:sldId id="268" r:id="rId19"/>
    <p:sldId id="269" r:id="rId20"/>
    <p:sldId id="261" r:id="rId21"/>
    <p:sldId id="262" r:id="rId22"/>
    <p:sldId id="277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3595" autoAdjust="0"/>
  </p:normalViewPr>
  <p:slideViewPr>
    <p:cSldViewPr>
      <p:cViewPr varScale="1">
        <p:scale>
          <a:sx n="65" d="100"/>
          <a:sy n="65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30A99C-93E5-4FCC-B84B-242D15BB1EE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D979-5D82-463F-B1D2-FDC5D4289E7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jpe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Balloon Balanced forces</a:t>
            </a:r>
          </a:p>
          <a:p>
            <a:pPr lvl="1"/>
            <a:r>
              <a:rPr lang="en-US" dirty="0" smtClean="0"/>
              <a:t>Balanced forces, is are the forces on the balloon balanced?</a:t>
            </a:r>
          </a:p>
          <a:p>
            <a:pPr lvl="1"/>
            <a:r>
              <a:rPr lang="en-US" dirty="0" smtClean="0"/>
              <a:t>How do you know?</a:t>
            </a:r>
          </a:p>
          <a:p>
            <a:pPr lvl="1"/>
            <a:r>
              <a:rPr lang="en-US" dirty="0" smtClean="0"/>
              <a:t>Draw the force Diagram for the balloons.</a:t>
            </a:r>
          </a:p>
          <a:p>
            <a:pPr lvl="1"/>
            <a:r>
              <a:rPr lang="en-US" dirty="0" smtClean="0"/>
              <a:t>Are they balanced?</a:t>
            </a:r>
          </a:p>
          <a:p>
            <a:pPr lvl="1"/>
            <a:r>
              <a:rPr lang="en-US" dirty="0" smtClean="0"/>
              <a:t>We have a buoyant force.</a:t>
            </a:r>
          </a:p>
          <a:p>
            <a:pPr lvl="1"/>
            <a:r>
              <a:rPr lang="en-US" dirty="0" smtClean="0"/>
              <a:t>So what can I do if I want to balance out the buoyant force with just the force of gravity?</a:t>
            </a:r>
          </a:p>
          <a:p>
            <a:pPr lvl="1"/>
            <a:r>
              <a:rPr lang="en-US" dirty="0" smtClean="0"/>
              <a:t>How can I increase the force of gravity? Do we have an equation for that?</a:t>
            </a:r>
          </a:p>
          <a:p>
            <a:pPr lvl="1"/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How will we know when it is balanced?</a:t>
            </a:r>
          </a:p>
          <a:p>
            <a:pPr lvl="1"/>
            <a:r>
              <a:rPr lang="en-US" dirty="0" smtClean="0"/>
              <a:t>So…..</a:t>
            </a:r>
          </a:p>
          <a:p>
            <a:pPr lvl="1"/>
            <a:r>
              <a:rPr lang="en-US" dirty="0" smtClean="0"/>
              <a:t>Now it is balanced so what equation can we write?</a:t>
            </a:r>
          </a:p>
          <a:p>
            <a:pPr lvl="1"/>
            <a:r>
              <a:rPr lang="en-US" dirty="0" err="1" smtClean="0"/>
              <a:t>Fg</a:t>
            </a:r>
            <a:r>
              <a:rPr lang="en-US" dirty="0" smtClean="0"/>
              <a:t>=Bf</a:t>
            </a:r>
          </a:p>
          <a:p>
            <a:pPr lvl="1"/>
            <a:r>
              <a:rPr lang="en-US" dirty="0" smtClean="0"/>
              <a:t>How much mass does it need to balance?</a:t>
            </a:r>
          </a:p>
          <a:p>
            <a:pPr lvl="1"/>
            <a:r>
              <a:rPr lang="en-US" dirty="0" smtClean="0"/>
              <a:t>Calculate the buoyant force for me. 3 balloons created that Buoyant force.</a:t>
            </a:r>
          </a:p>
          <a:p>
            <a:pPr lvl="1"/>
            <a:r>
              <a:rPr lang="en-US" dirty="0" smtClean="0"/>
              <a:t>Can we lift the house from up?</a:t>
            </a:r>
          </a:p>
          <a:p>
            <a:pPr lvl="1"/>
            <a:r>
              <a:rPr lang="en-US" dirty="0" smtClean="0"/>
              <a:t>What does it need to be, balanced of unbalanced?</a:t>
            </a:r>
          </a:p>
          <a:p>
            <a:pPr lvl="1"/>
            <a:r>
              <a:rPr lang="en-US" dirty="0" smtClean="0"/>
              <a:t>Calculate how many balloons it would take to lift a balloon.</a:t>
            </a:r>
          </a:p>
          <a:p>
            <a:r>
              <a:rPr lang="en-US" dirty="0" smtClean="0"/>
              <a:t>Friction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Image result for moon zoomed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4708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</a:t>
            </a:r>
            <a:endParaRPr lang="en-US" dirty="0"/>
          </a:p>
        </p:txBody>
      </p:sp>
      <p:pic>
        <p:nvPicPr>
          <p:cNvPr id="4100" name="Picture 4" descr="Image result for zoomed 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6324600" cy="35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673"/>
            <a:ext cx="8229600" cy="1143000"/>
          </a:xfrm>
        </p:spPr>
        <p:txBody>
          <a:bodyPr/>
          <a:lstStyle/>
          <a:p>
            <a:r>
              <a:rPr lang="en-US" dirty="0" smtClean="0"/>
              <a:t>Eye of a Fruit Fly</a:t>
            </a:r>
            <a:endParaRPr lang="en-US" dirty="0"/>
          </a:p>
        </p:txBody>
      </p:sp>
      <p:pic>
        <p:nvPicPr>
          <p:cNvPr id="5122" name="Picture 2" descr="Image result for zoomed 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92275"/>
            <a:ext cx="601102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Beans</a:t>
            </a:r>
            <a:endParaRPr lang="en-US" dirty="0"/>
          </a:p>
        </p:txBody>
      </p:sp>
      <p:pic>
        <p:nvPicPr>
          <p:cNvPr id="3078" name="Picture 6" descr="iStock 000003209652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56" y="153411"/>
            <a:ext cx="8229600" cy="1143000"/>
          </a:xfrm>
        </p:spPr>
        <p:txBody>
          <a:bodyPr/>
          <a:lstStyle/>
          <a:p>
            <a:r>
              <a:rPr lang="en-US" dirty="0" smtClean="0"/>
              <a:t>Two kinds of Friction: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happened to the amount of friction between the block and the sandpaper as soon as the block started moving?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1097" y="2133600"/>
            <a:ext cx="223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 went down!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121011" y="2953109"/>
            <a:ext cx="40900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At first the friction is </a:t>
            </a:r>
            <a:r>
              <a:rPr lang="en-US" sz="2400" i="1" dirty="0" smtClean="0"/>
              <a:t>STATIC</a:t>
            </a:r>
          </a:p>
          <a:p>
            <a:r>
              <a:rPr lang="en-US" sz="2400" dirty="0" smtClean="0"/>
              <a:t>and as soon as the desk moves </a:t>
            </a:r>
          </a:p>
          <a:p>
            <a:r>
              <a:rPr lang="en-US" sz="2400" dirty="0" smtClean="0"/>
              <a:t>the friction becomes </a:t>
            </a:r>
            <a:r>
              <a:rPr lang="en-US" sz="2400" i="1" dirty="0" smtClean="0"/>
              <a:t>KINETIC</a:t>
            </a:r>
            <a:endParaRPr lang="en-US" sz="2400" i="1" dirty="0"/>
          </a:p>
        </p:txBody>
      </p:sp>
      <p:sp>
        <p:nvSpPr>
          <p:cNvPr id="26" name="AutoShape 4" descr="https://encrypted-tbn0.google.com/images?q=tbn:ANd9GcSK57gg_6j_cWfISC7DcCKVuhPe9eKFoflfHuIyzfVPB1GWY6w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dn.graphicsfactory.com/clip-art/image_files/image/7/700387-worker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26" y="4953000"/>
            <a:ext cx="2572848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93" y="4347447"/>
            <a:ext cx="3732266" cy="25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56" y="153411"/>
            <a:ext cx="8229600" cy="1143000"/>
          </a:xfrm>
        </p:spPr>
        <p:txBody>
          <a:bodyPr/>
          <a:lstStyle/>
          <a:p>
            <a:r>
              <a:rPr lang="en-US" dirty="0" smtClean="0"/>
              <a:t>Two kinds of Friction: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36125" y="4028428"/>
            <a:ext cx="0" cy="23622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5125" y="6085828"/>
            <a:ext cx="30480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1470054" y="3873841"/>
            <a:ext cx="33214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sz="1050" dirty="0" err="1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0052" y="590116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636125" y="4561828"/>
            <a:ext cx="68580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1925" y="4561828"/>
            <a:ext cx="76200" cy="64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98125" y="5209528"/>
            <a:ext cx="1911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5125" y="1409139"/>
            <a:ext cx="5912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first you slowly apply more and more force</a:t>
            </a:r>
          </a:p>
          <a:p>
            <a:r>
              <a:rPr lang="en-US" sz="2400" dirty="0" smtClean="0"/>
              <a:t>Eventually the desk will slip and start moving. </a:t>
            </a:r>
            <a:endParaRPr lang="en-US" sz="2400" dirty="0"/>
          </a:p>
        </p:txBody>
      </p:sp>
      <p:sp>
        <p:nvSpPr>
          <p:cNvPr id="19" name="Down Arrow 18"/>
          <p:cNvSpPr/>
          <p:nvPr/>
        </p:nvSpPr>
        <p:spPr>
          <a:xfrm rot="350965">
            <a:off x="2082803" y="3221758"/>
            <a:ext cx="647700" cy="125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03503" y="2577986"/>
            <a:ext cx="240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where the mass</a:t>
            </a:r>
          </a:p>
          <a:p>
            <a:pPr algn="ctr"/>
            <a:r>
              <a:rPr lang="en-US" dirty="0" smtClean="0"/>
              <a:t>Slips!!!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1168714">
            <a:off x="1896185" y="5571143"/>
            <a:ext cx="1051518" cy="259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1639725">
            <a:off x="3679443" y="5316088"/>
            <a:ext cx="1566016" cy="198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46226" y="5496764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77971" y="5547379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26" name="AutoShape 4" descr="https://encrypted-tbn0.google.com/images?q=tbn:ANd9GcSK57gg_6j_cWfISC7DcCKVuhPe9eKFoflfHuIyzfVPB1GWY6w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dn.graphicsfactory.com/clip-art/image_files/image/7/700387-worker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21" y="3065647"/>
            <a:ext cx="3033735" cy="15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8" grpId="0"/>
      <p:bldP spid="19" grpId="0" animBg="1"/>
      <p:bldP spid="20" grpId="0"/>
      <p:bldP spid="22" grpId="0" animBg="1"/>
      <p:bldP spid="24" grpId="0" animBg="1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anvas 1"/>
          <p:cNvGrpSpPr/>
          <p:nvPr/>
        </p:nvGrpSpPr>
        <p:grpSpPr>
          <a:xfrm>
            <a:off x="2028509" y="-229471"/>
            <a:ext cx="8116179" cy="5001600"/>
            <a:chOff x="-34929" y="0"/>
            <a:chExt cx="5521329" cy="3200400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cxnSp>
          <p:nvCxnSpPr>
            <p:cNvPr id="27" name="Straight Connector 26"/>
            <p:cNvCxnSpPr/>
            <p:nvPr/>
          </p:nvCxnSpPr>
          <p:spPr>
            <a:xfrm>
              <a:off x="346071" y="334587"/>
              <a:ext cx="0" cy="2362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34929" y="2391987"/>
              <a:ext cx="30480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0" name="TextBox 6"/>
            <p:cNvSpPr txBox="1"/>
            <p:nvPr/>
          </p:nvSpPr>
          <p:spPr>
            <a:xfrm>
              <a:off x="3019998" y="2327455"/>
              <a:ext cx="152400" cy="29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t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346071" y="867987"/>
              <a:ext cx="685800" cy="1524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31871" y="867987"/>
              <a:ext cx="76200" cy="647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08071" y="1515687"/>
              <a:ext cx="19119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74712" y="1633137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92476" y="1769919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53426"/>
              </p:ext>
            </p:extLst>
          </p:nvPr>
        </p:nvGraphicFramePr>
        <p:xfrm>
          <a:off x="853161" y="4128253"/>
          <a:ext cx="7700072" cy="194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8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Static</a:t>
                      </a:r>
                      <a:r>
                        <a:rPr lang="en-US" baseline="0" dirty="0" smtClean="0"/>
                        <a:t> Friction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Kinetic Friction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78918" y="5399194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Amount of friction there is depends on the force it is resisting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41952" y="5408592"/>
            <a:ext cx="39939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the object is moving, the amount of friction is  </a:t>
            </a:r>
            <a:r>
              <a:rPr lang="en-US" sz="2000" dirty="0" smtClean="0"/>
              <a:t>CONSTANT!!!!!!!!!!!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719812" y="4932218"/>
            <a:ext cx="200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NOT moving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30071" y="4918362"/>
            <a:ext cx="235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IN motion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68181" y="67008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3397" y="66275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1100" dirty="0" err="1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0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178" y="3080039"/>
                <a:ext cx="8229600" cy="19811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coefficient of friction:</a:t>
                </a:r>
                <a:endParaRPr lang="en-US" dirty="0"/>
              </a:p>
              <a:p>
                <a:r>
                  <a:rPr lang="en-US" sz="2400" dirty="0" smtClean="0"/>
                  <a:t>Is a </a:t>
                </a:r>
                <a:r>
                  <a:rPr lang="en-US" sz="2400" b="1" u="sng" dirty="0" smtClean="0"/>
                  <a:t>constant</a:t>
                </a:r>
                <a:r>
                  <a:rPr lang="en-US" sz="2400" dirty="0" smtClean="0"/>
                  <a:t> that depends on the surfaces of the materials. 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is large then there will be a lot of friction and if it is small  there will only be a small amount of friction.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178" y="3080039"/>
                <a:ext cx="8229600" cy="1981199"/>
              </a:xfrm>
              <a:blipFill>
                <a:blip r:embed="rId2"/>
                <a:stretch>
                  <a:fillRect l="-1333" t="-246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726269"/>
                <a:ext cx="3657600" cy="7572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726269"/>
                <a:ext cx="3657600" cy="7572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www.greeknstuff.com/images/GreekLetters/mu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91" y="5061238"/>
            <a:ext cx="140925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0036"/>
            <a:ext cx="1409254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g;base64,/9j/4AAQSkZJRgABAQAAAQABAAD/2wCEAAkGBhQSERUUExMVFRUVFxgaGBYYGBgXGhgYGBcaFxcYGBgYHCYfGBojHBQYHy8gIycpLCwsFx8xNTAqNSYrLCkBCQoKDgwOFA8PFCkYFBgpKSkpKSkpKSkpKSkpKSkpKSkpKSkpKSkpKSkpKSkpKSkpKSkpKSkpKSkpKSkpKSkpKf/AABEIALcBFAMBIgACEQEDEQH/xAAcAAACAwEBAQEAAAAAAAAAAAADBAABAgUIBgf/xAA5EAABAwMCBAMHAwMEAgMAAAABAhEhAAMxEkEEUWFxIoGREzKhscHR8EJS4QUj8RRicoIzkgay0v/EABgBAQEBAQEAAAAAAAAAAAAAAAABAgME/8QAHBEBAQADAQEBAQAAAAAAAAAAAAECETFBAyFC/9oADAMBAAIRAxEAPwD8UcDanuGthsD0FKLRTnCnw1lYa4dHihIPpXcsIUf2pHQOfUsPhXCsXDq8KST6V1raLysqSgdA59TFRTgLnSsM/uqET32Vnv6gN233mc8+vf8AOlc63f0+C6xBgL2PRXIwK6FtDMHfk+e3WsVudLXbGq6WUUqCXBHfcbijWOI1PbuBltjYj9yD+EVgP7UtB07996LeLp906kkFsnIwdwQ9IXowttuSYkt1YCAPvQrydN0FZZkEuWZnFS1aWVBdzLwgYTmTzV1rHFIC7o1yAkmcQd+lZ9XwTh+IFwnS4h0qIyCWcA7RvRkqeFBiD+FJ+m1BWonx22URBThxyfYzH80Xh+ICw45yCJB5EZFWpOg8ZbUVoAVpJcg5kcx6+polniNfguDSvOWf/chXl+bYuf8AlRh2VEtg7/amF2E3QygQR/7JPMHl8DScXLo4tKZtfmEhz1mB5Ci2F27RcuV7ZWsnpk+lJp4G4Qy7xIH7QEk9VHn2rpf0/h7doOAATDmVE8nkkxj4UtZb/ptxRWSoaYgZLBs7PXxvEoJu3Ifxq/8Asa+04RXiLj9NfOIt+NQeSSZ7mr8/Uzc1HBlWKdscKRTSE6dqKp5Lh67OYabAZ96NatOatAeTR0oaQHoKFmm7SNzisWLLz8KdKI6dKDKLYJamBbTvWbFksD5VDZILE0U0LThhg1tPDaRmg2bRboKPcUeVAVLJEma2i5qMUsLDya0xTg1UNpQBu9S5e5Ck/aF33o1kHJqggs0wOFiiWLfMRRASIqo1bsBqlQI5mpRHmtRam+Fwal0A5FTh4cVxdIc4d9QZq7Vu2o5X6AD5vXDshWqCn411LfBqV711XZPh+ImlU70WAUnf6H79sbl4S2bZAd0jD5HR9xSabhte86rf7slP/LmnrnnXQsgMGMbS4xt0rGTWPQLt5PtmUW1JjaX2PP8AJxTRBgKLH9KhBP8APTB+Si7aVXCFAEFOD3otsFHgX40KhKjJktpXz6KqRcumkILhy5JgCB6OfxqWvlrviH6cZcuGjeiIWlKwkF1GcuWmSTgTHfvQOL4nTddipRSQANy4bsIzU9XwyhTkkDStsHceWROdvnq2hJVqEKDAj788QevlQeHCySLhDsCNP6XcQ+cCcF6YtE/qAcNI3z6dqXiTpbiryhdSUp1EAlhlmYtz7U5aUm6kKSZGCMpP5sYLUpq/vhpOkxRlWAs67Z0XBl+fJY+vzpOLemyhZyoJ7CT1mB6HvTdlSLKSs5YjUokkuMAlzygVz0Kvr/Zb5n3yewwB3pvheEQg6lEruMWKi6sfpH6RnGKiQb+nLPiKgQSzA5acjbGNq+ftWAVEqUQTtX0dstqPUfB64KbLma6fP1MxQTOnHWiW0AQR50VFmjWrTjHnXVyCspmKeRc8mrabJ06WD86JYbBE0FJUSYbrR7SEh89qDcSBu3St27ZJzHOgbt3+RdtqsJ1GYrCLLQnzqeyLxQNIQ0JqG2oyqtoUzPW1OQBFAIWScGK1ohqItLY2qrNpRLVRVqwc01bsCtWbOn7Ua1Z1kHFUVqLBhR0KLbGqv22itCwR0ojKwCcVKns1Dn6VVTZp52UKzZ3rOqrs5Pn9Kw0ate8JI9K7Fu2lvES3+4x9q4iLIcSR511eH4C3nS55lz86jR62rceJJ5T6cx09OVG4ayEkKQWS/u/pfcjlvikxbKDqtyN0bHqnkfgad4e8FBxl5GCC242NYyagPEcSkXSVBklPkC4Z+Xf/ADTFwnS2qIZRDtIPi+/r1CpQF1T40z2ffpWkI9mzSgkBv2vEE5SXxt2ipFvROG4dKIBdTuomSYOT9KypTXoDnT9d+lSzeTq0oAg+IjAjH/Lps3Z8X1K9qyAHKcnCQ+W37VPV8HvWdbBXhUPdUn6P8Un40Tg7xcJuBj+4e6oCHHI9PnS9u2EK0qJOtpVuoPHIHDDpGKbtv3HPyOefel4mPQdP96P2mc9Mfj0wDqUAfBc/SRg7ln94c0mfnSC7Gu9CikhLhQ2L78x0ptHE4t3wAThX6FEYY7K6GaeLenShRyoJA/b8ypWB2HnTHCqDHQHfKy5G36jKj0HPakuIXaQR7RTq2BJUf+qfq1GQV3QQxt22kmFq6AD3R1z2qUhu3dBSsguHZ+rAH4vXPQpjNP2kAIIDDYDaBH50pb2CvjXX5T8Y+nRbfFAgAZ505aLBztSibOnAc0VNtUat66uYvE3QSCjHLrQLqlcnL5oyUEBsh88qbsohhMyaBWzbJbnTti2NzVo4XxOdtqNaUxgCgns3xgetGt3mBjtWVKH3rdmyBL9qqBeyO/pRAGIbNNoQ4eO1SzwgL6oqKymxrzmmk2AAGzVIISQwmmEpYucUALNtQUSZFPtHLrQlpYhno6F7mXoMAkn50w4IerUoY557VLlsMwxQETcblUrBKDlnFSg8wEhqnDmTVW0PV2j4qzVMoDkV1rNlLOQPOfnXGFsRt2iuhZ4W1uH7kqrLTooiUyOX2O3y+dHSAWUBILO09jSQt6Ztt1RgHt+0/nWmuGvBXQuARgjoa51qdZXdV7VwHZMh2LOJHWiKZSfC7EyBBBBeORjEeRyNyLuH8P1FbvEAawWYhzzDgFxzD9x8KRcujcOAwCQyQe0y8Z3z9ZrJB9rBbw5zvWbN1SiCQyXgHJLGTyA5Zx2od1Gu6QSQGkJLOHwTluzVPT+THtEqCkuFpEHdu/Pvt8aJw4UmH1J2J94cg+/fpvQSNBdKRpYBgJDYIG46Z70xYIIdJg+n8fnmvDHpcXEi8yizhhtMQDsYinyWBSsa0Hdnb/kPqPhmualKVXLgWARpYuHGc9O9NW0rte6923yJ8aex/WO80L0fhrdtH/jSCf8AaH9VH6mnheZLq7JQnJJwH3x2DOcUja4haz4EaR+5ceiAX+VPcJwbF1K1LbJ2HQYSC3n1qVYLZcpIVJcu2MYFMWuHG5bkKAn3SQrJLF+oHyFF1Enws/Ou/wA+Oed/WkXiFF2fpTVkFYkQKzYtEB28WCTRRd0Ge1bYMqTqSwZqxwnCjAU1aNwDBfnQAoAzQOJUHIE8yatNpLMJLVd26NGoCHkbmh+3QSVBJSnY0RDbADDJp3heGGVEVXCWwuHwHP8AFNG2mGJfkaqsgeJgelOC62QHG4pU3UpdmPPy5Vi1e3bSCIffrUBrgC+/OsrDZJ+nlRuHRIcNWvbpQWIf5E1UXY4ggTNbCCZZg9Y4JRW4YdXphNwBOWO1Bq5bDeEv2PwqW+CJGp471aCliyRHLeiWbyhJAD7VFUiwjcTUopuJqqDyw9btBjVpsjnUaRWFFCiNn7V0rPEqaEKPoPmaQro2CW974fzUaGRdcz4Vbdfv260zaEuQHG/Tp0pdQcMqR+T/ACKJwxI3cczn+e9ZvGp1d3V7UaWcJwYcRHTaaKm8FY8KhkHPmPkfjQVq/ujaD9Ibet35Dt4hIbeQ4B6h4qQvTCFGHYTAE85cty+HoEp/ulyw09t+f2qrCVOFK5wkYEHJ3PXvQbttKrnikMC3OcEb1PV8N8PeSqUFwNv/AMn8FGQA+oZOc/Ec/jS5JBdAfDpwYwz79D6ij27wUHGZjB7EdKUx6BbvKFxSgnUAA4Ge45mMU9wywqbau6dn6jKT+EUjwj+0Wzbfj7fmK6HDpSolXurAzhTfJQ9aFOJdKSVEJHf0BJ88Vnhv7gIAZH6lY19Bux3O+N6TNtOoFRK1bPLdkiB5CunYWwc9gnmevQVKRpNp0AfmaPw1spgJcc63wqSwfZp/jyp4YkeE+vevRhPxzz6DYuHVtPoKMx1Awf4rNy3qfSyUgs1atWIieZ5VphZvurq2wovD2SR4m7VLdvSI94n0HOtcOkhZKpoNruapKQGOBRVWCoaQzZkfAVr2qSXHy+NMo4nws7AYYbjagzwXBm26iNUYmKJeU4EtyHOt2isHxEylwOn0rCeBWtJWTGx5NRS9lB1ylzyFO8OnUR4gemGPKtm0pA953h92o1rg0gJIAAJkjPoaIDeuEsG+HLZ6ZJTp0gPjyq7pgB4nzascLKmMDt6GordtD4YHeqWhJSx8jW1r0kAOSejRWrdpLyl2+/zoI4Sg6A5DZ5Utxl66kQxSd0yxpw20kGSkdRWrVsJA/c7t1qBC1xRSGWhT1K6txaiYSfIVKDy0p6sqkVXtW2qhmsKOo05auhh4Cf8Ar/FKU3wy+rU8aMIuT+08jv6f5pm2rox5c52pZRfM0W0SN3HXP8/CpeLGrrG4AZGkuM8q2SwzqTHcOWHcY6jrQbqvGnaDNEVIYw/ofsfj3qTi3ottY1RLGTnnD+WO57jK1e1OkOW3OJz+fCtgMwYADAH5ihJV/cMtH41T08M23BIUXJZjjYOB57f5pl99+dLAuCM9DVoUw3bkflM+tSrj0Ph0FSllKtJDZkEdfuOddGzxLAi4nTGTKT1CvvNczhLrFZIh8jbu0gda6Nm64LEEEfnQ0Ss2uKBi2nV1wnzVv5PXT4TwhRUXUeWB/tA8/hXNTdbJboM/nanrVslLkMwOkd4c9fl5mpVjscFeADkPj5UyeI1RMCkrFs6YAcmacRYUBtG2/rXpx443o6C43Z56itWUmQmB9K2UndM50j70xbQ7udMN0brVRqxw8Kchkts+1FtIGmUjIn+KDcWHbdkucuBTC/6iiAlJncAFj9qKNatJKmEcjihWOHSpymDMH5jrQbnFjEg7xWrVgkiBOBIbbzqDXDKXz8JLE/auilGlBSCfFjVy+9CVaSkHIJAAOz9uUUZNhkh1krDAgAgDpTaDhehMgjmGgTNL8UCbgLEJeB/NVdtaSQ50tDl53qrd8qCtRKgG39aoZvKSA7RsGwdzQyNQ1T0bkKLduOhLEfzu71LS/EkJL8xyfftUVaOICdyXaiouB2Il4+lLcYnQCpPOBkkfSiC2tWkgF1CW2oGLloFiQT9KNaRqmRO+HERWV2ykJSoEOY5u29Wq+UkBX6dmqDd6+EFoPUVdBukLOoQ+3KpQeWGqgqrfpVJ7VhTQEUfhlK2b4/alkGKNYV0otN6jv8KYtq84zSou96OhuTZ+/wCb1KsWo+Mdj8j+TWydMiAMpPLpyjbHahXHdP5titi5t8DnypOLl1u3ccwI54eD8KwpRKyzCNx1rRVO/nQke+XbHOp6vhlCtLuSRz5QHdsTPKirXGXoNpbuQfMfF6ta428qlI1/T1QqWmm7QDuQx5p+rfUVzuCUWJBEmQXn0x6U0hfNJHbHk0VQ/YtJGA3cgn1ps3TgbM/0H5tXPsAlUR1Mnrz/ADamxskCdU74/DUI+g4W74AkCWcn5U9YQoguCTH4aHwRNtIZIJU2B4jRyq4SWAAHPvkxmu8chLVxRJcS28elHTIJ05yX+lDF2F6z7rF9j5Zpe4VqDpUG3DF+5iqHrlpJGRDCMlxmrRbSg6cqaCDAPU9KTU4cETDlt+hp/g0pCQ/U/BnoK4bhve1woAl3eOU5pi1xRSGDBPLPbP0q7aBJaBDlz18u1GQtNxglk5YbZ+D1AO6twQCCHHiwxNMq1Jx4vDL8+UUr7EJXILBtQM9yG2xRFGCkOHkfz2oGOH0qSNSgNwMv36Ue1aQSphOQ3Pr0rn2yUxD9A/V25BqIjh9XiDiJ2dunKgPYukymANmcdWNHTw2keHIfMMTM9KXTZyAWh2Ywe+0tRrRU0skH1qDY4M+zJKcqJKhgdG70xd4jSgERsQA/asjitLjUOgYg9lB5rAdtRCQpmks5+1UaRxZChoUVkyAQ7Kop1qd1B8MfUism4ogaVJQQGcR/l6Eu4pJcHUrJhy3R8VFMrLfqA/6irqrXEhQCiguZyKlB5TCcVYRPOm1IwAPl8KwUNHrWF0Fb5Uaz+TQlIat2zP4aBrV0+tFtnq3xHrQj+bf4oiT+Y/zQQrlMfGiqU4/IO1LapHejLnpUi1tJbJJcj67fm1YSAVmH+/aqVAzy7DtWLTEl+Xanp4bA3Edp9a1cxz7Vm0BOnny+mRQ+IW2+21SrGuFWyZh+YinEFh+dOdKcGfCM99vOnEANt8vhVoZs3JIBbzb1J70/wNoKupS4CdyCMmDSSMY82+VfQf8Axf8Ap2rVcLABgEkCRuQ8f4NMZul/HR/0oQQpK5CoBMxgHamSjXcueM7EiJJNS6tCVeEHU8YiOXOsaiUnSM+8WHP5feuzmzbuJe448eOXbNG4X+nlSdXjAOwLetatf04YUBqIDknA2xnzp23xZ0i2lAAbPTftRBUBASynJI3dj3FZTYQF6jCRA0wMb0M2dIcnUScB3DclPNOcKlOhQU6iMMY1eeY+VRQ/YlXvJOZCZLc286L/AKQA7EGHEEMO8GshQQlOHL+EPL4fl2xR7aQqTABxOGdjHM0A02tUBTFMkbdXJkfzRbPEKQDqEDY/BqoIA0+BiTndj8IjNMaUkqUvUdgAAzc6BVXEOXUClRno35FFS5SgOpnUBtP2optW9LKtl/3/AKoM9s0tcUoD3iUAlgoAwYBdmiKCcMfGfCoh8OWIGZro20EnU7sHPMcqBb4cDQXZKw7yWG+aINLrDF3gEEOHyTUGrigogkPqfxbluZrVvhwvLKaQP0/5oF+0DBUCEwAY8utMcOgISwiWDTO3cT8aCtBcKIhwzYnOn7Gml2v2ExB5pf71i0CiXYEQnqDhqY/1KVFSCEgCSpinlRWTxYQydWABh6lQJQH3DxvG1Sg8urusQRH2A+dTS7s08z6edbUCogFg+AI86LctHmw5b7PIFc9twC4sMGcq3NB0sRTJTPhY82rZ4WIEvPw/Hpw6GDRUqismy358mes25O/SrtnQeuW607og79KUu2GJn8+lMKvAjB61FVcMVnhVeI1m8sFLB3cVOGt6HKt8UDwV/n8L0pxdyfIUY3AB9PrFBucGVlwc7NgfgoprhYSPz4xT1uaTtGMENHpvXY4CwlnUCQYgkMesU6nBuD4Q3CEiOZ5DevqLKglBS40ohIxqYnBrncLc0hh2IHIbls7U7YS6iFlhgNLf9fOuuOOmbdt2bhUJw/mSQ0nNdFCtIyAAMHc5AOGpfWAQyXiJPxffNbQgBwsOWxO+Ns71WRQf1QlCvNpiMtRtatI0jT/uxsIzmsrCVAP4GGHdzM5y3TlW1g6gA0MQQW0nkR+56Kq1eIA1DILYJO0U4pK/dIDsCHBS5Db7h96zw3CKWogSQxJmAMuzt260wjhiVSHGwYycsJj/ADUGU2wYUZw6SH2DjoHzD0SyjSo6XXMkKV4n7583xVcRaQrKGIBdQBD8+nnRRwd1GlSWYAnI6YG5igq7bAAByS6QJbm8SmaasqGnVAaD0GxbntWeHS6gXOpLliIYwPmfSpfvEEpISST1gczD+WKAV614gH8MaRAjmz5am+DK1OSE6FJ0nwtzZv8AEUkAStLJBU8ctLbuznHrtT9jjSW8KvFhx7zD3ZzA2zUGLtx0pRbSoQJd8e6xjrVoSojSCxglRJGufdDDPetDg2danBJGgBJmQ3YT1wabNvSsOS5558j+Cg5/CXiowgGd4PUsdu9HNkBQUQtKUl9QYgGGgfk1njbbrcpI2Kky2884waJwzkglkpcAAM8yI3PU86Alq4Cp+hMjJzjlTS7qWDqSH5/GRkxXPTw7rGrU4Jh4I58tvSnbaCkEqCnLgEAHSBsnkXFFLJtapKm5DU30qVr/AEAVICiOj/FhmpRXm2ygGVHbrGWaWGBRLdhJBKzDBk5L7lno/sVaUqXqBJOWkBhg5aRPOjXFJAaFpgkOxfp25zkVybjnptPJISdhjFZXdmB3eXPQHbFFCQ4WIA5ky0MOdbNlyDsd95kP5CO1EKi0+VZ2+1bsrhhB2h+7zA7UxZ4cOQqHEEuPP5x8RWrKAFJAcjdshjLHBJmgCLAAcsTPQd8YoKLZPIZbqelOJtgqLkwzPgfn3o1uyotBGzzuHYDYls0Urb4ZLAEhMzEsz+e/rRxwMP4YLZclxlmnb1Fb4fhcuouoQN5O5bpiM0/w9lkgoGf3BIhhIB7fj0Co/pyoCnLHcAJZtt3DirtWQ5JGIYtjy3jNO3UpFsuTqYNAjz6RWl3UqSkW7elQSxLOVPlROPhvk0kLWElIBDCSfTuflG9H4OzqhgBl/mBzoNhJYAuG8nHL5+td3gLgEaUKeME47M0t3mukmnOm+HsJSEjaS4Ac7kZlvhTK7QOCYEPy6nd/pSaUlnLg6m7kzHTIO00dFlgXEDcAsC2PpW0G4NWw6EnMAuw9XnlV6xCgopcsqdRbnOT0o6ACoC0lwACozLMSQMhP8cqiLSStZIKQAHADmS0ag+7t0oLELM+0SdMgEFI6A4IbI+sksLSs6dRAD+IgljG2ZotnSWKUeGSEksehJG27f4oy7mqHQAGZsmdiS47btim0ZT4UAsSQpyxZhsWOcH4VpfFL0sx0qkLPT4dwM1XEBKiyCrS5gtqbJJIyRM9KwlDKZ8mScTg5nftRTaFK0nSlOl3Z4Jo3DqUCVAsmVaQCW1REfjPSNi+zJGXy/hkli5xnbvvW0cUtRCSp3gI2BciGj5PU0GvbknUx0l3UXn6gdedO+3CQgGCzCUkuDOBA7nak1XliCW07ehMSHat6FkgGTAG0nL8mzviprQbtrTLup0u0JZZxkeb863xIWAliVN7oBwwdQbA270G2kANBA/UxMNzfnvzzRbN5SVaGJtrfxlJDR0bwy1BmzxiiGWlaUvCmBDer4ptd8QQzFwFHEYGXB70vbUEqUQoai4Z+zP5zO5od+wnVJ1AESX85EgggtG9BfFJ1AEAJCpdyXOzbjvGaPaKicNpy/uhg2Xz8K3xyQU6XKtAcFAODlJD5iKBw/CEMxbCjJJIOI2/iimLdpPvKWUhzEZORtNVedZASojP8ADG/xq1cMrYAgnOQZZ2+tUkaSyXb9Qyw6efWoHrFxSAylT0TttvUrmm7/ud8uP5qVR+A2CVEqSClgYmXAYATGTS6FuXSkPL6jl/rL+VMJ4JwZDftB2EGT86vQEyloAkkHoWbPpXNtQ/pJUXGkFv1FIMAczn+K2i4ACCXOwwMfGHqzdHTxB9TB2Ms2w6eVY9g+RLsS7gjb68/KoBLtglslmEwDzJ9Yq7KCEkwyD8SO047UzZ4NS1BABJLaUNJzzxR+E/pZUx0k9IZ+Xyirs059u2QQo4zDRsxGAe9NvjTCty5f8ZvjXQ4vgdSEgxpHhTpI8MSVCWMTSdtHslsCd5yQ4wGfMYNBqzYwpXvCCVYlwCwDx5yNqzxV+SB/wC3PB2Yb+r1V/xAHM5csNzDNvt16USxw8g8iMT1zh8VdJsAWlK8SnO807w9hveSSGdnbIy/k7dMVPbKIkmS+A7/APJnO2aKSXZml23MOHrTJ/gk6pcp+QDdd52+FHt2g5ku52kiZPwgdawLxKEuQQDgCATJAbtTPt1SkJLjJd2nxAEQQ5Hm01odUptBisK1EAKLwTsQlvIkHyqXlqWhhqTuACZ5hQ6/flSloa1S6iQxJdwp47npTq0EeKVbu/6TEsrp6+bEVwvDK0sl52Dk9iBkOcnt2YBUEBBGlW0BMQSXySS2es1nh4Lk+JQJksdT6QHEdOkdqiDI1LIUICslIJPi/MxQE9rofAVMD3i4hvP5701Z4dJSSrUFKCSVeFpG2XmXAeezq8JDKDkFzIZJaGiQZfuKY4NRSrwpBDAMpTqMv4MaRG9AUcHoIYlQKQRge9hpkhuQ351i7btpuCNSSkHBIBIYlncyQflQOIuEqCZDqYjdDlgCWDqZi7+lH4gf3UlOso5qKQXL+IEHYt23mgMm4r3coQMKZCceFRScebvvRDwerfUBnRgkEPu5bnIwaMqyLaglklwBLqhU7yC/q47UL2ytemAzBQcNpDljzjbNQVb4UeIEkAaVSYYgsXGSC29NHiUJ0g/qElp1MHAGrqYLZxQ0sH8QYuxyqCJBRzw3eicRaVoFxkF4JSMMehYP6v6UVscY9xsAMWSDv+oB3Zx8aZHFFKRpIXJ8JLEy5Bdy5Ixu1KcHxKralGUhQExqgDOdPY71XCKBQorUSSXCtJOzEgsATGXohW5rfUUQVOS5GkkvBGMhh1roruDQlZnUnEOQT4SoNtu0+lDtFSrYl2S3JZSl5YSYEZxV376QyUe6mSZ5bl8FujUGbt91AJSopaVBxtljVI4lZSVG2oJEAgvAhjAgYd6MviEQyVAZgiZkAHYGAaGv+oqAbU04SMODufPPKppTiYBlS1FiwyiYKvsMzWeFcoMEBik6gQS/6gd8YoXD31EONLMScJYftjv5vWrdwXEwqVQwxnHUEA5oKtgKlkplm0kGOfWpTaOFcAszzDD4TUpuK88XrzgBJPow6xzrCAGGWJ8RYZ5CpUrMUTh+GJI0iSfC7RmcgRFEsWAoE6tJBd2+05qqlB0zwRQNTp8JAAkkuHDuGb40MXPCvSpjhRlnOGbsR577SpUA0X1aGLmZVueTjoKwga1JCQ5JCRspXUkk/OpUrRR0WkgeJRKwCAkCAQTBJ2zjnW7bqB8TF/dwGaCBjb4VKlVDHD3HSQ2cqYegG0vimOG4YDSMqJhnw+8sGI5fIVKlUPoUFEhbg4CmCn2Dh4xl9uVM2eCdg7FSgHD4Jfn+dKlSoGuFtpUEqJKEF5I1HdwNIyWyeflTN2wgjQhRKU6Tykli75Id36tO0qVpkTif6UU3LiCfFb0jUCR70gsOm3U9KoMgHxhwW90vEmQGMqE/TMqUHQ4jhtKbZWQArSSsPhmYANjAjcCGqX7SrilW0EPqYZS5SCCEgEgOJL9OUypQC/pSk6yFhKmcTq8ShtHNskfp23NwVvUorUAdSSEicPpBnsRmpUrNqhWrJKiFXSbYLJIEksDAIhiRPN811OESpdtKSXAZR1TqABCxiMDljepUrSOfeCkLYEgKL6YYCCHbP+KZtJUUkIeQOQkkO4MHIwPlUqVFF4ngSlCUljqVpcQ5kh9okeWRV2rZuBeojwEHSxYkJYSFbyG2q6lQEv8AEuSlJIUCJI66WiDv0pizYUFaCAdQef0jdQY5x4T6yalSqFlo0EgaVA4LMIDY8xNFtJBUrSEmGcgGRKtOoR/AzUqVBOGvjGolhDiWlh8j2Ah6OT/aM7Rk+IDuMBjgVKlFMpvMJAViSHLNgmH/AJqVKlZ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60375" y="1627910"/>
            <a:ext cx="8229600" cy="1981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We know what “N” is, it is the Normal force, but what is</a:t>
            </a:r>
          </a:p>
          <a:p>
            <a:pPr marL="0" indent="0">
              <a:buFont typeface="Wingdings 2"/>
              <a:buNone/>
            </a:pPr>
            <a:r>
              <a:rPr lang="en-US" dirty="0"/>
              <a:t>	</a:t>
            </a:r>
            <a:r>
              <a:rPr lang="en-US" dirty="0" smtClean="0"/>
              <a:t>is the coefficient of friction. </a:t>
            </a:r>
            <a:endParaRPr lang="en-US" dirty="0"/>
          </a:p>
        </p:txBody>
      </p:sp>
      <p:pic>
        <p:nvPicPr>
          <p:cNvPr id="24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45" y="1691987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81997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data:image/jpg;base64,/9j/4AAQSkZJRgABAQAAAQABAAD/2wCEAAkGBhQSERUUExMVFRUVFxgaGBYYGBgXGhgYGBcaFxcYGBgYHCYfGBojHBQYHy8gIycpLCwsFx8xNTAqNSYrLCkBCQoKDgwOFA8PFCkYFBgpKSkpKSkpKSkpKSkpKSkpKSkpKSkpKSkpKSkpKSkpKSkpKSkpKSkpKSkpKSkpKSkpKf/AABEIALcBFAMBIgACEQEDEQH/xAAcAAACAwEBAQEAAAAAAAAAAAADBAABAgUIBgf/xAA5EAABAwMCBAMHAwMEAgMAAAABAhEhAAMxEkEEUWFxIoGREzKhscHR8EJS4QUj8RRicoIzkgay0v/EABgBAQEBAQEAAAAAAAAAAAAAAAABAgME/8QAHBEBAQADAQEBAQAAAAAAAAAAAAECETFBAyFC/9oADAMBAAIRAxEAPwD8UcDanuGthsD0FKLRTnCnw1lYa4dHihIPpXcsIUf2pHQOfUsPhXCsXDq8KST6V1raLysqSgdA59TFRTgLnSsM/uqET32Vnv6gN233mc8+vf8AOlc63f0+C6xBgL2PRXIwK6FtDMHfk+e3WsVudLXbGq6WUUqCXBHfcbijWOI1PbuBltjYj9yD+EVgP7UtB07996LeLp906kkFsnIwdwQ9IXowttuSYkt1YCAPvQrydN0FZZkEuWZnFS1aWVBdzLwgYTmTzV1rHFIC7o1yAkmcQd+lZ9XwTh+IFwnS4h0qIyCWcA7RvRkqeFBiD+FJ+m1BWonx22URBThxyfYzH80Xh+ICw45yCJB5EZFWpOg8ZbUVoAVpJcg5kcx6+polniNfguDSvOWf/chXl+bYuf8AlRh2VEtg7/amF2E3QygQR/7JPMHl8DScXLo4tKZtfmEhz1mB5Ci2F27RcuV7ZWsnpk+lJp4G4Qy7xIH7QEk9VHn2rpf0/h7doOAATDmVE8nkkxj4UtZb/ptxRWSoaYgZLBs7PXxvEoJu3Ifxq/8Asa+04RXiLj9NfOIt+NQeSSZ7mr8/Uzc1HBlWKdscKRTSE6dqKp5Lh67OYabAZ96NatOatAeTR0oaQHoKFmm7SNzisWLLz8KdKI6dKDKLYJamBbTvWbFksD5VDZILE0U0LThhg1tPDaRmg2bRboKPcUeVAVLJEma2i5qMUsLDya0xTg1UNpQBu9S5e5Ck/aF33o1kHJqggs0wOFiiWLfMRRASIqo1bsBqlQI5mpRHmtRam+Fwal0A5FTh4cVxdIc4d9QZq7Vu2o5X6AD5vXDshWqCn411LfBqV711XZPh+ImlU70WAUnf6H79sbl4S2bZAd0jD5HR9xSabhte86rf7slP/LmnrnnXQsgMGMbS4xt0rGTWPQLt5PtmUW1JjaX2PP8AJxTRBgKLH9KhBP8APTB+Si7aVXCFAEFOD3otsFHgX40KhKjJktpXz6KqRcumkILhy5JgCB6OfxqWvlrviH6cZcuGjeiIWlKwkF1GcuWmSTgTHfvQOL4nTddipRSQANy4bsIzU9XwyhTkkDStsHceWROdvnq2hJVqEKDAj788QevlQeHCySLhDsCNP6XcQ+cCcF6YtE/qAcNI3z6dqXiTpbiryhdSUp1EAlhlmYtz7U5aUm6kKSZGCMpP5sYLUpq/vhpOkxRlWAs67Z0XBl+fJY+vzpOLemyhZyoJ7CT1mB6HvTdlSLKSs5YjUokkuMAlzygVz0Kvr/Zb5n3yewwB3pvheEQg6lEruMWKi6sfpH6RnGKiQb+nLPiKgQSzA5acjbGNq+ftWAVEqUQTtX0dstqPUfB64KbLma6fP1MxQTOnHWiW0AQR50VFmjWrTjHnXVyCspmKeRc8mrabJ06WD86JYbBE0FJUSYbrR7SEh89qDcSBu3St27ZJzHOgbt3+RdtqsJ1GYrCLLQnzqeyLxQNIQ0JqG2oyqtoUzPW1OQBFAIWScGK1ohqItLY2qrNpRLVRVqwc01bsCtWbOn7Ua1Z1kHFUVqLBhR0KLbGqv22itCwR0ojKwCcVKns1Dn6VVTZp52UKzZ3rOqrs5Pn9Kw0ate8JI9K7Fu2lvES3+4x9q4iLIcSR511eH4C3nS55lz86jR62rceJJ5T6cx09OVG4ayEkKQWS/u/pfcjlvikxbKDqtyN0bHqnkfgad4e8FBxl5GCC242NYyagPEcSkXSVBklPkC4Z+Xf/ADTFwnS2qIZRDtIPi+/r1CpQF1T40z2ffpWkI9mzSgkBv2vEE5SXxt2ipFvROG4dKIBdTuomSYOT9KypTXoDnT9d+lSzeTq0oAg+IjAjH/Lps3Z8X1K9qyAHKcnCQ+W37VPV8HvWdbBXhUPdUn6P8Un40Tg7xcJuBj+4e6oCHHI9PnS9u2EK0qJOtpVuoPHIHDDpGKbtv3HPyOefel4mPQdP96P2mc9Mfj0wDqUAfBc/SRg7ln94c0mfnSC7Gu9CikhLhQ2L78x0ptHE4t3wAThX6FEYY7K6GaeLenShRyoJA/b8ypWB2HnTHCqDHQHfKy5G36jKj0HPakuIXaQR7RTq2BJUf+qfq1GQV3QQxt22kmFq6AD3R1z2qUhu3dBSsguHZ+rAH4vXPQpjNP2kAIIDDYDaBH50pb2CvjXX5T8Y+nRbfFAgAZ505aLBztSibOnAc0VNtUat66uYvE3QSCjHLrQLqlcnL5oyUEBsh88qbsohhMyaBWzbJbnTti2NzVo4XxOdtqNaUxgCgns3xgetGt3mBjtWVKH3rdmyBL9qqBeyO/pRAGIbNNoQ4eO1SzwgL6oqKymxrzmmk2AAGzVIISQwmmEpYucUALNtQUSZFPtHLrQlpYhno6F7mXoMAkn50w4IerUoY557VLlsMwxQETcblUrBKDlnFSg8wEhqnDmTVW0PV2j4qzVMoDkV1rNlLOQPOfnXGFsRt2iuhZ4W1uH7kqrLTooiUyOX2O3y+dHSAWUBILO09jSQt6Ztt1RgHt+0/nWmuGvBXQuARgjoa51qdZXdV7VwHZMh2LOJHWiKZSfC7EyBBBBeORjEeRyNyLuH8P1FbvEAawWYhzzDgFxzD9x8KRcujcOAwCQyQe0y8Z3z9ZrJB9rBbw5zvWbN1SiCQyXgHJLGTyA5Zx2od1Gu6QSQGkJLOHwTluzVPT+THtEqCkuFpEHdu/Pvt8aJw4UmH1J2J94cg+/fpvQSNBdKRpYBgJDYIG46Z70xYIIdJg+n8fnmvDHpcXEi8yizhhtMQDsYinyWBSsa0Hdnb/kPqPhmualKVXLgWARpYuHGc9O9NW0rte6923yJ8aex/WO80L0fhrdtH/jSCf8AaH9VH6mnheZLq7JQnJJwH3x2DOcUja4haz4EaR+5ceiAX+VPcJwbF1K1LbJ2HQYSC3n1qVYLZcpIVJcu2MYFMWuHG5bkKAn3SQrJLF+oHyFF1Enws/Ou/wA+Oed/WkXiFF2fpTVkFYkQKzYtEB28WCTRRd0Ge1bYMqTqSwZqxwnCjAU1aNwDBfnQAoAzQOJUHIE8yatNpLMJLVd26NGoCHkbmh+3QSVBJSnY0RDbADDJp3heGGVEVXCWwuHwHP8AFNG2mGJfkaqsgeJgelOC62QHG4pU3UpdmPPy5Vi1e3bSCIffrUBrgC+/OsrDZJ+nlRuHRIcNWvbpQWIf5E1UXY4ggTNbCCZZg9Y4JRW4YdXphNwBOWO1Bq5bDeEv2PwqW+CJGp471aCliyRHLeiWbyhJAD7VFUiwjcTUopuJqqDyw9btBjVpsjnUaRWFFCiNn7V0rPEqaEKPoPmaQro2CW974fzUaGRdcz4Vbdfv260zaEuQHG/Tp0pdQcMqR+T/ACKJwxI3cczn+e9ZvGp1d3V7UaWcJwYcRHTaaKm8FY8KhkHPmPkfjQVq/ujaD9Ibet35Dt4hIbeQ4B6h4qQvTCFGHYTAE85cty+HoEp/ulyw09t+f2qrCVOFK5wkYEHJ3PXvQbttKrnikMC3OcEb1PV8N8PeSqUFwNv/AMn8FGQA+oZOc/Ec/jS5JBdAfDpwYwz79D6ij27wUHGZjB7EdKUx6BbvKFxSgnUAA4Ge45mMU9wywqbau6dn6jKT+EUjwj+0Wzbfj7fmK6HDpSolXurAzhTfJQ9aFOJdKSVEJHf0BJ88Vnhv7gIAZH6lY19Bux3O+N6TNtOoFRK1bPLdkiB5CunYWwc9gnmevQVKRpNp0AfmaPw1spgJcc63wqSwfZp/jyp4YkeE+vevRhPxzz6DYuHVtPoKMx1Awf4rNy3qfSyUgs1atWIieZ5VphZvurq2wovD2SR4m7VLdvSI94n0HOtcOkhZKpoNruapKQGOBRVWCoaQzZkfAVr2qSXHy+NMo4nws7AYYbjagzwXBm26iNUYmKJeU4EtyHOt2isHxEylwOn0rCeBWtJWTGx5NRS9lB1ylzyFO8OnUR4gemGPKtm0pA953h92o1rg0gJIAAJkjPoaIDeuEsG+HLZ6ZJTp0gPjyq7pgB4nzascLKmMDt6GordtD4YHeqWhJSx8jW1r0kAOSejRWrdpLyl2+/zoI4Sg6A5DZ5Utxl66kQxSd0yxpw20kGSkdRWrVsJA/c7t1qBC1xRSGWhT1K6txaiYSfIVKDy0p6sqkVXtW2qhmsKOo05auhh4Cf8Ar/FKU3wy+rU8aMIuT+08jv6f5pm2rox5c52pZRfM0W0SN3HXP8/CpeLGrrG4AZGkuM8q2SwzqTHcOWHcY6jrQbqvGnaDNEVIYw/ofsfj3qTi3ottY1RLGTnnD+WO57jK1e1OkOW3OJz+fCtgMwYADAH5ihJV/cMtH41T08M23BIUXJZjjYOB57f5pl99+dLAuCM9DVoUw3bkflM+tSrj0Ph0FSllKtJDZkEdfuOddGzxLAi4nTGTKT1CvvNczhLrFZIh8jbu0gda6Nm64LEEEfnQ0Ss2uKBi2nV1wnzVv5PXT4TwhRUXUeWB/tA8/hXNTdbJboM/nanrVslLkMwOkd4c9fl5mpVjscFeADkPj5UyeI1RMCkrFs6YAcmacRYUBtG2/rXpx443o6C43Z56itWUmQmB9K2UndM50j70xbQ7udMN0brVRqxw8Kchkts+1FtIGmUjIn+KDcWHbdkucuBTC/6iiAlJncAFj9qKNatJKmEcjihWOHSpymDMH5jrQbnFjEg7xWrVgkiBOBIbbzqDXDKXz8JLE/auilGlBSCfFjVy+9CVaSkHIJAAOz9uUUZNhkh1krDAgAgDpTaDhehMgjmGgTNL8UCbgLEJeB/NVdtaSQ50tDl53qrd8qCtRKgG39aoZvKSA7RsGwdzQyNQ1T0bkKLduOhLEfzu71LS/EkJL8xyfftUVaOICdyXaiouB2Il4+lLcYnQCpPOBkkfSiC2tWkgF1CW2oGLloFiQT9KNaRqmRO+HERWV2ykJSoEOY5u29Wq+UkBX6dmqDd6+EFoPUVdBukLOoQ+3KpQeWGqgqrfpVJ7VhTQEUfhlK2b4/alkGKNYV0otN6jv8KYtq84zSou96OhuTZ+/wCb1KsWo+Mdj8j+TWydMiAMpPLpyjbHahXHdP5titi5t8DnypOLl1u3ccwI54eD8KwpRKyzCNx1rRVO/nQke+XbHOp6vhlCtLuSRz5QHdsTPKirXGXoNpbuQfMfF6ta428qlI1/T1QqWmm7QDuQx5p+rfUVzuCUWJBEmQXn0x6U0hfNJHbHk0VQ/YtJGA3cgn1ps3TgbM/0H5tXPsAlUR1Mnrz/ADamxskCdU74/DUI+g4W74AkCWcn5U9YQoguCTH4aHwRNtIZIJU2B4jRyq4SWAAHPvkxmu8chLVxRJcS28elHTIJ05yX+lDF2F6z7rF9j5Zpe4VqDpUG3DF+5iqHrlpJGRDCMlxmrRbSg6cqaCDAPU9KTU4cETDlt+hp/g0pCQ/U/BnoK4bhve1woAl3eOU5pi1xRSGDBPLPbP0q7aBJaBDlz18u1GQtNxglk5YbZ+D1AO6twQCCHHiwxNMq1Jx4vDL8+UUr7EJXILBtQM9yG2xRFGCkOHkfz2oGOH0qSNSgNwMv36Ue1aQSphOQ3Pr0rn2yUxD9A/V25BqIjh9XiDiJ2dunKgPYukymANmcdWNHTw2keHIfMMTM9KXTZyAWh2Ywe+0tRrRU0skH1qDY4M+zJKcqJKhgdG70xd4jSgERsQA/asjitLjUOgYg9lB5rAdtRCQpmks5+1UaRxZChoUVkyAQ7Kop1qd1B8MfUism4ogaVJQQGcR/l6Eu4pJcHUrJhy3R8VFMrLfqA/6irqrXEhQCiguZyKlB5TCcVYRPOm1IwAPl8KwUNHrWF0Fb5Uaz+TQlIat2zP4aBrV0+tFtnq3xHrQj+bf4oiT+Y/zQQrlMfGiqU4/IO1LapHejLnpUi1tJbJJcj67fm1YSAVmH+/aqVAzy7DtWLTEl+Xanp4bA3Edp9a1cxz7Vm0BOnny+mRQ+IW2+21SrGuFWyZh+YinEFh+dOdKcGfCM99vOnEANt8vhVoZs3JIBbzb1J70/wNoKupS4CdyCMmDSSMY82+VfQf8Axf8Ap2rVcLABgEkCRuQ8f4NMZul/HR/0oQQpK5CoBMxgHamSjXcueM7EiJJNS6tCVeEHU8YiOXOsaiUnSM+8WHP5feuzmzbuJe448eOXbNG4X+nlSdXjAOwLetatf04YUBqIDknA2xnzp23xZ0i2lAAbPTftRBUBASynJI3dj3FZTYQF6jCRA0wMb0M2dIcnUScB3DclPNOcKlOhQU6iMMY1eeY+VRQ/YlXvJOZCZLc286L/AKQA7EGHEEMO8GshQQlOHL+EPL4fl2xR7aQqTABxOGdjHM0A02tUBTFMkbdXJkfzRbPEKQDqEDY/BqoIA0+BiTndj8IjNMaUkqUvUdgAAzc6BVXEOXUClRno35FFS5SgOpnUBtP2optW9LKtl/3/AKoM9s0tcUoD3iUAlgoAwYBdmiKCcMfGfCoh8OWIGZro20EnU7sHPMcqBb4cDQXZKw7yWG+aINLrDF3gEEOHyTUGrigogkPqfxbluZrVvhwvLKaQP0/5oF+0DBUCEwAY8utMcOgISwiWDTO3cT8aCtBcKIhwzYnOn7Gml2v2ExB5pf71i0CiXYEQnqDhqY/1KVFSCEgCSpinlRWTxYQydWABh6lQJQH3DxvG1Sg8urusQRH2A+dTS7s08z6edbUCogFg+AI86LctHmw5b7PIFc9twC4sMGcq3NB0sRTJTPhY82rZ4WIEvPw/Hpw6GDRUqismy358mes25O/SrtnQeuW607og79KUu2GJn8+lMKvAjB61FVcMVnhVeI1m8sFLB3cVOGt6HKt8UDwV/n8L0pxdyfIUY3AB9PrFBucGVlwc7NgfgoprhYSPz4xT1uaTtGMENHpvXY4CwlnUCQYgkMesU6nBuD4Q3CEiOZ5DevqLKglBS40ohIxqYnBrncLc0hh2IHIbls7U7YS6iFlhgNLf9fOuuOOmbdt2bhUJw/mSQ0nNdFCtIyAAMHc5AOGpfWAQyXiJPxffNbQgBwsOWxO+Ns71WRQf1QlCvNpiMtRtatI0jT/uxsIzmsrCVAP4GGHdzM5y3TlW1g6gA0MQQW0nkR+56Kq1eIA1DILYJO0U4pK/dIDsCHBS5Db7h96zw3CKWogSQxJmAMuzt260wjhiVSHGwYycsJj/ADUGU2wYUZw6SH2DjoHzD0SyjSo6XXMkKV4n7583xVcRaQrKGIBdQBD8+nnRRwd1GlSWYAnI6YG5igq7bAAByS6QJbm8SmaasqGnVAaD0GxbntWeHS6gXOpLliIYwPmfSpfvEEpISST1gczD+WKAV614gH8MaRAjmz5am+DK1OSE6FJ0nwtzZv8AEUkAStLJBU8ctLbuznHrtT9jjSW8KvFhx7zD3ZzA2zUGLtx0pRbSoQJd8e6xjrVoSojSCxglRJGufdDDPetDg2danBJGgBJmQ3YT1wabNvSsOS5558j+Cg5/CXiowgGd4PUsdu9HNkBQUQtKUl9QYgGGgfk1njbbrcpI2Kky2884waJwzkglkpcAAM8yI3PU86Alq4Cp+hMjJzjlTS7qWDqSH5/GRkxXPTw7rGrU4Jh4I58tvSnbaCkEqCnLgEAHSBsnkXFFLJtapKm5DU30qVr/AEAVICiOj/FhmpRXm2ygGVHbrGWaWGBRLdhJBKzDBk5L7lno/sVaUqXqBJOWkBhg5aRPOjXFJAaFpgkOxfp25zkVybjnptPJISdhjFZXdmB3eXPQHbFFCQ4WIA5ky0MOdbNlyDsd95kP5CO1EKi0+VZ2+1bsrhhB2h+7zA7UxZ4cOQqHEEuPP5x8RWrKAFJAcjdshjLHBJmgCLAAcsTPQd8YoKLZPIZbqelOJtgqLkwzPgfn3o1uyotBGzzuHYDYls0Urb4ZLAEhMzEsz+e/rRxwMP4YLZclxlmnb1Fb4fhcuouoQN5O5bpiM0/w9lkgoGf3BIhhIB7fj0Co/pyoCnLHcAJZtt3DirtWQ5JGIYtjy3jNO3UpFsuTqYNAjz6RWl3UqSkW7elQSxLOVPlROPhvk0kLWElIBDCSfTuflG9H4OzqhgBl/mBzoNhJYAuG8nHL5+td3gLgEaUKeME47M0t3mukmnOm+HsJSEjaS4Ac7kZlvhTK7QOCYEPy6nd/pSaUlnLg6m7kzHTIO00dFlgXEDcAsC2PpW0G4NWw6EnMAuw9XnlV6xCgopcsqdRbnOT0o6ACoC0lwACozLMSQMhP8cqiLSStZIKQAHADmS0ag+7t0oLELM+0SdMgEFI6A4IbI+sksLSs6dRAD+IgljG2ZotnSWKUeGSEksehJG27f4oy7mqHQAGZsmdiS47btim0ZT4UAsSQpyxZhsWOcH4VpfFL0sx0qkLPT4dwM1XEBKiyCrS5gtqbJJIyRM9KwlDKZ8mScTg5nftRTaFK0nSlOl3Z4Jo3DqUCVAsmVaQCW1REfjPSNi+zJGXy/hkli5xnbvvW0cUtRCSp3gI2BciGj5PU0GvbknUx0l3UXn6gdedO+3CQgGCzCUkuDOBA7nak1XliCW07ehMSHat6FkgGTAG0nL8mzviprQbtrTLup0u0JZZxkeb863xIWAliVN7oBwwdQbA270G2kANBA/UxMNzfnvzzRbN5SVaGJtrfxlJDR0bwy1BmzxiiGWlaUvCmBDer4ptd8QQzFwFHEYGXB70vbUEqUQoai4Z+zP5zO5od+wnVJ1AESX85EgggtG9BfFJ1AEAJCpdyXOzbjvGaPaKicNpy/uhg2Xz8K3xyQU6XKtAcFAODlJD5iKBw/CEMxbCjJJIOI2/iimLdpPvKWUhzEZORtNVedZASojP8ADG/xq1cMrYAgnOQZZ2+tUkaSyXb9Qyw6efWoHrFxSAylT0TttvUrmm7/ud8uP5qVR+A2CVEqSClgYmXAYATGTS6FuXSkPL6jl/rL+VMJ4JwZDftB2EGT86vQEyloAkkHoWbPpXNtQ/pJUXGkFv1FIMAczn+K2i4ACCXOwwMfGHqzdHTxB9TB2Ms2w6eVY9g+RLsS7gjb68/KoBLtglslmEwDzJ9Yq7KCEkwyD8SO047UzZ4NS1BABJLaUNJzzxR+E/pZUx0k9IZ+Xyirs059u2QQo4zDRsxGAe9NvjTCty5f8ZvjXQ4vgdSEgxpHhTpI8MSVCWMTSdtHslsCd5yQ4wGfMYNBqzYwpXvCCVYlwCwDx5yNqzxV+SB/wC3PB2Yb+r1V/xAHM5csNzDNvt16USxw8g8iMT1zh8VdJsAWlK8SnO807w9hveSSGdnbIy/k7dMVPbKIkmS+A7/APJnO2aKSXZml23MOHrTJ/gk6pcp+QDdd52+FHt2g5ku52kiZPwgdawLxKEuQQDgCATJAbtTPt1SkJLjJd2nxAEQQ5Hm01odUptBisK1EAKLwTsQlvIkHyqXlqWhhqTuACZ5hQ6/flSloa1S6iQxJdwp47npTq0EeKVbu/6TEsrp6+bEVwvDK0sl52Dk9iBkOcnt2YBUEBBGlW0BMQSXySS2es1nh4Lk+JQJksdT6QHEdOkdqiDI1LIUICslIJPi/MxQE9rofAVMD3i4hvP5701Z4dJSSrUFKCSVeFpG2XmXAeezq8JDKDkFzIZJaGiQZfuKY4NRSrwpBDAMpTqMv4MaRG9AUcHoIYlQKQRge9hpkhuQ351i7btpuCNSSkHBIBIYlncyQflQOIuEqCZDqYjdDlgCWDqZi7+lH4gf3UlOso5qKQXL+IEHYt23mgMm4r3coQMKZCceFRScebvvRDwerfUBnRgkEPu5bnIwaMqyLaglklwBLqhU7yC/q47UL2ytemAzBQcNpDljzjbNQVb4UeIEkAaVSYYgsXGSC29NHiUJ0g/qElp1MHAGrqYLZxQ0sH8QYuxyqCJBRzw3eicRaVoFxkF4JSMMehYP6v6UVscY9xsAMWSDv+oB3Zx8aZHFFKRpIXJ8JLEy5Bdy5Ixu1KcHxKralGUhQExqgDOdPY71XCKBQorUSSXCtJOzEgsATGXohW5rfUUQVOS5GkkvBGMhh1roruDQlZnUnEOQT4SoNtu0+lDtFSrYl2S3JZSl5YSYEZxV376QyUe6mSZ5bl8FujUGbt91AJSopaVBxtljVI4lZSVG2oJEAgvAhjAgYd6MviEQyVAZgiZkAHYGAaGv+oqAbU04SMODufPPKppTiYBlS1FiwyiYKvsMzWeFcoMEBik6gQS/6gd8YoXD31EONLMScJYftjv5vWrdwXEwqVQwxnHUEA5oKtgKlkplm0kGOfWpTaOFcAszzDD4TUpuK88XrzgBJPow6xzrCAGGWJ8RYZ5CpUrMUTh+GJI0iSfC7RmcgRFEsWAoE6tJBd2+05qqlB0zwRQNTp8JAAkkuHDuGb40MXPCvSpjhRlnOGbsR577SpUA0X1aGLmZVueTjoKwga1JCQ5JCRspXUkk/OpUrRR0WkgeJRKwCAkCAQTBJ2zjnW7bqB8TF/dwGaCBjb4VKlVDHD3HSQ2cqYegG0vimOG4YDSMqJhnw+8sGI5fIVKlUPoUFEhbg4CmCn2Dh4xl9uVM2eCdg7FSgHD4Jfn+dKlSoGuFtpUEqJKEF5I1HdwNIyWyeflTN2wgjQhRKU6Tykli75Id36tO0qVpkTif6UU3LiCfFb0jUCR70gsOm3U9KoMgHxhwW90vEmQGMqE/TMqUHQ4jhtKbZWQArSSsPhmYANjAjcCGqX7SrilW0EPqYZS5SCCEgEgOJL9OUypQC/pSk6yFhKmcTq8ShtHNskfp23NwVvUorUAdSSEicPpBnsRmpUrNqhWrJKiFXSbYLJIEksDAIhiRPN811OESpdtKSXAZR1TqABCxiMDljepUrSOfeCkLYEgKL6YYCCHbP+KZtJUUkIeQOQkkO4MHIwPlUqVFF4ngSlCUljqVpcQ5kh9okeWRV2rZuBeojwEHSxYkJYSFbyG2q6lQEv8AEuSlJIUCJI66WiDv0pizYUFaCAdQef0jdQY5x4T6yalSqFlo0EgaVA4LMIDY8xNFtJBUrSEmGcgGRKtOoR/AzUqVBOGvjGolhDiWlh8j2Ah6OT/aM7Rk+IDuMBjgVKlFMpvMJAViSHLNgmH/AJqVKlZ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048" y="990600"/>
            <a:ext cx="861435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Because there are two types of friction there are also 2 coefficients of friction for each surface. </a:t>
            </a:r>
          </a:p>
          <a:p>
            <a:r>
              <a:rPr lang="en-US" sz="2800" dirty="0" smtClean="0"/>
              <a:t>	s   </a:t>
            </a:r>
            <a:r>
              <a:rPr lang="en-US" sz="2400" dirty="0" smtClean="0"/>
              <a:t>is the coefficient of static friction and we use it if our 		object is not moving</a:t>
            </a:r>
          </a:p>
          <a:p>
            <a:r>
              <a:rPr lang="en-US" sz="2800" dirty="0" smtClean="0"/>
              <a:t>	k   </a:t>
            </a:r>
            <a:r>
              <a:rPr lang="en-US" sz="2400" dirty="0"/>
              <a:t>is the coefficient </a:t>
            </a:r>
            <a:r>
              <a:rPr lang="en-US" sz="2400" dirty="0" smtClean="0"/>
              <a:t>of kinetic </a:t>
            </a:r>
            <a:r>
              <a:rPr lang="en-US" sz="2400" dirty="0"/>
              <a:t>friction and we use it if our 		object </a:t>
            </a:r>
            <a:r>
              <a:rPr lang="en-US" sz="2400" dirty="0" smtClean="0"/>
              <a:t>is moving</a:t>
            </a:r>
          </a:p>
          <a:p>
            <a:endParaRPr lang="en-US" sz="2400" dirty="0"/>
          </a:p>
          <a:p>
            <a:r>
              <a:rPr lang="en-US" sz="2400" dirty="0" smtClean="0"/>
              <a:t>Both 		s   and 		k   are constants that you can look up in a table to calculate the friction between any two surfaces</a:t>
            </a:r>
          </a:p>
          <a:p>
            <a:endParaRPr lang="en-US" sz="2400" dirty="0"/>
          </a:p>
          <a:p>
            <a:r>
              <a:rPr lang="en-US" sz="2400" dirty="0" smtClean="0"/>
              <a:t>For Example….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25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4" y="2691246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88" y="3810000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greeknstuff.com/images/GreekLetters/mu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348136" cy="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r="980" b="1424"/>
          <a:stretch/>
        </p:blipFill>
        <p:spPr>
          <a:xfrm>
            <a:off x="685800" y="228600"/>
            <a:ext cx="7696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5867400"/>
            <a:ext cx="7124700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Notice, the </a:t>
            </a:r>
            <a:r>
              <a:rPr lang="en-US" sz="2200" dirty="0" err="1" smtClean="0"/>
              <a:t>cof</a:t>
            </a:r>
            <a:r>
              <a:rPr lang="en-US" sz="2200" dirty="0" smtClean="0"/>
              <a:t>. of static friction is always bigger than </a:t>
            </a:r>
          </a:p>
          <a:p>
            <a:r>
              <a:rPr lang="en-US" sz="2200" dirty="0" smtClean="0"/>
              <a:t>the </a:t>
            </a:r>
            <a:r>
              <a:rPr lang="en-US" sz="2200" dirty="0" err="1" smtClean="0"/>
              <a:t>cof</a:t>
            </a:r>
            <a:r>
              <a:rPr lang="en-US" sz="2200" dirty="0" smtClean="0"/>
              <a:t>. of kinetic friction!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57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/>
          <a:lstStyle/>
          <a:p>
            <a:r>
              <a:rPr lang="en-US" dirty="0" smtClean="0"/>
              <a:t>You and a friend are both trying to move your cruddy car that has broken down once again. The car has a mass of 500kg. You are pulling the car </a:t>
            </a:r>
            <a:r>
              <a:rPr lang="en-US" dirty="0" smtClean="0"/>
              <a:t>up with </a:t>
            </a:r>
            <a:r>
              <a:rPr lang="en-US" dirty="0" smtClean="0"/>
              <a:t>a force of 100N at an angle of 20 degrees. Your friend is pushing </a:t>
            </a:r>
            <a:r>
              <a:rPr lang="en-US" dirty="0" smtClean="0"/>
              <a:t>down on the </a:t>
            </a:r>
            <a:r>
              <a:rPr lang="en-US" dirty="0" smtClean="0"/>
              <a:t>car with a force of 120N at an angle of 40 degrees. If the car is moving at a constant velocity, how much friction is acting on the car? How much normal force is acting on the car?</a:t>
            </a:r>
            <a:endParaRPr lang="en-US" dirty="0"/>
          </a:p>
        </p:txBody>
      </p:sp>
      <p:pic>
        <p:nvPicPr>
          <p:cNvPr id="1026" name="Picture 2" descr="http://abingdonbiblestudy.com/wp-content/uploads/2014/04/Push-Pull-or-D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877226"/>
            <a:ext cx="4889500" cy="29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3633" y="152400"/>
            <a:ext cx="261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Bell Ringer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wmylawnpros.com/Border_20with_20grass_20cartoon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975662"/>
            <a:ext cx="8915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5" y="304800"/>
            <a:ext cx="82296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Jane is towing Jimmy across a field at a constant velocity with a force of 54N. If Jimmy has a mass of 85 kg what is the coefficient of kinetic friction between Jimmy and the field?</a:t>
            </a:r>
            <a:endParaRPr lang="en-US" dirty="0"/>
          </a:p>
        </p:txBody>
      </p:sp>
      <p:pic>
        <p:nvPicPr>
          <p:cNvPr id="4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7833">
            <a:off x="594636" y="3217537"/>
            <a:ext cx="410723" cy="655109"/>
          </a:xfrm>
          <a:prstGeom prst="rect">
            <a:avLst/>
          </a:prstGeom>
          <a:noFill/>
        </p:spPr>
      </p:pic>
      <p:pic>
        <p:nvPicPr>
          <p:cNvPr id="5" name="Picture 2" descr="http://t2.gstatic.com/images?q=tbn:ANd9GcQlbfHJub4chkdeHqSkRuo1C5DDIkEdDFwVlMV4zCHbWGuxun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815" y="3048000"/>
            <a:ext cx="456612" cy="6096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969818" y="3422073"/>
            <a:ext cx="1205346" cy="207818"/>
          </a:xfrm>
          <a:custGeom>
            <a:avLst/>
            <a:gdLst>
              <a:gd name="connsiteX0" fmla="*/ 110837 w 1205346"/>
              <a:gd name="connsiteY0" fmla="*/ 166254 h 207818"/>
              <a:gd name="connsiteX1" fmla="*/ 0 w 1205346"/>
              <a:gd name="connsiteY1" fmla="*/ 110836 h 207818"/>
              <a:gd name="connsiteX2" fmla="*/ 13855 w 1205346"/>
              <a:gd name="connsiteY2" fmla="*/ 69272 h 207818"/>
              <a:gd name="connsiteX3" fmla="*/ 110837 w 1205346"/>
              <a:gd name="connsiteY3" fmla="*/ 83127 h 207818"/>
              <a:gd name="connsiteX4" fmla="*/ 110837 w 1205346"/>
              <a:gd name="connsiteY4" fmla="*/ 207818 h 207818"/>
              <a:gd name="connsiteX5" fmla="*/ 69273 w 1205346"/>
              <a:gd name="connsiteY5" fmla="*/ 193963 h 207818"/>
              <a:gd name="connsiteX6" fmla="*/ 41564 w 1205346"/>
              <a:gd name="connsiteY6" fmla="*/ 110836 h 207818"/>
              <a:gd name="connsiteX7" fmla="*/ 55418 w 1205346"/>
              <a:gd name="connsiteY7" fmla="*/ 27709 h 207818"/>
              <a:gd name="connsiteX8" fmla="*/ 96982 w 1205346"/>
              <a:gd name="connsiteY8" fmla="*/ 55418 h 207818"/>
              <a:gd name="connsiteX9" fmla="*/ 138546 w 1205346"/>
              <a:gd name="connsiteY9" fmla="*/ 138545 h 207818"/>
              <a:gd name="connsiteX10" fmla="*/ 665018 w 1205346"/>
              <a:gd name="connsiteY10" fmla="*/ 110836 h 207818"/>
              <a:gd name="connsiteX11" fmla="*/ 775855 w 1205346"/>
              <a:gd name="connsiteY11" fmla="*/ 96982 h 207818"/>
              <a:gd name="connsiteX12" fmla="*/ 1080655 w 1205346"/>
              <a:gd name="connsiteY12" fmla="*/ 83127 h 207818"/>
              <a:gd name="connsiteX13" fmla="*/ 1163782 w 1205346"/>
              <a:gd name="connsiteY13" fmla="*/ 69272 h 207818"/>
              <a:gd name="connsiteX14" fmla="*/ 1177637 w 1205346"/>
              <a:gd name="connsiteY14" fmla="*/ 27709 h 207818"/>
              <a:gd name="connsiteX15" fmla="*/ 1205346 w 1205346"/>
              <a:gd name="connsiteY15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5346" h="207818">
                <a:moveTo>
                  <a:pt x="110837" y="166254"/>
                </a:moveTo>
                <a:cubicBezTo>
                  <a:pt x="72326" y="158552"/>
                  <a:pt x="16633" y="160735"/>
                  <a:pt x="0" y="110836"/>
                </a:cubicBezTo>
                <a:lnTo>
                  <a:pt x="13855" y="69272"/>
                </a:lnTo>
                <a:cubicBezTo>
                  <a:pt x="46182" y="73890"/>
                  <a:pt x="83145" y="65819"/>
                  <a:pt x="110837" y="83127"/>
                </a:cubicBezTo>
                <a:cubicBezTo>
                  <a:pt x="142141" y="102692"/>
                  <a:pt x="113907" y="192466"/>
                  <a:pt x="110837" y="207818"/>
                </a:cubicBezTo>
                <a:cubicBezTo>
                  <a:pt x="96982" y="203200"/>
                  <a:pt x="77761" y="205847"/>
                  <a:pt x="69273" y="193963"/>
                </a:cubicBezTo>
                <a:cubicBezTo>
                  <a:pt x="52296" y="170196"/>
                  <a:pt x="41564" y="110836"/>
                  <a:pt x="41564" y="110836"/>
                </a:cubicBezTo>
                <a:cubicBezTo>
                  <a:pt x="46182" y="83127"/>
                  <a:pt x="35555" y="47572"/>
                  <a:pt x="55418" y="27709"/>
                </a:cubicBezTo>
                <a:cubicBezTo>
                  <a:pt x="67192" y="15935"/>
                  <a:pt x="85208" y="43644"/>
                  <a:pt x="96982" y="55418"/>
                </a:cubicBezTo>
                <a:cubicBezTo>
                  <a:pt x="123838" y="82274"/>
                  <a:pt x="127278" y="104742"/>
                  <a:pt x="138546" y="138545"/>
                </a:cubicBezTo>
                <a:lnTo>
                  <a:pt x="665018" y="110836"/>
                </a:lnTo>
                <a:cubicBezTo>
                  <a:pt x="702133" y="107867"/>
                  <a:pt x="738704" y="99459"/>
                  <a:pt x="775855" y="96982"/>
                </a:cubicBezTo>
                <a:cubicBezTo>
                  <a:pt x="877335" y="90217"/>
                  <a:pt x="979055" y="87745"/>
                  <a:pt x="1080655" y="83127"/>
                </a:cubicBezTo>
                <a:cubicBezTo>
                  <a:pt x="1108364" y="78509"/>
                  <a:pt x="1139392" y="83209"/>
                  <a:pt x="1163782" y="69272"/>
                </a:cubicBezTo>
                <a:cubicBezTo>
                  <a:pt x="1176462" y="62027"/>
                  <a:pt x="1170123" y="40232"/>
                  <a:pt x="1177637" y="27709"/>
                </a:cubicBezTo>
                <a:cubicBezTo>
                  <a:pt x="1184358" y="16508"/>
                  <a:pt x="1196110" y="9236"/>
                  <a:pt x="12053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7695" y="51563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>
            <a:off x="2063895" y="5308708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2063895" y="4588671"/>
            <a:ext cx="0" cy="56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3895" y="5232508"/>
            <a:ext cx="9628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 flipH="1">
            <a:off x="1149495" y="523250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68970" y="596224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26786" y="50478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 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97022" y="427001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6540" y="49094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sz="1050" dirty="0" err="1" smtClean="0"/>
              <a:t>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30699" y="41385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X</a:t>
            </a:r>
            <a:r>
              <a:rPr lang="en-US" dirty="0" smtClean="0"/>
              <a:t>                           </a:t>
            </a:r>
            <a:r>
              <a:rPr lang="en-US" u="sng" dirty="0" smtClean="0"/>
              <a:t>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25899" y="4721146"/>
                <a:ext cx="101232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899" y="4721146"/>
                <a:ext cx="1012328" cy="391582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798390" y="470729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850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84060" y="5232862"/>
                <a:ext cx="1096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0" y="5232862"/>
                <a:ext cx="109600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66803" y="5646128"/>
                <a:ext cx="1527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∗850=54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03" y="5646128"/>
                <a:ext cx="152779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5130" y="6022387"/>
                <a:ext cx="105650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850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30" y="6022387"/>
                <a:ext cx="1056508" cy="618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798843" y="614690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0.064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73 -0.00209 0.10695 -0.00301 0.16372 -0.00186 C 0.22761 0.01365 0.2941 -0.01111 0.35764 0.00625 C 0.40417 0.0037 0.45052 0.00601 0.49688 0.0081 C 0.55781 0.01643 0.62153 0.01134 0.68195 0.01018 C 0.69254 0.00833 0.70174 0.00439 0.71215 0.00208 C 0.74774 0.0037 0.7809 0.0081 0.81667 0.0081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73 -0.00209 0.10695 -0.00301 0.16372 -0.00186 C 0.22761 0.01365 0.2941 -0.01111 0.35764 0.00625 C 0.40417 0.0037 0.45052 0.00601 0.49688 0.0081 C 0.55781 0.01643 0.62153 0.01134 0.68195 0.01018 C 0.69254 0.00833 0.70174 0.00439 0.71215 0.00208 C 0.74774 0.0037 0.7809 0.0081 0.81667 0.0081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573 -0.00209 0.10695 -0.00301 0.16372 -0.00186 C 0.22761 0.01365 0.2941 -0.01111 0.35764 0.00625 C 0.40417 0.0037 0.45052 0.00601 0.49688 0.0081 C 0.55781 0.01643 0.62153 0.01134 0.68195 0.01018 C 0.69254 0.00833 0.70174 0.00439 0.71215 0.00208 C 0.74774 0.0037 0.7809 0.0081 0.81667 0.0081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01.edu-cdn.com/files/static/wiley/9780471471837/FIND_WAYS_TO_REDUCE_FRICTION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635000"/>
            <a:ext cx="624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914400"/>
            <a:ext cx="1357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sz="700" dirty="0" smtClean="0">
                <a:solidFill>
                  <a:srgbClr val="00B050"/>
                </a:solidFill>
              </a:rPr>
              <a:t>T </a:t>
            </a:r>
            <a:r>
              <a:rPr lang="en-US" sz="2000" dirty="0" smtClean="0">
                <a:solidFill>
                  <a:srgbClr val="00B050"/>
                </a:solidFill>
              </a:rPr>
              <a:t>= 149 kg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929789"/>
            <a:ext cx="95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F=287N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66370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28°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9" y="2692400"/>
            <a:ext cx="846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sled is moving at a constant velocity, what is the coefficient of kinetic friction?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44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990600" y="3276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7"/>
          </p:cNvCxnSpPr>
          <p:nvPr/>
        </p:nvCxnSpPr>
        <p:spPr>
          <a:xfrm flipV="1">
            <a:off x="1044482" y="3771900"/>
            <a:ext cx="479518" cy="289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</p:cNvCxnSpPr>
          <p:nvPr/>
        </p:nvCxnSpPr>
        <p:spPr>
          <a:xfrm>
            <a:off x="990600" y="4191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 flipH="1">
            <a:off x="6096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0" y="3547077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287 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4787" y="30044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9895" y="5091668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 1490N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824" y="393013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sz="1000" dirty="0" err="1" smtClean="0"/>
              <a:t>f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949482" y="3061732"/>
            <a:ext cx="1317718" cy="774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7902" y="3091934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287 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49482" y="3930134"/>
            <a:ext cx="13177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43400" y="307820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23884" y="356080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28°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650991" y="4028652"/>
            <a:ext cx="21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287*</a:t>
            </a:r>
            <a:r>
              <a:rPr lang="en-US" dirty="0" err="1" smtClean="0"/>
              <a:t>cos</a:t>
            </a:r>
            <a:r>
              <a:rPr lang="en-US" dirty="0" smtClean="0"/>
              <a:t>(28) = 253.4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93520" y="3312643"/>
            <a:ext cx="204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287*sin(28) = 134.7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06448" y="46101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X</a:t>
            </a:r>
            <a:endParaRPr lang="en-US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7604818" y="46101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9172" y="5029200"/>
                <a:ext cx="132170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=253.4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72" y="5029200"/>
                <a:ext cx="1321708" cy="391582"/>
              </a:xfrm>
              <a:prstGeom prst="rect">
                <a:avLst/>
              </a:prstGeom>
              <a:blipFill rotWithShape="1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31566" y="5030286"/>
                <a:ext cx="2067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+134.7=1490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566" y="5030286"/>
                <a:ext cx="20674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5495" y="5420782"/>
                <a:ext cx="140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=253.4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95" y="5420782"/>
                <a:ext cx="14053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41773" y="5463118"/>
                <a:ext cx="2067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=1490−134.7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773" y="5463118"/>
                <a:ext cx="206742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061784" y="5890636"/>
                <a:ext cx="1406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=1355.3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84" y="5890636"/>
                <a:ext cx="140698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1782" y="5798486"/>
                <a:ext cx="2119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(1355.3)=253.4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82" y="5798486"/>
                <a:ext cx="21192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64120" y="6167818"/>
                <a:ext cx="2100062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253.4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1355.3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=0.19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20" y="6167818"/>
                <a:ext cx="2100062" cy="6183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5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2" grpId="0"/>
      <p:bldP spid="23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car has a mass of 500kg. You are pulling the car </a:t>
            </a:r>
            <a:r>
              <a:rPr lang="en-US" dirty="0" smtClean="0"/>
              <a:t>up with </a:t>
            </a:r>
            <a:r>
              <a:rPr lang="en-US" dirty="0" smtClean="0"/>
              <a:t>a force of 100N at an angle of 20 degrees. Your friend is pushing </a:t>
            </a:r>
            <a:r>
              <a:rPr lang="en-US" dirty="0" smtClean="0"/>
              <a:t>down on the </a:t>
            </a:r>
            <a:r>
              <a:rPr lang="en-US" dirty="0" smtClean="0"/>
              <a:t>car with a force of 120N at an angle of 40 degrees. If the car is moving at a constant velocity, </a:t>
            </a:r>
            <a:r>
              <a:rPr lang="en-US" dirty="0" smtClean="0"/>
              <a:t>what is the coefficient of kinetic friction?</a:t>
            </a:r>
            <a:endParaRPr lang="en-US" dirty="0"/>
          </a:p>
        </p:txBody>
      </p:sp>
      <p:pic>
        <p:nvPicPr>
          <p:cNvPr id="1026" name="Picture 2" descr="http://abingdonbiblestudy.com/wp-content/uploads/2014/04/Push-Pull-or-D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09530"/>
            <a:ext cx="5735145" cy="34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3633" y="152400"/>
            <a:ext cx="261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Bell Ringer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it is your turn to make your own coefficient of friction table!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On a separate piece of paper, with 2-3 other people, construct a table that gives the coefficient of static and kinetic friction between 5 different surfaces.</a:t>
            </a:r>
          </a:p>
          <a:p>
            <a:r>
              <a:rPr lang="en-US" dirty="0" smtClean="0"/>
              <a:t>For each different surface, show your </a:t>
            </a:r>
          </a:p>
          <a:p>
            <a:pPr lvl="1"/>
            <a:r>
              <a:rPr lang="en-US" dirty="0" smtClean="0"/>
              <a:t>Force diagram</a:t>
            </a:r>
          </a:p>
          <a:p>
            <a:pPr lvl="1"/>
            <a:r>
              <a:rPr lang="en-US" dirty="0" smtClean="0"/>
              <a:t>Your balanced force equations and</a:t>
            </a:r>
          </a:p>
          <a:p>
            <a:pPr lvl="1"/>
            <a:r>
              <a:rPr lang="en-US" dirty="0" smtClean="0"/>
              <a:t>The calculations you used to get your coefficients</a:t>
            </a:r>
          </a:p>
          <a:p>
            <a:pPr lvl="1"/>
            <a:r>
              <a:rPr lang="en-US" dirty="0" smtClean="0"/>
              <a:t>In other words, show all your work.</a:t>
            </a:r>
          </a:p>
          <a:p>
            <a:r>
              <a:rPr lang="en-US" dirty="0" smtClean="0"/>
              <a:t>At the end of the lab you should have a table that names the two surfaces and gives </a:t>
            </a:r>
            <a:r>
              <a:rPr lang="en-US" sz="2800" b="1" dirty="0" smtClean="0"/>
              <a:t>u</a:t>
            </a:r>
            <a:r>
              <a:rPr lang="en-US" sz="2400" dirty="0" smtClean="0"/>
              <a:t>s</a:t>
            </a:r>
            <a:r>
              <a:rPr lang="en-US" dirty="0" smtClean="0"/>
              <a:t> and </a:t>
            </a:r>
            <a:r>
              <a:rPr lang="en-US" sz="2800" b="1" dirty="0" err="1" smtClean="0"/>
              <a:t>u</a:t>
            </a:r>
            <a:r>
              <a:rPr lang="en-US" sz="1800" dirty="0" err="1" smtClean="0"/>
              <a:t>k</a:t>
            </a:r>
            <a:r>
              <a:rPr lang="en-US" dirty="0" smtClean="0"/>
              <a:t> for each </a:t>
            </a:r>
          </a:p>
        </p:txBody>
      </p:sp>
    </p:spTree>
    <p:extLst>
      <p:ext uri="{BB962C8B-B14F-4D97-AF65-F5344CB8AC3E}">
        <p14:creationId xmlns:p14="http://schemas.microsoft.com/office/powerpoint/2010/main" val="18082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829764"/>
            <a:ext cx="2968048" cy="1470025"/>
          </a:xfrm>
        </p:spPr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pic>
        <p:nvPicPr>
          <p:cNvPr id="1026" name="Picture 2" descr="http://www.ux1.eiu.edu/~cfadd/1150/04Nwtn/Images/fric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67651"/>
            <a:ext cx="2766002" cy="27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hare.ehs.uen.org/sites/default/files/images/friction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share.ehs.uen.org/sites/default/files/images/friction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share.ehs.uen.org/sites/default/files/images/friction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share.ehs.uen.org/sites/default/files/images/friction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01.edu-cdn.com/files/static/wiley/9780471471837/FIND_WAYS_TO_REDUCE_FRICTION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57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hool-for-champions.com/science/images/friction_uses-b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702"/>
            <a:ext cx="32480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Draw a force diagram for a mass being dragged along the desk at a constant speed.</a:t>
            </a:r>
            <a:endParaRPr lang="en-US" sz="2800" b="1" u="sng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the force of friction from the table on the mass?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If you increase the mass you are pulling what happens to the normal force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Take </a:t>
            </a:r>
            <a:r>
              <a:rPr lang="en-US" sz="2800" b="1" u="sng" dirty="0"/>
              <a:t>a mass and drag it across your desk at a constant speed</a:t>
            </a:r>
            <a:r>
              <a:rPr lang="en-US" sz="2800" b="1" u="sng" dirty="0" smtClean="0"/>
              <a:t>. Try different masses.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As you increase the Normal force what happens to the force of friction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Now, with </a:t>
            </a:r>
            <a:r>
              <a:rPr lang="en-US" sz="2800" b="1" u="sng" dirty="0" smtClean="0"/>
              <a:t>the mass starting at REST, </a:t>
            </a:r>
            <a:r>
              <a:rPr lang="en-US" sz="2800" b="1" u="sng" dirty="0" smtClean="0"/>
              <a:t>slowly pull on the mass until it begins to </a:t>
            </a:r>
            <a:r>
              <a:rPr lang="en-US" sz="2800" b="1" u="sng" dirty="0" smtClean="0"/>
              <a:t>move, </a:t>
            </a:r>
            <a:r>
              <a:rPr lang="en-US" sz="2800" b="1" u="sng" dirty="0" smtClean="0"/>
              <a:t>then keep it moving at a constant velocity.</a:t>
            </a:r>
          </a:p>
          <a:p>
            <a:endParaRPr lang="en-US" sz="2800" dirty="0" smtClean="0"/>
          </a:p>
          <a:p>
            <a:r>
              <a:rPr lang="en-US" sz="2800" dirty="0" smtClean="0"/>
              <a:t>What happens to the force of friction right after it begins to move?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Repeat this process for a few other masses, what do you see? Is the result any different?</a:t>
            </a:r>
          </a:p>
          <a:p>
            <a:endParaRPr lang="en-US" sz="2800" dirty="0"/>
          </a:p>
          <a:p>
            <a:r>
              <a:rPr lang="en-US" sz="2800" dirty="0"/>
              <a:t>Is the force of friction greater just </a:t>
            </a:r>
            <a:r>
              <a:rPr lang="en-US" sz="2800" b="1" dirty="0"/>
              <a:t>before </a:t>
            </a:r>
            <a:r>
              <a:rPr lang="en-US" sz="2800" dirty="0"/>
              <a:t>the object moves or just </a:t>
            </a:r>
            <a:r>
              <a:rPr lang="en-US" sz="2800" b="1" dirty="0" smtClean="0"/>
              <a:t>after</a:t>
            </a:r>
            <a:r>
              <a:rPr lang="en-US" sz="2800" dirty="0" smtClean="0"/>
              <a:t> it moves when it’s velocity is constant?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Why?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770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Now pull the mass again across 3 different surfaces that seem to either be rougher or smoother than the previous surface.</a:t>
            </a:r>
          </a:p>
          <a:p>
            <a:endParaRPr lang="en-US" sz="2800" dirty="0" smtClean="0"/>
          </a:p>
          <a:p>
            <a:r>
              <a:rPr lang="en-US" sz="2800" dirty="0" smtClean="0"/>
              <a:t>Compared to the last surface, was the force of friction greater than or less than what it was before?</a:t>
            </a:r>
          </a:p>
          <a:p>
            <a:endParaRPr lang="en-US" sz="2800" dirty="0"/>
          </a:p>
          <a:p>
            <a:r>
              <a:rPr lang="en-US" sz="2800" dirty="0" smtClean="0"/>
              <a:t>Why?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If you use the same mass, how can you get the force of friction on an object to increase?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ucationalmodels.com/product/inclined-plane--friction/ELP.104.162-Friction-Surf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6" y="0"/>
            <a:ext cx="1147782" cy="15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85949"/>
            <a:ext cx="8229600" cy="1143000"/>
          </a:xfrm>
        </p:spPr>
        <p:txBody>
          <a:bodyPr/>
          <a:lstStyle/>
          <a:p>
            <a:r>
              <a:rPr lang="en-US" dirty="0" smtClean="0"/>
              <a:t>From the activity…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50295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Force of friction is directly proportional to the Normal Force!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When the Normal force goes up, the force of Friction goes up</a:t>
            </a:r>
          </a:p>
          <a:p>
            <a:pPr lvl="2"/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amount of friction you have depends on the surface of the materials </a:t>
            </a:r>
            <a:endParaRPr lang="en-US" sz="2400" dirty="0"/>
          </a:p>
        </p:txBody>
      </p:sp>
      <p:pic>
        <p:nvPicPr>
          <p:cNvPr id="2050" name="Picture 2" descr="http://www.cartoonstock.com/lowres/mly078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80" y="4325072"/>
            <a:ext cx="2577265" cy="24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0701" y="4790225"/>
                <a:ext cx="2989152" cy="7572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701" y="4790225"/>
                <a:ext cx="2989152" cy="757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20044">
            <a:off x="3213287" y="5602964"/>
            <a:ext cx="932941" cy="4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3123" y="610766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of Friction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6060926">
            <a:off x="4283820" y="3783664"/>
            <a:ext cx="1619704" cy="21920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58250">
            <a:off x="3123482" y="4574411"/>
            <a:ext cx="932941" cy="260815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Friction is a force that resists the motion between two objects in contact with one another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 though surfaces might not seem rough or jagged, if there are causing friction, they are!!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4157749"/>
            <a:ext cx="35718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skin</a:t>
            </a:r>
            <a:endParaRPr lang="en-US" dirty="0"/>
          </a:p>
        </p:txBody>
      </p:sp>
      <p:pic>
        <p:nvPicPr>
          <p:cNvPr id="1028" name="Picture 4" descr="Image result for zoomed 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4247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2914</TotalTime>
  <Words>1095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Friction</vt:lpstr>
      <vt:lpstr>PowerPoint Presentation</vt:lpstr>
      <vt:lpstr>PowerPoint Presentation</vt:lpstr>
      <vt:lpstr>PowerPoint Presentation</vt:lpstr>
      <vt:lpstr>From the activity…</vt:lpstr>
      <vt:lpstr>What is Friction?</vt:lpstr>
      <vt:lpstr>Human skin</vt:lpstr>
      <vt:lpstr>Moon</vt:lpstr>
      <vt:lpstr>grapes</vt:lpstr>
      <vt:lpstr>Eye of a Fruit Fly</vt:lpstr>
      <vt:lpstr>Jelly Beans</vt:lpstr>
      <vt:lpstr>Two kinds of Friction:</vt:lpstr>
      <vt:lpstr>Two kinds of Friction: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Now it is your turn to make your own coefficient of friction table! 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Friction</dc:title>
  <dc:creator>asduser</dc:creator>
  <cp:lastModifiedBy>JARED HAMMER</cp:lastModifiedBy>
  <cp:revision>36</cp:revision>
  <dcterms:created xsi:type="dcterms:W3CDTF">2011-11-02T01:51:47Z</dcterms:created>
  <dcterms:modified xsi:type="dcterms:W3CDTF">2017-11-30T19:16:36Z</dcterms:modified>
</cp:coreProperties>
</file>