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56" r:id="rId3"/>
    <p:sldId id="269" r:id="rId4"/>
    <p:sldId id="277" r:id="rId5"/>
    <p:sldId id="279" r:id="rId6"/>
    <p:sldId id="263" r:id="rId7"/>
    <p:sldId id="278" r:id="rId8"/>
    <p:sldId id="281" r:id="rId9"/>
    <p:sldId id="266" r:id="rId10"/>
    <p:sldId id="267" r:id="rId11"/>
    <p:sldId id="259" r:id="rId12"/>
    <p:sldId id="258" r:id="rId13"/>
    <p:sldId id="268" r:id="rId14"/>
    <p:sldId id="276" r:id="rId15"/>
    <p:sldId id="280" r:id="rId16"/>
    <p:sldId id="282" r:id="rId17"/>
    <p:sldId id="260" r:id="rId18"/>
    <p:sldId id="270" r:id="rId19"/>
    <p:sldId id="272" r:id="rId20"/>
    <p:sldId id="261" r:id="rId21"/>
    <p:sldId id="271" r:id="rId22"/>
    <p:sldId id="273" r:id="rId23"/>
    <p:sldId id="262"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9E7B5-38FE-4DF3-8A86-4F17C5A9FE22}" type="datetimeFigureOut">
              <a:rPr lang="en-US" smtClean="0"/>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87FE4-0AC8-492B-AD07-5055437A6715}" type="slidenum">
              <a:rPr lang="en-US" smtClean="0"/>
              <a:t>‹#›</a:t>
            </a:fld>
            <a:endParaRPr lang="en-US"/>
          </a:p>
        </p:txBody>
      </p:sp>
    </p:spTree>
    <p:extLst>
      <p:ext uri="{BB962C8B-B14F-4D97-AF65-F5344CB8AC3E}">
        <p14:creationId xmlns:p14="http://schemas.microsoft.com/office/powerpoint/2010/main" val="66849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going to happen to it once</a:t>
            </a:r>
            <a:r>
              <a:rPr lang="en-US" baseline="0" dirty="0" smtClean="0"/>
              <a:t> there is a force applied to it? What is going to change?</a:t>
            </a:r>
            <a:endParaRPr lang="en-US" dirty="0"/>
          </a:p>
        </p:txBody>
      </p:sp>
      <p:sp>
        <p:nvSpPr>
          <p:cNvPr id="4" name="Slide Number Placeholder 3"/>
          <p:cNvSpPr>
            <a:spLocks noGrp="1"/>
          </p:cNvSpPr>
          <p:nvPr>
            <p:ph type="sldNum" sz="quarter" idx="10"/>
          </p:nvPr>
        </p:nvSpPr>
        <p:spPr/>
        <p:txBody>
          <a:bodyPr/>
          <a:lstStyle/>
          <a:p>
            <a:fld id="{EEA87FE4-0AC8-492B-AD07-5055437A6715}" type="slidenum">
              <a:rPr lang="en-US" smtClean="0"/>
              <a:t>7</a:t>
            </a:fld>
            <a:endParaRPr lang="en-US"/>
          </a:p>
        </p:txBody>
      </p:sp>
    </p:spTree>
    <p:extLst>
      <p:ext uri="{BB962C8B-B14F-4D97-AF65-F5344CB8AC3E}">
        <p14:creationId xmlns:p14="http://schemas.microsoft.com/office/powerpoint/2010/main" val="156777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A5E910-E0BE-41D9-AF57-D27A232D9C78}" type="datetimeFigureOut">
              <a:rPr lang="en-US" smtClean="0"/>
              <a:t>11/14/2016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3CC2E7-1AE9-441B-8AE7-BBDBD9BAEB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A5E910-E0BE-41D9-AF57-D27A232D9C7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A5E910-E0BE-41D9-AF57-D27A232D9C7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A5E910-E0BE-41D9-AF57-D27A232D9C7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A5E910-E0BE-41D9-AF57-D27A232D9C78}"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CC2E7-1AE9-441B-8AE7-BBDBD9BAEB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A5E910-E0BE-41D9-AF57-D27A232D9C7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A5E910-E0BE-41D9-AF57-D27A232D9C78}"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A5E910-E0BE-41D9-AF57-D27A232D9C78}"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E910-E0BE-41D9-AF57-D27A232D9C78}"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A5E910-E0BE-41D9-AF57-D27A232D9C7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CC2E7-1AE9-441B-8AE7-BBDBD9BAEB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A5E910-E0BE-41D9-AF57-D27A232D9C78}"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3CC2E7-1AE9-441B-8AE7-BBDBD9BAEB1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5E910-E0BE-41D9-AF57-D27A232D9C78}" type="datetimeFigureOut">
              <a:rPr lang="en-US" smtClean="0"/>
              <a:t>11/14/2016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3CC2E7-1AE9-441B-8AE7-BBDBD9BAEB1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QxeutcYP6I" TargetMode="External"/><Relationship Id="rId2" Type="http://schemas.openxmlformats.org/officeDocument/2006/relationships/hyperlink" Target="https://www.youtube.com/watch?v=9zso7ChaQX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file:///C:\Users\asduser\Desktop\Physics\Co.%20Physics\U3%20Newton's%201rst%20Law\conceptual%20physics%20the%20old%20tablecloth%20trick.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cGIUZzWoVc" TargetMode="External"/><Relationship Id="rId2" Type="http://schemas.openxmlformats.org/officeDocument/2006/relationships/hyperlink" Target="https://www.youtube.com/watch?v=JqZOUgACPF0" TargetMode="External"/><Relationship Id="rId1" Type="http://schemas.openxmlformats.org/officeDocument/2006/relationships/slideLayout" Target="../slideLayouts/slideLayout2.xml"/><Relationship Id="rId4" Type="http://schemas.openxmlformats.org/officeDocument/2006/relationships/hyperlink" Target="https://www.youtube.com/watch?v=gwPaGVUSzj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7772400" cy="1143000"/>
          </a:xfrm>
        </p:spPr>
        <p:txBody>
          <a:bodyPr>
            <a:normAutofit fontScale="90000"/>
          </a:bodyPr>
          <a:lstStyle/>
          <a:p>
            <a:r>
              <a:rPr lang="en-US" u="sng" dirty="0" smtClean="0"/>
              <a:t>Quiz---Draw the Force Diagram</a:t>
            </a:r>
            <a:endParaRPr lang="en-US" u="sng" dirty="0"/>
          </a:p>
        </p:txBody>
      </p:sp>
      <p:sp>
        <p:nvSpPr>
          <p:cNvPr id="5" name="Content Placeholder 4"/>
          <p:cNvSpPr>
            <a:spLocks noGrp="1"/>
          </p:cNvSpPr>
          <p:nvPr>
            <p:ph idx="1"/>
          </p:nvPr>
        </p:nvSpPr>
        <p:spPr>
          <a:xfrm>
            <a:off x="152400" y="1524000"/>
            <a:ext cx="8991600" cy="4389120"/>
          </a:xfrm>
        </p:spPr>
        <p:txBody>
          <a:bodyPr>
            <a:normAutofit/>
          </a:bodyPr>
          <a:lstStyle/>
          <a:p>
            <a:pPr marL="514350" indent="-514350">
              <a:buFont typeface="+mj-lt"/>
              <a:buAutoNum type="arabicPeriod"/>
            </a:pPr>
            <a:r>
              <a:rPr lang="en-US" dirty="0" smtClean="0"/>
              <a:t>A book is sliding down a frictionless ramp.</a:t>
            </a:r>
          </a:p>
          <a:p>
            <a:pPr marL="514350" indent="-514350">
              <a:buFont typeface="+mj-lt"/>
              <a:buAutoNum type="arabicPeriod"/>
            </a:pPr>
            <a:endParaRPr lang="en-US" dirty="0"/>
          </a:p>
          <a:p>
            <a:pPr marL="514350" indent="-514350">
              <a:buFont typeface="+mj-lt"/>
              <a:buAutoNum type="arabicPeriod"/>
            </a:pPr>
            <a:r>
              <a:rPr lang="en-US" dirty="0" smtClean="0"/>
              <a:t>An old box hangs from the ceiling by two ropes.</a:t>
            </a:r>
          </a:p>
          <a:p>
            <a:pPr marL="514350" indent="-514350">
              <a:buFont typeface="+mj-lt"/>
              <a:buAutoNum type="arabicPeriod"/>
            </a:pPr>
            <a:endParaRPr lang="en-US" dirty="0"/>
          </a:p>
          <a:p>
            <a:pPr marL="514350" indent="-514350">
              <a:buFont typeface="+mj-lt"/>
              <a:buAutoNum type="arabicPeriod"/>
            </a:pPr>
            <a:r>
              <a:rPr lang="en-US" dirty="0" smtClean="0"/>
              <a:t>Jane is pulling Jimmy </a:t>
            </a:r>
            <a:r>
              <a:rPr lang="en-US" dirty="0" smtClean="0"/>
              <a:t>on a sled across </a:t>
            </a:r>
            <a:r>
              <a:rPr lang="en-US" dirty="0" smtClean="0"/>
              <a:t>a field by a rope at an angle.</a:t>
            </a:r>
          </a:p>
          <a:p>
            <a:pPr marL="514350" indent="-514350">
              <a:buFont typeface="+mj-lt"/>
              <a:buAutoNum type="arabicPeriod"/>
            </a:pPr>
            <a:endParaRPr lang="en-US" dirty="0" smtClean="0"/>
          </a:p>
          <a:p>
            <a:pPr marL="514350" indent="-514350">
              <a:buFont typeface="+mj-lt"/>
              <a:buAutoNum type="arabicPeriod"/>
            </a:pPr>
            <a:r>
              <a:rPr lang="en-US" dirty="0" smtClean="0"/>
              <a:t>A car crashes into a giant wall. </a:t>
            </a:r>
          </a:p>
          <a:p>
            <a:pPr marL="0" indent="0">
              <a:buNone/>
            </a:pPr>
            <a:r>
              <a:rPr lang="en-US" dirty="0" smtClean="0"/>
              <a:t>Extra Credit</a:t>
            </a:r>
            <a:endParaRPr lang="en-US" dirty="0"/>
          </a:p>
        </p:txBody>
      </p:sp>
      <p:sp>
        <p:nvSpPr>
          <p:cNvPr id="2" name="TextBox 1"/>
          <p:cNvSpPr txBox="1"/>
          <p:nvPr/>
        </p:nvSpPr>
        <p:spPr>
          <a:xfrm>
            <a:off x="3124200" y="228600"/>
            <a:ext cx="36947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To the right is positive and forward!</a:t>
            </a:r>
            <a:endParaRPr lang="en-US" dirty="0"/>
          </a:p>
        </p:txBody>
      </p:sp>
    </p:spTree>
    <p:extLst>
      <p:ext uri="{BB962C8B-B14F-4D97-AF65-F5344CB8AC3E}">
        <p14:creationId xmlns:p14="http://schemas.microsoft.com/office/powerpoint/2010/main" val="755122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9682494"/>
              </p:ext>
            </p:extLst>
          </p:nvPr>
        </p:nvGraphicFramePr>
        <p:xfrm>
          <a:off x="2514600" y="2647117"/>
          <a:ext cx="3657600" cy="36576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365760">
                  <a:extLst>
                    <a:ext uri="{9D8B030D-6E8A-4147-A177-3AD203B41FA5}">
                      <a16:colId xmlns:a16="http://schemas.microsoft.com/office/drawing/2014/main" val="20004"/>
                    </a:ext>
                  </a:extLst>
                </a:gridCol>
                <a:gridCol w="365760">
                  <a:extLst>
                    <a:ext uri="{9D8B030D-6E8A-4147-A177-3AD203B41FA5}">
                      <a16:colId xmlns:a16="http://schemas.microsoft.com/office/drawing/2014/main" val="20005"/>
                    </a:ext>
                  </a:extLst>
                </a:gridCol>
                <a:gridCol w="365760">
                  <a:extLst>
                    <a:ext uri="{9D8B030D-6E8A-4147-A177-3AD203B41FA5}">
                      <a16:colId xmlns:a16="http://schemas.microsoft.com/office/drawing/2014/main" val="20006"/>
                    </a:ext>
                  </a:extLst>
                </a:gridCol>
                <a:gridCol w="365760">
                  <a:extLst>
                    <a:ext uri="{9D8B030D-6E8A-4147-A177-3AD203B41FA5}">
                      <a16:colId xmlns:a16="http://schemas.microsoft.com/office/drawing/2014/main" val="20007"/>
                    </a:ext>
                  </a:extLst>
                </a:gridCol>
                <a:gridCol w="365760">
                  <a:extLst>
                    <a:ext uri="{9D8B030D-6E8A-4147-A177-3AD203B41FA5}">
                      <a16:colId xmlns:a16="http://schemas.microsoft.com/office/drawing/2014/main" val="20008"/>
                    </a:ext>
                  </a:extLst>
                </a:gridCol>
                <a:gridCol w="365760">
                  <a:extLst>
                    <a:ext uri="{9D8B030D-6E8A-4147-A177-3AD203B41FA5}">
                      <a16:colId xmlns:a16="http://schemas.microsoft.com/office/drawing/2014/main" val="20009"/>
                    </a:ext>
                  </a:extLst>
                </a:gridCol>
              </a:tblGrid>
              <a:tr h="35661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1219200" y="2455278"/>
            <a:ext cx="1295400" cy="4201150"/>
          </a:xfrm>
          <a:prstGeom prst="rect">
            <a:avLst/>
          </a:prstGeom>
          <a:noFill/>
        </p:spPr>
        <p:txBody>
          <a:bodyPr wrap="square" rtlCol="0">
            <a:spAutoFit/>
          </a:bodyPr>
          <a:lstStyle/>
          <a:p>
            <a:r>
              <a:rPr lang="en-US" dirty="0" smtClean="0"/>
              <a:t>F            </a:t>
            </a:r>
            <a:r>
              <a:rPr lang="en-US" dirty="0" smtClean="0">
                <a:latin typeface="Arial" panose="020B0604020202020204" pitchFamily="34" charset="0"/>
                <a:cs typeface="Arial" panose="020B0604020202020204" pitchFamily="34" charset="0"/>
              </a:rPr>
              <a:t>10</a:t>
            </a:r>
          </a:p>
          <a:p>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8</a:t>
            </a:r>
          </a:p>
          <a:p>
            <a:endParaRPr lang="en-US" sz="8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6</a:t>
            </a:r>
          </a:p>
          <a:p>
            <a:endParaRPr lang="en-US"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4</a:t>
            </a:r>
          </a:p>
          <a:p>
            <a:endParaRPr lang="en-US" sz="1100"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a:t>
            </a:r>
          </a:p>
          <a:p>
            <a:endParaRPr lang="en-US" dirty="0"/>
          </a:p>
          <a:p>
            <a:r>
              <a:rPr lang="en-US" dirty="0" smtClean="0"/>
              <a:t>	</a:t>
            </a:r>
          </a:p>
          <a:p>
            <a:r>
              <a:rPr lang="en-US" dirty="0" smtClean="0"/>
              <a:t> </a:t>
            </a:r>
          </a:p>
        </p:txBody>
      </p:sp>
      <p:sp>
        <p:nvSpPr>
          <p:cNvPr id="10" name="TextBox 9"/>
          <p:cNvSpPr txBox="1"/>
          <p:nvPr/>
        </p:nvSpPr>
        <p:spPr>
          <a:xfrm>
            <a:off x="2514600" y="6348651"/>
            <a:ext cx="4267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0.2          0.4          0.6          0.8         1 kg </a:t>
            </a:r>
          </a:p>
        </p:txBody>
      </p:sp>
      <p:sp>
        <p:nvSpPr>
          <p:cNvPr id="11" name="TextBox 10"/>
          <p:cNvSpPr txBox="1"/>
          <p:nvPr/>
        </p:nvSpPr>
        <p:spPr>
          <a:xfrm>
            <a:off x="6553200" y="4157301"/>
            <a:ext cx="1828800" cy="369332"/>
          </a:xfrm>
          <a:prstGeom prst="rect">
            <a:avLst/>
          </a:prstGeom>
          <a:noFill/>
        </p:spPr>
        <p:txBody>
          <a:bodyPr wrap="square" rtlCol="0">
            <a:spAutoFit/>
          </a:bodyPr>
          <a:lstStyle/>
          <a:p>
            <a:r>
              <a:rPr lang="en-US" dirty="0" smtClean="0"/>
              <a:t>F/m = 9.8 m/s/s</a:t>
            </a:r>
            <a:endParaRPr lang="en-US" dirty="0"/>
          </a:p>
        </p:txBody>
      </p:sp>
      <p:sp>
        <p:nvSpPr>
          <p:cNvPr id="12" name="TextBox 11"/>
          <p:cNvSpPr txBox="1"/>
          <p:nvPr/>
        </p:nvSpPr>
        <p:spPr>
          <a:xfrm>
            <a:off x="6615752" y="4988434"/>
            <a:ext cx="1828800" cy="646331"/>
          </a:xfrm>
          <a:prstGeom prst="rect">
            <a:avLst/>
          </a:prstGeom>
          <a:noFill/>
        </p:spPr>
        <p:txBody>
          <a:bodyPr wrap="square" rtlCol="0">
            <a:spAutoFit/>
          </a:bodyPr>
          <a:lstStyle/>
          <a:p>
            <a:r>
              <a:rPr lang="en-US" u="sng" dirty="0" smtClean="0"/>
              <a:t> F </a:t>
            </a:r>
            <a:r>
              <a:rPr lang="en-US" dirty="0" smtClean="0"/>
              <a:t>  = a</a:t>
            </a:r>
          </a:p>
          <a:p>
            <a:r>
              <a:rPr lang="en-US" dirty="0"/>
              <a:t>m</a:t>
            </a:r>
          </a:p>
        </p:txBody>
      </p:sp>
      <p:sp>
        <p:nvSpPr>
          <p:cNvPr id="13" name="TextBox 12"/>
          <p:cNvSpPr txBox="1"/>
          <p:nvPr/>
        </p:nvSpPr>
        <p:spPr>
          <a:xfrm>
            <a:off x="6644185" y="5819568"/>
            <a:ext cx="1828800" cy="369332"/>
          </a:xfrm>
          <a:prstGeom prst="rect">
            <a:avLst/>
          </a:prstGeom>
          <a:noFill/>
        </p:spPr>
        <p:txBody>
          <a:bodyPr wrap="square" rtlCol="0">
            <a:spAutoFit/>
          </a:bodyPr>
          <a:lstStyle/>
          <a:p>
            <a:r>
              <a:rPr lang="en-US" dirty="0" smtClean="0"/>
              <a:t>F = m a</a:t>
            </a:r>
            <a:endParaRPr lang="en-US" dirty="0"/>
          </a:p>
        </p:txBody>
      </p:sp>
      <p:sp>
        <p:nvSpPr>
          <p:cNvPr id="2" name="TextBox 1"/>
          <p:cNvSpPr txBox="1"/>
          <p:nvPr/>
        </p:nvSpPr>
        <p:spPr>
          <a:xfrm>
            <a:off x="1600200" y="914400"/>
            <a:ext cx="5943600" cy="923330"/>
          </a:xfrm>
          <a:prstGeom prst="rect">
            <a:avLst/>
          </a:prstGeom>
          <a:noFill/>
        </p:spPr>
        <p:txBody>
          <a:bodyPr wrap="square" rtlCol="0">
            <a:spAutoFit/>
          </a:bodyPr>
          <a:lstStyle/>
          <a:p>
            <a:r>
              <a:rPr lang="en-US" dirty="0" smtClean="0"/>
              <a:t>Grab a white board…</a:t>
            </a:r>
          </a:p>
          <a:p>
            <a:r>
              <a:rPr lang="en-US" dirty="0" smtClean="0"/>
              <a:t>On your white board draw what you believe will happen.</a:t>
            </a:r>
          </a:p>
          <a:p>
            <a:r>
              <a:rPr lang="en-US" dirty="0" smtClean="0"/>
              <a:t>As the mass increases, what will happen to the force?</a:t>
            </a:r>
            <a:endParaRPr lang="en-US" dirty="0"/>
          </a:p>
        </p:txBody>
      </p:sp>
      <p:sp>
        <p:nvSpPr>
          <p:cNvPr id="3" name="TextBox 2"/>
          <p:cNvSpPr txBox="1"/>
          <p:nvPr/>
        </p:nvSpPr>
        <p:spPr>
          <a:xfrm>
            <a:off x="6644185" y="2286000"/>
            <a:ext cx="2195015" cy="646331"/>
          </a:xfrm>
          <a:prstGeom prst="rect">
            <a:avLst/>
          </a:prstGeom>
          <a:noFill/>
        </p:spPr>
        <p:txBody>
          <a:bodyPr wrap="square" rtlCol="0">
            <a:spAutoFit/>
          </a:bodyPr>
          <a:lstStyle/>
          <a:p>
            <a:r>
              <a:rPr lang="en-US" dirty="0" smtClean="0"/>
              <a:t>Is the slope of this line getting steeper?</a:t>
            </a:r>
            <a:endParaRPr lang="en-US" dirty="0"/>
          </a:p>
        </p:txBody>
      </p:sp>
      <p:sp>
        <p:nvSpPr>
          <p:cNvPr id="6" name="TextBox 5"/>
          <p:cNvSpPr txBox="1"/>
          <p:nvPr/>
        </p:nvSpPr>
        <p:spPr>
          <a:xfrm>
            <a:off x="6644185" y="3124200"/>
            <a:ext cx="2195015" cy="646331"/>
          </a:xfrm>
          <a:prstGeom prst="rect">
            <a:avLst/>
          </a:prstGeom>
          <a:noFill/>
        </p:spPr>
        <p:txBody>
          <a:bodyPr wrap="square" rtlCol="0">
            <a:spAutoFit/>
          </a:bodyPr>
          <a:lstStyle/>
          <a:p>
            <a:r>
              <a:rPr lang="en-US" dirty="0" smtClean="0"/>
              <a:t>What is the slope of this line?</a:t>
            </a:r>
            <a:endParaRPr lang="en-US" dirty="0"/>
          </a:p>
        </p:txBody>
      </p:sp>
      <p:sp>
        <p:nvSpPr>
          <p:cNvPr id="7" name="TextBox 6"/>
          <p:cNvSpPr txBox="1"/>
          <p:nvPr/>
        </p:nvSpPr>
        <p:spPr>
          <a:xfrm>
            <a:off x="114300" y="5638800"/>
            <a:ext cx="2209800" cy="1200329"/>
          </a:xfrm>
          <a:prstGeom prst="rect">
            <a:avLst/>
          </a:prstGeom>
          <a:noFill/>
        </p:spPr>
        <p:txBody>
          <a:bodyPr wrap="square" rtlCol="0">
            <a:spAutoFit/>
          </a:bodyPr>
          <a:lstStyle/>
          <a:p>
            <a:r>
              <a:rPr lang="en-US" dirty="0" smtClean="0"/>
              <a:t>If you want a mass to accelerate </a:t>
            </a:r>
            <a:r>
              <a:rPr lang="en-US" dirty="0" smtClean="0"/>
              <a:t>at </a:t>
            </a:r>
            <a:r>
              <a:rPr lang="en-US" dirty="0" smtClean="0"/>
              <a:t>a certain rate you need the right </a:t>
            </a:r>
            <a:r>
              <a:rPr lang="en-US" dirty="0" smtClean="0"/>
              <a:t>force.</a:t>
            </a:r>
            <a:endParaRPr lang="en-US" dirty="0"/>
          </a:p>
        </p:txBody>
      </p:sp>
    </p:spTree>
    <p:extLst>
      <p:ext uri="{BB962C8B-B14F-4D97-AF65-F5344CB8AC3E}">
        <p14:creationId xmlns:p14="http://schemas.microsoft.com/office/powerpoint/2010/main" val="2134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2402"/>
            <a:ext cx="2895600" cy="868362"/>
          </a:xfrm>
        </p:spPr>
        <p:txBody>
          <a:bodyPr>
            <a:noAutofit/>
          </a:bodyPr>
          <a:lstStyle/>
          <a:p>
            <a:r>
              <a:rPr lang="en-US" sz="6000" u="sng" dirty="0" smtClean="0"/>
              <a:t>Inertia</a:t>
            </a:r>
            <a:endParaRPr lang="en-US" sz="6000" u="sng" dirty="0"/>
          </a:p>
        </p:txBody>
      </p:sp>
      <p:pic>
        <p:nvPicPr>
          <p:cNvPr id="5" name="Picture 6" descr="http://images.cheezburger.com/completestore/2010/10/18/f335b40c-1b39-4c4f-99c6-e4a82b138e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422030"/>
            <a:ext cx="3886199" cy="34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552878"/>
            <a:ext cx="3710246" cy="707886"/>
          </a:xfrm>
          <a:prstGeom prst="rect">
            <a:avLst/>
          </a:prstGeom>
          <a:noFill/>
        </p:spPr>
        <p:txBody>
          <a:bodyPr wrap="none" rtlCol="0">
            <a:spAutoFit/>
          </a:bodyPr>
          <a:lstStyle/>
          <a:p>
            <a:r>
              <a:rPr lang="en-US" sz="4000" dirty="0" smtClean="0"/>
              <a:t>: </a:t>
            </a:r>
            <a:r>
              <a:rPr lang="en-US" sz="4000" u="sng" dirty="0" smtClean="0"/>
              <a:t>All about Mass</a:t>
            </a:r>
            <a:endParaRPr lang="en-US" sz="4000" u="sng" dirty="0"/>
          </a:p>
        </p:txBody>
      </p:sp>
      <p:pic>
        <p:nvPicPr>
          <p:cNvPr id="1026" name="Picture 2" descr="Image result for big football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572000" cy="337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9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6" y="98286"/>
            <a:ext cx="2895600" cy="1143000"/>
          </a:xfrm>
        </p:spPr>
        <p:txBody>
          <a:bodyPr/>
          <a:lstStyle/>
          <a:p>
            <a:r>
              <a:rPr lang="en-US" dirty="0" smtClean="0"/>
              <a:t>Inertia </a:t>
            </a:r>
            <a:endParaRPr lang="en-US" dirty="0"/>
          </a:p>
        </p:txBody>
      </p:sp>
      <p:sp>
        <p:nvSpPr>
          <p:cNvPr id="3" name="Content Placeholder 2"/>
          <p:cNvSpPr>
            <a:spLocks noGrp="1"/>
          </p:cNvSpPr>
          <p:nvPr>
            <p:ph idx="1"/>
          </p:nvPr>
        </p:nvSpPr>
        <p:spPr>
          <a:xfrm>
            <a:off x="457200" y="1731819"/>
            <a:ext cx="8229600" cy="609599"/>
          </a:xfrm>
        </p:spPr>
        <p:txBody>
          <a:bodyPr>
            <a:normAutofit/>
          </a:bodyPr>
          <a:lstStyle/>
          <a:p>
            <a:pPr marL="0" indent="0">
              <a:buNone/>
            </a:pPr>
            <a:r>
              <a:rPr lang="en-US" sz="3200" dirty="0" smtClean="0"/>
              <a:t>An object’s ability to resist changes in motion!</a:t>
            </a:r>
          </a:p>
          <a:p>
            <a:pPr marL="0" indent="0">
              <a:buNone/>
            </a:pPr>
            <a:endParaRPr lang="en-US" sz="3200" dirty="0"/>
          </a:p>
          <a:p>
            <a:pPr marL="0" indent="0">
              <a:buNone/>
            </a:pPr>
            <a:endParaRPr lang="en-US" sz="3200" dirty="0"/>
          </a:p>
        </p:txBody>
      </p:sp>
      <p:sp>
        <p:nvSpPr>
          <p:cNvPr id="4" name="TextBox 3"/>
          <p:cNvSpPr txBox="1"/>
          <p:nvPr/>
        </p:nvSpPr>
        <p:spPr>
          <a:xfrm>
            <a:off x="2309731" y="533400"/>
            <a:ext cx="3710246" cy="707886"/>
          </a:xfrm>
          <a:prstGeom prst="rect">
            <a:avLst/>
          </a:prstGeom>
          <a:noFill/>
        </p:spPr>
        <p:txBody>
          <a:bodyPr wrap="none" rtlCol="0">
            <a:spAutoFit/>
          </a:bodyPr>
          <a:lstStyle/>
          <a:p>
            <a:r>
              <a:rPr lang="en-US" sz="4000" dirty="0" smtClean="0"/>
              <a:t>: </a:t>
            </a:r>
            <a:r>
              <a:rPr lang="en-US" sz="4000" u="sng" dirty="0" smtClean="0"/>
              <a:t>All about Mass</a:t>
            </a:r>
            <a:endParaRPr lang="en-US" sz="4000" u="sng" dirty="0"/>
          </a:p>
        </p:txBody>
      </p:sp>
      <p:sp>
        <p:nvSpPr>
          <p:cNvPr id="5" name="TextBox 4"/>
          <p:cNvSpPr txBox="1"/>
          <p:nvPr/>
        </p:nvSpPr>
        <p:spPr>
          <a:xfrm>
            <a:off x="6400800" y="287178"/>
            <a:ext cx="2590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u="sng" dirty="0" smtClean="0"/>
              <a:t>Symbol :</a:t>
            </a:r>
            <a:r>
              <a:rPr lang="en-US" sz="3600" dirty="0" smtClean="0"/>
              <a:t> m </a:t>
            </a:r>
            <a:endParaRPr lang="en-US" sz="3600" dirty="0"/>
          </a:p>
          <a:p>
            <a:pPr algn="ctr"/>
            <a:r>
              <a:rPr lang="en-US" sz="3600" dirty="0" smtClean="0"/>
              <a:t> </a:t>
            </a:r>
            <a:r>
              <a:rPr lang="en-US" sz="3600" u="sng" dirty="0" smtClean="0"/>
              <a:t>Unit :</a:t>
            </a:r>
            <a:r>
              <a:rPr lang="en-US" sz="3600" dirty="0" smtClean="0"/>
              <a:t> kg</a:t>
            </a:r>
            <a:endParaRPr lang="en-US" sz="3600" dirty="0"/>
          </a:p>
        </p:txBody>
      </p:sp>
      <p:sp>
        <p:nvSpPr>
          <p:cNvPr id="6" name="TextBox 5"/>
          <p:cNvSpPr txBox="1"/>
          <p:nvPr/>
        </p:nvSpPr>
        <p:spPr>
          <a:xfrm>
            <a:off x="152400" y="2362200"/>
            <a:ext cx="4119397" cy="1938992"/>
          </a:xfrm>
          <a:prstGeom prst="rect">
            <a:avLst/>
          </a:prstGeom>
          <a:noFill/>
        </p:spPr>
        <p:txBody>
          <a:bodyPr wrap="none" rtlCol="0">
            <a:spAutoFit/>
          </a:bodyPr>
          <a:lstStyle/>
          <a:p>
            <a:r>
              <a:rPr lang="en-US" sz="2400" dirty="0" smtClean="0"/>
              <a:t>Which object has more mass?</a:t>
            </a:r>
          </a:p>
          <a:p>
            <a:endParaRPr lang="en-US" sz="2400" dirty="0" smtClean="0"/>
          </a:p>
          <a:p>
            <a:endParaRPr lang="en-US" sz="2400" dirty="0"/>
          </a:p>
          <a:p>
            <a:endParaRPr lang="en-US" sz="2400" dirty="0"/>
          </a:p>
          <a:p>
            <a:r>
              <a:rPr lang="en-US" sz="2400" dirty="0" smtClean="0"/>
              <a:t>What is mass?</a:t>
            </a:r>
            <a:endParaRPr lang="en-US" sz="2400" dirty="0"/>
          </a:p>
        </p:txBody>
      </p:sp>
      <p:sp>
        <p:nvSpPr>
          <p:cNvPr id="8" name="TextBox 7"/>
          <p:cNvSpPr txBox="1"/>
          <p:nvPr/>
        </p:nvSpPr>
        <p:spPr>
          <a:xfrm>
            <a:off x="7469471" y="5200033"/>
            <a:ext cx="453457" cy="369332"/>
          </a:xfrm>
          <a:prstGeom prst="rect">
            <a:avLst/>
          </a:prstGeom>
          <a:noFill/>
        </p:spPr>
        <p:txBody>
          <a:bodyPr wrap="none" rtlCol="0">
            <a:spAutoFit/>
          </a:bodyPr>
          <a:lstStyle/>
          <a:p>
            <a:r>
              <a:rPr lang="en-US" dirty="0" smtClean="0"/>
              <a:t>Vs.</a:t>
            </a:r>
            <a:endParaRPr lang="en-US" dirty="0"/>
          </a:p>
        </p:txBody>
      </p:sp>
      <p:sp>
        <p:nvSpPr>
          <p:cNvPr id="10" name="TextBox 9"/>
          <p:cNvSpPr txBox="1"/>
          <p:nvPr/>
        </p:nvSpPr>
        <p:spPr>
          <a:xfrm>
            <a:off x="152400" y="4321974"/>
            <a:ext cx="3962400" cy="1384995"/>
          </a:xfrm>
          <a:prstGeom prst="rect">
            <a:avLst/>
          </a:prstGeom>
          <a:noFill/>
        </p:spPr>
        <p:txBody>
          <a:bodyPr wrap="square" rtlCol="0">
            <a:spAutoFit/>
          </a:bodyPr>
          <a:lstStyle/>
          <a:p>
            <a:pPr algn="ctr"/>
            <a:r>
              <a:rPr lang="en-US" sz="2800" dirty="0" smtClean="0"/>
              <a:t>It is the amount of matter (stuff) you are made of</a:t>
            </a:r>
            <a:endParaRPr lang="en-US" sz="2800" dirty="0"/>
          </a:p>
        </p:txBody>
      </p:sp>
      <p:pic>
        <p:nvPicPr>
          <p:cNvPr id="1026" name="Picture 2" descr="Image result for elephan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966950"/>
            <a:ext cx="3354671" cy="2849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us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831" y="4953000"/>
            <a:ext cx="1153169" cy="8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dirty="0" smtClean="0"/>
              <a:t>If you wanted to accelerate a 50 kg bowling ball at a rate of 1 m/s/s, how much force would it take?</a:t>
            </a:r>
            <a:endParaRPr lang="en-US" dirty="0"/>
          </a:p>
          <a:p>
            <a:pPr marL="0" indent="0">
              <a:buNone/>
            </a:pPr>
            <a:endParaRPr lang="en-US" dirty="0" smtClean="0"/>
          </a:p>
          <a:p>
            <a:pPr marL="0" indent="0">
              <a:buNone/>
            </a:pPr>
            <a:endParaRPr lang="en-US" dirty="0"/>
          </a:p>
          <a:p>
            <a:pPr marL="0" indent="0">
              <a:buNone/>
            </a:pPr>
            <a:r>
              <a:rPr lang="en-US" dirty="0"/>
              <a:t>If you wanted to accelerate a 5</a:t>
            </a:r>
            <a:r>
              <a:rPr lang="en-US" dirty="0" smtClean="0"/>
              <a:t> </a:t>
            </a:r>
            <a:r>
              <a:rPr lang="en-US" dirty="0"/>
              <a:t>kg </a:t>
            </a:r>
            <a:r>
              <a:rPr lang="en-US" dirty="0" smtClean="0"/>
              <a:t>soccer </a:t>
            </a:r>
            <a:r>
              <a:rPr lang="en-US" dirty="0"/>
              <a:t>ball at a rate of 1 m/s/s, how much force would it take?</a:t>
            </a:r>
          </a:p>
          <a:p>
            <a:pPr marL="0" indent="0">
              <a:buNone/>
            </a:pPr>
            <a:endParaRPr lang="en-US" dirty="0"/>
          </a:p>
          <a:p>
            <a:pPr marL="0" indent="0">
              <a:buNone/>
            </a:pPr>
            <a:endParaRPr lang="en-US" dirty="0" smtClean="0"/>
          </a:p>
          <a:p>
            <a:pPr marL="0" indent="0">
              <a:buNone/>
            </a:pPr>
            <a:endParaRPr lang="en-US" dirty="0"/>
          </a:p>
        </p:txBody>
      </p:sp>
      <p:pic>
        <p:nvPicPr>
          <p:cNvPr id="5122" name="Picture 2" descr="Image result for bowling ball soccer ball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6711" y="2590800"/>
            <a:ext cx="930732" cy="9307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occer ball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427766"/>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8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2402"/>
            <a:ext cx="2895600" cy="868362"/>
          </a:xfrm>
        </p:spPr>
        <p:txBody>
          <a:bodyPr>
            <a:noAutofit/>
          </a:bodyPr>
          <a:lstStyle/>
          <a:p>
            <a:r>
              <a:rPr lang="en-US" sz="6000" u="sng" dirty="0" smtClean="0"/>
              <a:t>Inertia</a:t>
            </a:r>
            <a:endParaRPr lang="en-US" sz="6000" u="sng" dirty="0"/>
          </a:p>
        </p:txBody>
      </p:sp>
      <p:pic>
        <p:nvPicPr>
          <p:cNvPr id="5" name="Picture 6" descr="http://images.cheezburger.com/completestore/2010/10/18/f335b40c-1b39-4c4f-99c6-e4a82b138e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422030"/>
            <a:ext cx="3886199" cy="34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552878"/>
            <a:ext cx="3710246" cy="707886"/>
          </a:xfrm>
          <a:prstGeom prst="rect">
            <a:avLst/>
          </a:prstGeom>
          <a:noFill/>
        </p:spPr>
        <p:txBody>
          <a:bodyPr wrap="none" rtlCol="0">
            <a:spAutoFit/>
          </a:bodyPr>
          <a:lstStyle/>
          <a:p>
            <a:r>
              <a:rPr lang="en-US" sz="4000" dirty="0" smtClean="0"/>
              <a:t>: </a:t>
            </a:r>
            <a:r>
              <a:rPr lang="en-US" sz="4000" u="sng" dirty="0" smtClean="0"/>
              <a:t>All about Mass</a:t>
            </a:r>
            <a:endParaRPr lang="en-US" sz="4000" u="sng" dirty="0"/>
          </a:p>
        </p:txBody>
      </p:sp>
      <p:sp>
        <p:nvSpPr>
          <p:cNvPr id="3" name="TextBox 2"/>
          <p:cNvSpPr txBox="1"/>
          <p:nvPr/>
        </p:nvSpPr>
        <p:spPr>
          <a:xfrm>
            <a:off x="4724400" y="1676400"/>
            <a:ext cx="4267200" cy="1477328"/>
          </a:xfrm>
          <a:prstGeom prst="rect">
            <a:avLst/>
          </a:prstGeom>
          <a:noFill/>
        </p:spPr>
        <p:txBody>
          <a:bodyPr wrap="square" rtlCol="0">
            <a:spAutoFit/>
          </a:bodyPr>
          <a:lstStyle/>
          <a:p>
            <a:r>
              <a:rPr lang="en-US" dirty="0" smtClean="0"/>
              <a:t>Simply put, the more inertia something has, the harder it will be to get it to move or to change it’s state of motion.</a:t>
            </a:r>
          </a:p>
          <a:p>
            <a:endParaRPr lang="en-US" dirty="0" smtClean="0"/>
          </a:p>
          <a:p>
            <a:r>
              <a:rPr lang="en-US" dirty="0" smtClean="0"/>
              <a:t>It will need a greater amount of force!!</a:t>
            </a:r>
            <a:endParaRPr lang="en-US" dirty="0"/>
          </a:p>
        </p:txBody>
      </p:sp>
      <p:cxnSp>
        <p:nvCxnSpPr>
          <p:cNvPr id="7" name="Elbow Connector 6"/>
          <p:cNvCxnSpPr/>
          <p:nvPr/>
        </p:nvCxnSpPr>
        <p:spPr>
          <a:xfrm rot="10800000">
            <a:off x="3505200" y="1676400"/>
            <a:ext cx="5257800" cy="304800"/>
          </a:xfrm>
          <a:prstGeom prst="bentConnector3">
            <a:avLst>
              <a:gd name="adj1" fmla="val -2174"/>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a:off x="7010400" y="2590800"/>
            <a:ext cx="1752600" cy="1447800"/>
          </a:xfrm>
          <a:prstGeom prst="bentConnector3">
            <a:avLst>
              <a:gd name="adj1" fmla="val 99838"/>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685800" y="4876800"/>
            <a:ext cx="3657600" cy="923330"/>
          </a:xfrm>
          <a:prstGeom prst="rect">
            <a:avLst/>
          </a:prstGeom>
          <a:noFill/>
        </p:spPr>
        <p:txBody>
          <a:bodyPr wrap="square" rtlCol="0">
            <a:spAutoFit/>
          </a:bodyPr>
          <a:lstStyle/>
          <a:p>
            <a:r>
              <a:rPr lang="en-US" dirty="0" smtClean="0"/>
              <a:t>Inertia has nothing to do with an object’s speed!!</a:t>
            </a:r>
          </a:p>
          <a:p>
            <a:r>
              <a:rPr lang="en-US" dirty="0" smtClean="0"/>
              <a:t>Only it’s mass!!!</a:t>
            </a:r>
            <a:endParaRPr lang="en-US" dirty="0"/>
          </a:p>
        </p:txBody>
      </p:sp>
      <p:pic>
        <p:nvPicPr>
          <p:cNvPr id="11" name="Picture 2" descr="Image result for big football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9526"/>
            <a:ext cx="3965434" cy="292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2402"/>
            <a:ext cx="2895600" cy="868362"/>
          </a:xfrm>
        </p:spPr>
        <p:txBody>
          <a:bodyPr>
            <a:noAutofit/>
          </a:bodyPr>
          <a:lstStyle/>
          <a:p>
            <a:r>
              <a:rPr lang="en-US" sz="6000" u="sng" dirty="0" smtClean="0"/>
              <a:t>Inertia</a:t>
            </a:r>
            <a:endParaRPr lang="en-US" sz="6000" u="sng" dirty="0"/>
          </a:p>
        </p:txBody>
      </p:sp>
      <p:sp>
        <p:nvSpPr>
          <p:cNvPr id="6" name="TextBox 5"/>
          <p:cNvSpPr txBox="1"/>
          <p:nvPr/>
        </p:nvSpPr>
        <p:spPr>
          <a:xfrm>
            <a:off x="3962400" y="552878"/>
            <a:ext cx="3710246" cy="707886"/>
          </a:xfrm>
          <a:prstGeom prst="rect">
            <a:avLst/>
          </a:prstGeom>
          <a:noFill/>
        </p:spPr>
        <p:txBody>
          <a:bodyPr wrap="none" rtlCol="0">
            <a:spAutoFit/>
          </a:bodyPr>
          <a:lstStyle/>
          <a:p>
            <a:r>
              <a:rPr lang="en-US" sz="4000" dirty="0" smtClean="0"/>
              <a:t>: </a:t>
            </a:r>
            <a:r>
              <a:rPr lang="en-US" sz="4000" u="sng" dirty="0" smtClean="0"/>
              <a:t>All about Mass</a:t>
            </a:r>
            <a:endParaRPr lang="en-US" sz="4000" u="sng" dirty="0"/>
          </a:p>
        </p:txBody>
      </p:sp>
      <p:sp>
        <p:nvSpPr>
          <p:cNvPr id="20" name="TextBox 19"/>
          <p:cNvSpPr txBox="1"/>
          <p:nvPr/>
        </p:nvSpPr>
        <p:spPr>
          <a:xfrm>
            <a:off x="685800" y="4876800"/>
            <a:ext cx="3657600" cy="923330"/>
          </a:xfrm>
          <a:prstGeom prst="rect">
            <a:avLst/>
          </a:prstGeom>
          <a:noFill/>
        </p:spPr>
        <p:txBody>
          <a:bodyPr wrap="square" rtlCol="0">
            <a:spAutoFit/>
          </a:bodyPr>
          <a:lstStyle/>
          <a:p>
            <a:r>
              <a:rPr lang="en-US" dirty="0" smtClean="0"/>
              <a:t>Inertia has nothing to do with an object’s speed!!</a:t>
            </a:r>
          </a:p>
          <a:p>
            <a:r>
              <a:rPr lang="en-US" dirty="0" smtClean="0"/>
              <a:t>Only it’s mass!!!</a:t>
            </a:r>
            <a:endParaRPr lang="en-US" dirty="0"/>
          </a:p>
        </p:txBody>
      </p:sp>
      <p:pic>
        <p:nvPicPr>
          <p:cNvPr id="11" name="Picture 2" descr="Image result for big football p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9526"/>
            <a:ext cx="3965434" cy="2927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00200"/>
            <a:ext cx="4343400" cy="2308324"/>
          </a:xfrm>
          <a:prstGeom prst="rect">
            <a:avLst/>
          </a:prstGeom>
          <a:noFill/>
        </p:spPr>
        <p:txBody>
          <a:bodyPr wrap="square" rtlCol="0">
            <a:spAutoFit/>
          </a:bodyPr>
          <a:lstStyle/>
          <a:p>
            <a:r>
              <a:rPr lang="en-US" dirty="0" smtClean="0"/>
              <a:t>If #77 has a mass of 77 kg, and you want to accelerate him at a rate of 1 m/s/s, </a:t>
            </a:r>
          </a:p>
          <a:p>
            <a:r>
              <a:rPr lang="en-US" dirty="0" smtClean="0"/>
              <a:t>How much force would you need to push him with if he was standing still?</a:t>
            </a:r>
          </a:p>
          <a:p>
            <a:r>
              <a:rPr lang="en-US" dirty="0" smtClean="0"/>
              <a:t>Running at 1 m/s?</a:t>
            </a:r>
          </a:p>
          <a:p>
            <a:endParaRPr lang="en-US" dirty="0"/>
          </a:p>
          <a:p>
            <a:r>
              <a:rPr lang="en-US" dirty="0" smtClean="0"/>
              <a:t>Is the force different or the same?</a:t>
            </a:r>
          </a:p>
          <a:p>
            <a:r>
              <a:rPr lang="en-US" dirty="0" smtClean="0"/>
              <a:t>Why?</a:t>
            </a:r>
            <a:endParaRPr lang="en-US" dirty="0"/>
          </a:p>
        </p:txBody>
      </p:sp>
    </p:spTree>
    <p:extLst>
      <p:ext uri="{BB962C8B-B14F-4D97-AF65-F5344CB8AC3E}">
        <p14:creationId xmlns:p14="http://schemas.microsoft.com/office/powerpoint/2010/main" val="32417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earth spin?</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www.youtube.com/watch?v=9zso7ChaQXQ</a:t>
            </a:r>
            <a:r>
              <a:rPr lang="en-US" dirty="0" smtClean="0"/>
              <a:t> 4min</a:t>
            </a:r>
          </a:p>
          <a:p>
            <a:r>
              <a:rPr lang="en-US" dirty="0">
                <a:hlinkClick r:id="rId3"/>
              </a:rPr>
              <a:t>https://</a:t>
            </a:r>
            <a:r>
              <a:rPr lang="en-US" dirty="0" smtClean="0">
                <a:hlinkClick r:id="rId3"/>
              </a:rPr>
              <a:t>www.youtube.com/watch?v=TQxeutcYP6I</a:t>
            </a:r>
            <a:r>
              <a:rPr lang="en-US" dirty="0" smtClean="0"/>
              <a:t> 2min</a:t>
            </a:r>
            <a:endParaRPr lang="en-US" dirty="0"/>
          </a:p>
        </p:txBody>
      </p:sp>
    </p:spTree>
    <p:extLst>
      <p:ext uri="{BB962C8B-B14F-4D97-AF65-F5344CB8AC3E}">
        <p14:creationId xmlns:p14="http://schemas.microsoft.com/office/powerpoint/2010/main" val="98239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48" y="381000"/>
            <a:ext cx="8229600" cy="1143000"/>
          </a:xfrm>
        </p:spPr>
        <p:txBody>
          <a:bodyPr/>
          <a:lstStyle/>
          <a:p>
            <a:r>
              <a:rPr lang="en-US" u="sng" dirty="0" smtClean="0"/>
              <a:t>Weight vs. Mass</a:t>
            </a:r>
            <a:endParaRPr lang="en-US" u="sng" dirty="0"/>
          </a:p>
        </p:txBody>
      </p:sp>
      <p:sp>
        <p:nvSpPr>
          <p:cNvPr id="3" name="Content Placeholder 2"/>
          <p:cNvSpPr>
            <a:spLocks noGrp="1"/>
          </p:cNvSpPr>
          <p:nvPr>
            <p:ph idx="1"/>
          </p:nvPr>
        </p:nvSpPr>
        <p:spPr>
          <a:xfrm>
            <a:off x="1727308" y="1676400"/>
            <a:ext cx="5867400" cy="685800"/>
          </a:xfrm>
        </p:spPr>
        <p:txBody>
          <a:bodyPr>
            <a:normAutofit/>
          </a:bodyPr>
          <a:lstStyle/>
          <a:p>
            <a:pPr marL="0" indent="0" algn="ctr">
              <a:buNone/>
            </a:pPr>
            <a:r>
              <a:rPr lang="en-US" dirty="0" smtClean="0"/>
              <a:t>Are these two concepts the same?</a:t>
            </a:r>
            <a:endParaRPr lang="en-US" dirty="0"/>
          </a:p>
        </p:txBody>
      </p:sp>
      <p:sp>
        <p:nvSpPr>
          <p:cNvPr id="5" name="TextBox 4"/>
          <p:cNvSpPr txBox="1"/>
          <p:nvPr/>
        </p:nvSpPr>
        <p:spPr>
          <a:xfrm>
            <a:off x="1219200" y="2209800"/>
            <a:ext cx="6883616" cy="1569660"/>
          </a:xfrm>
          <a:prstGeom prst="rect">
            <a:avLst/>
          </a:prstGeom>
          <a:noFill/>
        </p:spPr>
        <p:txBody>
          <a:bodyPr wrap="none" rtlCol="0">
            <a:spAutoFit/>
          </a:bodyPr>
          <a:lstStyle/>
          <a:p>
            <a:r>
              <a:rPr lang="en-US" sz="9600" dirty="0" smtClean="0"/>
              <a:t>NO !!!!!!!!!!!!</a:t>
            </a:r>
            <a:endParaRPr lang="en-US" sz="9600" dirty="0"/>
          </a:p>
        </p:txBody>
      </p:sp>
      <p:sp>
        <p:nvSpPr>
          <p:cNvPr id="6" name="AutoShape 2" descr="data:image/jpg;base64,/9j/4AAQSkZJRgABAQAAAQABAAD/2wCEAAkGBhQSEBUUEBQVFBQUGRUYGBYXFx8VGBkWFxcXFxUYGhcdICceGBsjGRcYHy8gJCgpLSwsFSAxNTAqNSYrLCkBCQoKDgwOFw8PGikcHBwsNSkpKSksKSkpKSkpKSkpLCkpKSkpKSkpKSkpKSkpLCkpKSkpKSkpKSwpKSkpLCkpLP/AABEIAMIBAwMBIgACEQEDEQH/xAAcAAEAAgMBAQEAAAAAAAAAAAAABQYBBAcDAgj/xABCEAACAQIEAgcFBgQFAwUBAAABAhEAAwQSITEFQQYTIlFhcYEUMlKRkgczQqGxsiNiwdFTcoLw8UOi4Rckc8LSFf/EABgBAQADAQAAAAAAAAAAAAAAAAABAgME/8QAHxEBAQADAAMAAwEAAAAAAAAAAAECETEDEiETQVFh/9oADAMBAAIRAxEAPwDh1KUoFKUoArNYrNApSlSkpSlApSlBmlS/COieKxImzaYp/iN2Lf1tA+VXvhH2IMyB8TiVC8xaXNHm7lQPlUzG1G45ZWYrtv8A6b8Ow47aG7/NcxHqOzaAgfOtjD9HsH+DCYWORKl5+sn9Kv8AivUbcKy1iK/QDcAwka4TDx/8KfqFmvl+gvD7y9m1YzDU5cyEDykflT8X+lunAaV2TiH2TYVjFvrbZ71csv8A3pr9VVbin2SYhJNlg4HJh1bf1X8xUXx5G1EpW3xHhN2w2W9bZD4jQ+R2PpWpVFilKVCGKUpUhSlKgKUpQKUpQWHhX3K+v7jSnCvuV9f3GlYXronFepSlbucpSlArNYrNSFKGlElAKV0DoT9mpvAX8YClr3lt7M45E81Q+Gp8BrUyW8QrPR3ojiMa0WVhAYa40hB4Tux/lEmuvdE/sms2gHdOtYb3LoGQEcktajfm0+lTuEthFCWUVQogD3VUeAA0H+5O9SAxTZRmDPA92cqiNo5etX+Yrelr4PCgplityNgoMDXYfF5mBptXm2GRyd4GkSVXUEECD4699eTYxjqwI7lGwHpX01zaWEnlOgqMvLWmPimnm+Bs2xoFzDw5+ZkmoLGcS6tgbmq/ENge4x/49alMXjcsmdOdROI4jbOrAHwOoP8Abzqcc99Vzx1xv2sbmjUiZgbSPAd0c62bVqdW/t46942quJh+pcNbLPYbVpMugLQWI30EbaelWL/+8qKEu9WpRYliCCAIDwNdo1G9TfnFZlvr4yMhJD5ZjvI8fIeYNea8Uuajq80aZo7PgY5AxtUVjeltoTkDOwOwkLv3kbelQ3EelFy8MqjqwYEKd/Amr47/AGpl6/pdOIYS06m3eFvOwJybgjTcEEd+vga5pxz7P7bS2GPVt8DaofI7r+dSfVsoBgnTNrsBpHnMg+or7scWMQ2o7+dXuMvVJXLsdw+5ZcpdUqw5H9QdiPEVr11rH4W3ft5bqhlOx5qe9TyrnnHujr4dp962dn/o3cf1rnyw0vKh6UpVElKUoFKUqApSlBYeFfcr6/uNKcK+5X1/caVheuicV6lKVu5ylKUCs1gVmpGKyKVcvs56He2Xusuj+BaIzT+N9wnlzPhA51Mm7oTH2ddAAwXFYtZXQ2rZGjdzsOY7l57nSAeqECIPmZ/Txr5u45E0WJ2nYAeFQOL45uBr+lba1NRaaift38jFmgA7LzPj4Vp4zpIgkRtpFVvF8ReJaQD/AEryHDbtxM+mXxMGO+Dy8ap6Jvk/jexfSMtsIrUPGTGhJ75rxfgvZk3AGnaCQQfLyNeuI6OlR74neCCZkAgSOdPRX3r1w+HvXbL3VjKhgiQCdJJAO4Gk+fgY1sJw1m7ZK5ZYSSNxvpM93zETXtwjhU9otB7WmXdNmIJjXWB5Gp29hMiCGORVAGadmbu5DOFETB05RTWld2tXAsFUABpEEbDXUz+gjbTc1HXMBazjPYWSdQpIE6mcoaOdTMgJqAoJB0gidcxzbxsY138qheIdJktEgglh7q7+rN+Gd4GvlvU6q25OtPpALVpQiW8mbVmjULBA1k6kn5CowW07JzNGnazZtjrIjTwOx+ceF/iC3WZ7hJZjuTHkI5Ad1fWEsksAL1pJn3m0HhIB3gajStMfkZ27rbs8RyuGRs2kagMTvIg6CJj5d0DXv38zaqB4iY15Enn416W21m4wJ71EiDpptXvZwTXZS2jHYqw1HZ8CNjI56TV1Uh0dRWbI4B00B0MydZmtnjPAlCFSh7Q1ViCGHhp+mvrULw/iTI4KgZhupG8eB/5q34niAxNoDKVYbjUxoe15TUJjiPSHgRsPK62290938p8ah66xxHALdtMG7QO45jxB8+dcx4jgTauFG5bHvHI1z546q0rVpSlUWKUpUBSlKCw8K+5X1/caU4V9yvr+40rC9dE4r1KUrdzlKUoMilYFZqRtcM4c9+8lq0Je4wUDz5nuA3J7ga7jgRbwlhbFn3UESNCzfiY/5jJ+Q5VR/sv4VlW7im31tW/MibrDyUhf9Zq7Lw/+GL145UYkKB77x3Dks866fFjqe1/alv14YjMwL7LMD/f9a28LZsIRndZC5mbVlkalVAEsR4aTua0Uxudu0SiKuygaAmBvv7w1PefKpjgGGw9/GW0+8QBy1xgbYfSVAXeAddcsx4QbZfDb24fYRgcUQUKyFDLmJyxsI03jwk6142LntV0W0DZRJLRqQCsqJ0MN6VYcX0fS45S0A9olswz9pMmUAKpPaDNJJ0mQDtUJhuDvacusWkylVVnGfMTJyqJTQEGCAPLes/aJe2L6IIy9jEEXEtu6nLlJJykBmmAAsaQINwknUCqTgsddLt/EzCQC5JIMmBGk6mBtsdav/BOHXM4V7qA6HI+ZiQsAMQIBzP8AhkjSdYIqMPDDauNdTqXZrpW2iABQxzETIBeNyToO8cq7RpPcfwDjCzZy2XkrnkqqqrnRVXWTLbdx76r2B4SSOZ0f+IFJnLBYo7jXtEnsnYDvLCy2+IKuAUXM112JjKIIY9mJgqrEmNd5YivK1YvIgBDqFQqQrNcy/DIHY01URLEkE7a0WRFvDPbtEJ7OCoKteusqKiGIcLuWhiAYI23jWk8N4aL7FLdrPBMkEHRRLkMAZMfrV06V8HznrbeZ8yPbKIBl2KjcrlgRI5gtHMiA4BxxrTIbZ6hLL5nGUlmtBpYMBuwBLa6ROsjXTH5NorCcKwtzB5mYIULdWXlJyjVY/wCoukDWRmO4FfXBcDYKuty2LbW4fqwc5OfJKkEkwAJkjSCDU50tWx1ovWjkto2e+CpFxhcA2V8uacq9mZJBMdk1E8S6QYTDMz2FF53QBM+nVGSXGbRgSSZUju7UVMvxDYbg/DrCg4lWXPMP1yxHZllRROk6qQDuCNpkODW7Nu/PDbgvaSUuQBrIgEAMrQYJKkQBrrXOcfihdIK21FyO1lUgNGpYCezI7hyrPDeKvavZgSu4YKSZA5EzJ2FTpG3TemXRywFFxkZWZu0yiQJmAy66EiJG089qpi8OurbJBm0rT3aSYYqd9uXdW/jemDXLbdbaBkDIYNxQFAIXUkNM90d9bHDrftloWXZAba59IBkjkgUZguxO2vhNTPhUBdLBiWMhyYM6TzFV7pfwrPbzqO0n5jnVrxDdUGtAZkbmVMhj7hnSNZE1pXkm2J7sp9NNfSmU3CfHJ6VucWwXVXWXlOnlWnXM0KUpUBSlKCw8K+5X1/caU4V9yvr+40rC9dE4r1KUrdzlKUoArIrFTfQzhftGPw9o7NcXN/lXtN6ZVNTB2Lo9w32XCWwyZhaQSDt1zEFie+Cx08BPjqY7iDXmljnuP2QvdMBQo5CdNNyaksViusuqq5srtlUgT2swykAalpMxzrGIxmEwxdTfuXI7JVAFOZR7yMICsDKljmInTXUdt+M1YxNprV0pdWCRrOpWe8CcrabHUT41t8Nweexmzv2GYBQIBgEoCeRmB5eVatsI7G6y3cn8RmHv95VJJ7QBHaZjz1HfJcHw9vEdVYt9ZZtklrrxnZyumnMLrEkACarah48P6T4iwsAlRJY3BPWMNdJJiIEQRpVi4lxHrMOjuxuZ1XQFmUaFo+InSZ/k12Iqp42zaN66gzC1ajtsSWkHQEiQM8kCBMxpANXnC3DZwLZGVrttFBDZWLG4yu66HMCAzCDtz76zy1Fo0rKspW2S/b1OV8wQJoCRJUkDKZO0691SHCcJmVAjZWuZSuswBcYOFy+7mC66zlBGmtRBxit19xVU5ijKSuRUbM4GkdqBAJO+++0x0Zx9sXiHQ2jqCCfdI3G3mBz3ql4tHnxXAPbKrJ6tHi2Bpmus+ZrmUEtmBzZQAABGutbN3FLh2Udm2uQElE+8YSrq240UAHWT86sVzB21m5cKZV0AI91DPZj8M6Tp3gzNUPj/ABsXbzKBlCab+7G5PIGdPTvqMSvazxBLVlzftm5bZA2X3ZyspMTpEZm2jRu+tX2rCNZW4wlnDKCEjI8E9WzqR2okKZggEVVuLY5mDBSe1G5kkDfyGg868+B3ld3VzpkJA1Az5pmJ1gEkTP6GtOK7WJOBveW+IyLbJgHMToZYspliQCTOvvQJkVRcbh1VirgCZ81IBjwIOh8jpV7tdIVfCOl85drXWzJYEEhSCOyAFnQxrtrWrgeHJirAtXLyLdGiltVdCxYLJ7QIOcx3ERSX9lVOzYbKpKNmynMzTp73a17kjXbTzn3s8YWMpWIA7YHakQSSNjABAPIE+nljbj3G6pD1jZsgIgkyQ0AxJlhPz0kmfFBHNcw00Ugj05Hw86uqlcNbm05bIcoBg7g7BiJ7QMgaRyB8fTgdsW7huwSEBzmRHdIgwVDRt3xUdhYYe/ljMQI3garpGkAnTcitzF8ZXIyWA6AkjKWlAGiQsAEdoHedIHfQWvB3bV8hQoJbQnwJOoOpmQddtxzFQfEcJ1N1rbaryY7kcv0g1s9DyGvIG7ESY21gED5yZ8qlekVvMhKiXG2nKSd/HWiXJ+mWD1Vx5H+lVer70js57Dd41+XL5VQq58vlXnClKVRJSlKCw8K+5X1/caU4V9yvr+40rC9dE4r1KUrdzlKUoAq4/ZZpji/+Haun6gLf6Oapwq7/AGW2pvYg91kfncStPHN5RF4v+H4i5fKDlmRK6QGjMR8JI0zcgT62Horwiwj3Ytq5SGVzBIIMFQfwkRP+oTO9VXFP1IBjuIHxc9B4d9SHC+NpBRiLYvKy5iQQGZDKiTIJJjUbH1PX5Izjc6Q8cw1vNkc65f4YtDMwkNJYQoU6kT2ge7UCn43pS7H+EosJkCBbXZG0TI1fnv3+JmY4FhMPfBfHtlWzlBVmIOYzBMQQs6nXlrArz4zxHAqx6iyeWpgI0E7H3su2sTWciVYwfWGOrkmSeydezqS3j3etW1chOdlZuslvXb55pHy76nOjuKsdWgZrSFs7nKesULsBAkDTUzHdFfOO4hgsypauh39wKg7AzGSRpptEA/i2qmc2ti08PcRVyAZxz0ynv8ec/KpHC3clklWBMHQgEg7SdR4DXNtM1D+yslxlIKlYkEFdDBGkSJHfFbacNLsFVlTNmCs2gMCWE98H865pnW9xmmhxXpK7KFW6SAACCPeMaz36k71D3rRy52/6mw8uZ8JEVJcU6OvYjrmTtNlOW4DlaCVDLEgTBnURUTauZtCO1PLQeGg860x3axyfAxKKjSgLbhjPeNImDzrT4bdl2Yxm/wCT85r7xqET61HWnIcQQs7k7R41tlNzSke/HcWMttABC5mYbFizEA+EKoA86+LXHm6tUdUvW13lcl2N8vWjtQOW8d1aRujNmuDrI2BmIHiCNPy86+yqMQUsmDMgXDEA7LIn3Y5nnsNKSamhJ4DHMTbOG3ta97P2iQGH4iBoDG0aGK1cZbXtXNVDM06ZhngldfFgTqdPHl8LZtIZD3LNxT7lxc401Uh0AIPmvrUrhcPdxNm+bdoXDaKMxUls4MqWIJ3ETIEwWqRG2h94p1YqxzDQERJMeSn5mvWziioYBUjtAkqJGaRr3+FMFo90JoVR9JMEHR+0NQApJjmFPlXnxDBG1lGaYBGUD3TzB9SPWpQ3xdKi3dUZSdCADuuhaNtRv51sniRZptkjw8Y1PdE/lUZhbJuG2FYgsAAC0wJIJA5CRt/cVt4zBLZuFbTi5lADiY2AzD8o50QzxiypszuzA5j/ADe7p6Vy5hqa6ZdbsRyMkeAIkD02rm+LH8Rv8x/WsfJPq+LypSlZLlKUoLDwr7lfX9xpThX3K+v7jSsL10TivUpSt3OUpSgVePsquxfxA+Kx+ly3VHq1fZricuPVTtcS6n/aWH5qKv47rKIvFyxoncn1nntHz/StvAYaxBzqXJ0VS2VNQxEvIaQTmk6dgjWRUu3RvOwCkBoDEQdjpvspBBOu81847how7HUsMzQAM0WyJzwdiJEHvFd2VlZxXrXBy2ZgdhIYkMGgqpIO0EsPxSJGhk5dW/wViDme2sGJbsgyPj90REaxuN5rdw3GcoBJUW1bMoaZkNMKdlmOeUbmZFdE6O8fwmKtFci5mEXLbakb66brr7ywROtZZXSXHbnDHXUgRyYEMpO24J5/0rOHvhSMyxBEmSNvLUeldb4rwnD2wWNhMu2ZGzGAWk8jsF5/i176pHHLeHS4Wt2M1sg6G8yuDr2iNxEd0Gar00tGB6T28QkHKrgAHN22I/DDKuonmRvGtbJ4cQ3W2UzJBD2X0ZDmhWAPvAEGO46axVNwXSLDLlD4ZhlIIZXGdRpMOVkyNYMjy3rpHC+O2mAOEvpeMgdU4NthIiA0SugmCGGkCsMsfrWZ/NKx0kw7G2esDs4JVEdSNJBRs498+9ux0PKKq5w+pazOgZsvOBqSD+KBqeY8d6683A7OK1Y3EMjNbFwhQw0iAcsQTy5+lQ2O+zq6cotXVNtC0KwKmG1nMuxG2kAjkJNWx1OqX65jxTGtelzEqBmIGWZMAkDnrE1EpdbUaanQ7R3+n9q7BxH7KVZCLLZWMzOxgjII5CBr4iqxx/oXYwl60jXruY9osE0CHMI0kZpBGm45GrzKVGnPXw5ghrgULynNp5LMn/elea2hknrDO2TKwn1HZNTHG+FkXXcFur3zH33BOpKyYiJPp31r4HBI0dqZGuZGBUzEDK2unanTarKtBswAhywMctjoY7Q0IPd86mOjnHbli6bloqLkZTIHV3F5pcHedIbTUa99fScM5hrjnYjIF01nVjDAAAawe0O6vDiPCDbRbqq+WSrhgGCNHuuRzOpggaajnDcSsdm0uJtC5gZt4uxLXLPPTMJUmCxB074OtRuMVMRYuXycrL1cgwf4n4lnkCAY8RrUcvEnQrdDFLyQUug9qNgG3kcpPkZ5SXSjBLds2MbZCqMR2L6roq4j8Wn4Q2rR4TzpEIrDXGtl1C6gKzEjUBSDty7RGteiYvPcZ7gAzdrQcwZ0HKe7urwtKB1qzugIY76ZWIHnr6V64e6ykow1AKhSNpeT5GR+tWQ2L4MFjrMnTbXU1zjFGXbzP610riFyLR2/3NcxZpJPfWHk6vixSlKyXKUpQWHhX3K+v7jSnCvuV9f3GlYXronFepSlbucpSlArf4DxDqMTZu/4bqx8p7X5TWhSg/SeNwVxroe2xyOIGU6gjt2mkbgEfpW50usThbtwgBha1HMaAEA+JhQO/Wqv0I6QC7gcK7M+e2zW2KnUZANxrmkZTEbSeVXfph/EwBuWxoerMbhgGGnzg+lddvKo5xwTLmAzrbysxJa7GYe7qIyqBqANCdIncTmP4BZbIcJes27yQUKQk9lpUukbiDIMALy3Mfw3APdcWb2VLCF5B/E4JZzlkBiATJMIs65tAfbBYDhk5WsXcuvbLMTp+IZSqrPdB1qMqPe/jC8u1vtWgDc0CuckMxIWQQcpMb5ZOuk0DF8SQ5ioOhJg6LvB0GndXWMHwC3cScDiGuNakpavR1iHTMAxVWykaZXBEwZBANc96X8Ca03tFq3kWQHt5COruCTDIdArBZAkj3uUVWZFbXAbb5OstkIWI7SaaiBGWPH86kbfASWY3L2ViGYzoxE6krGupnl38qhsHxXqbVxrYCZ74KsAf4ahGnL4kkgcxBInleOiXaVRfVhcYqFaIkuW1Lb5hBXfTLtLQZtI0OEdMcRhmK3pZFiRmLFSQIbXUiNa6NwrpLZxCZrTHmNuYGsf75VWeO9AGu5hYYALqQ8/xLnIlgQAo0kwxOXnUr0Q6FjC2Oruv1pMSN1HOBoJ3jyGwk1llZUzayYZyVBO/lFYxFhCDnAIgzImRzB7xX210KNfy1Pyqt8T40bysuFIZkbKyyoEcydZgdw1qsm6lU+k1nDlbq4YMGY5GUMAijYZidgTEjeBEiudyttv/brnYkDKWNwgj8WVQCV843q19KRibbG3bZERuYUJIJEmNef4onQ+NRnR/iF2yQ3WMBzOhB1MyI7wPH8q2USWD4a9yyVa5CgHsD3ZMvoPdhjz5a6CK38B0aQ2WUuOqudYbahtCyGAzKe0MysxII0ncGCfZGnENatgFrkkXNSoQsX0gAOyhpjaANCSRWxxfBJatK7vcVtQs9tiDHPv20HdoNKdS5zgcH/HFplMOzIAQdTGkTl7RkKdBBip3oPhFupfwdwylwZ15hbls9lvVWG3Ja9uGdHH663ee26WkbOLjDK7lRAbq9wpfY7kaxUr0ewBtXbjjfVT6mc3gQBlirRCh8QtPavs0ZSrkGAIGU5GUDbQH5R3178LdQec5d/Esf8A65asXSfhma6TyfrCxKwNYGYxuR2de4eFVe17maTM5WnXbWZ9Nqsq1OlmMhXg8oH+qP6GqHVg6VYzMwXxn+1V+ubO7rTHhSlKosUpSgsPCvuV9f3GlOFfcr6/uNKwvXROK9SlK3c5SlKAKUFKC5/ZrxYLeOHcjLegrOwurMfNSR5ha710SM4Q27gkKSpnmCA2s+DCvyrZulWDKSGUggjcEag/Ov0L0F6WDFYUNPbMB1HJwO0PIjUeBjlW+F3j6q35dvW/wTr8ZdLsAtsdm1JGaWLdobe8Z847jWtawauQAVIiJGw000G/PYfnVlt3k9qYgHNkAzeAYEgep/Kq/wBGCntWJsXTDF3iNBGvu+hkeXnWiryS71F7rFJXcLl1zPBMhTuCx3311JNW7hePGLsrfKBbltgl5Y0ZducSO0GGgIgxE1W+J8KNlyXzlV1VxoQGPa1G5gj86tXRaxbSwRb31DA7kA9knv01nbtVnl/VopFno+gxF5QqM9pptsxJFu0zC41z+YrDRI/Hpzq6W8sG3lUm4G7J0Gp1jmoLgGe899a2IhMTdYqR2FAKjTQE9rv1Ond4zUPxnEYiwFNi11weJy++UXV0UEyezJDCYgzvVrBc8HdNmyoa6HKABmPOAASW3k7ye+vHFcXvgGLa5dYIcE+BI5VCYLGpirIyIyo4IhlgjKYKspnYis+xO4zq/ZQ5RBgNB5AHmdJ0PnVfWG0Vxy7ibiP1jKsEZAgZQSe9i8PGvZyiTG2sQeLt3eqDuLdxhJXKu+hCgdmXiZmQPOBM5a40i3RaKm5dUlWaCqplJ0JeWJBO/fzrwvXTJZboW3aLFikMJLCYmSWk+5yg9xqdIVzjj3XOa8RsVyiVK6iEOgJJ1MBY7OhYGtcYkWkzKqtcLKgDaQ+twls0ALkAH+qOzrUkLFzEAZGkEtoozMFncECABqNPeL5RoCR9vgMPluW7jNmlCiIjKRlVgM2uhglSwJ5d1QGAu5sSlwOQwYZ27KqOx20WC09l+XwL6XG/0qtiwHlHysiBgc65mOUEEba865/cR8KcvuOusrBILAxOhBOuXyY98VBcTxqlAFLiZlQNp15nmeXL5VZG3R+EdK2xN11uAKlqCWUypMkKZ+HQ6d+9Sz4NFLNMFpnWa5Xwm3f0uHODtqT2wOQbkdtDoduVWjGccbqiQ+bQxoRHoN49NxUwe3EeIWm7DHUysHu2qlcWItNcg6MQY7jBJ/WvtsQbjAnv3/v46Cq10t4nLFVNVyy1CfVex2Iz3C3y8q16UrnaFKGlApSlBYeFfcr6/uNKcK+5X1/caVheuicV6lKVu5ylKUAUoKUCp7oj0lODv5jLWn7Nxe9e8dzLMg+Y51A1mpl19HfrnFGti3isOwuoYzNvmUggT3SJ8ivpUh7Vh711buoYqFLqdwCSF2lGBJg6TqNYrj/QTpucI3V3u1h30IIzZZiTHNe8eo1363a4dhryAqkA9tWRzAJjVGk6MI8DGokadeOUyjP7Flu4wZVR2zBllWOnWL/+lnUeHyqXCukRwl3I+sdkAzPUntCSd4YkA901NcH4b/Day7G5aDBrbExcU7zOwysD869b3RzNcVnUMVMq+kiQQwIOhBmfzEb1GtJbI4nbvqW1Abs5xyyvqGUHcMInw7q8OIcIuXV3V0GquvYdCCIYMNj5bwdN63bPR+yg7MqZkwSuaTMNziYO5I74kVuvfCDXUmYUQf6VUa2H4awSb7hpiSBk7PkDAJEbRz0qDxHEWv3VWy7Mtpu0BACgHcmZiADpJO061ajdz9krvuCRMelfNrhlq2xKoqlozQAJ56xvUbEBh+jwylrh60uVZpAQNkgqNpAzSdDqCO6vHG8Ee83Zd0E6nTKo0bsW9AWMgZySTGtWzrANN9DAA1jY1r3sKboE5lGp3yk92m4psVx1a1mtYVWu3N3uXDnMzGractl2FRWJDB26lba3dA+Vw+o1bQ6rAJk6nTlqDbMXwFOqKCTuYkiTECTP9tRUBhuD27DlwgtPbAEkQJbbK0ZGnUmCSOfcJmhW8ZgmvZwZBc5mOaG7WqiBGnnpA20ra4d0VsWgC6538e0floAPWrOlljmYZQCezpBiAPlufWtLE4doMsIB07/nV9IaV/BWwvYUcx2RHlqDqKq+NwrA9qQSdwJmOZ7zsP61YXvZQR+lV7jPHEtoSaXUERxfGLh7UncTHif7Db51zu/eLsWO5M1ucY4u1+5mbbkKj65s8t1eTRSsilUSxShpQKUpQWHhX3K+v7jSnCvuV9f3GlYXronFepSlbucpSlAFKClBk1is1igVZuiXTa5g2CmXskyUmCveyHke8bH86rNKmWz7B+k+j3SOziLXWWHzbTsGB7mHLy/WrBguLK66EdxA/Ce41+V+GcVu4e4Llh2RhzHMdxGxHgav/APtLQsDiB1LmJdNbb/5l1KnxE+ldGOcy6pZp3P2kHQ/pXliHIHZJBkHz1ExUJwrjVq6ga06sp21B/MaVIXcTI8tvPwNW9UbSvswJmTMzoa9mRTE6x31F2MdI1r1OKqukpHrIEV8NiO6o5sRWs+MjnNPUSdzEjlUdi7ikgkDMNmiSK1rmM9K0MRxFeepq0xQ3De08KguNNmgBykblRJ8pJgDfl3eutxjpMltZZgI7zEVzvjv2gZpWwJ/mO3oOfrU3KY9NJ/jnH7dhSSd9hJYmPX865vxfjL4hpbRRsvIf+a1MRiWdszksTzNeVc+WdyXkKzWKzWaSlKUGDShpQKUpQWHhX3K+v7jSnCvuV9f3GlYXronFepSlbucpSlAFZrArNBilZisUClKzFBilZisUG1geJXLLZrNx7bd6sV/5q28M+1jFW9LoS8O8yjfNdPyqk1irTKziNOtYL7YrJ+8tXEP8sOP1U/lUpb+1LBtvdI/zIw/QVxGs1f8uSPV3I/aTgv8cfJv7VqX/tOwo2uE+SMf6VxilT+anq6Zj/tWt/8ATS43nCj9TVcx/wBoeIuSEC2we7tH5nT8qq1KrfJlU6euJxb3DNxmY95M140pFZpKVmKxQKzSKUClKUGDShpQKUpQWHhX3K+v7jSnCvuV9f3GlYXronHr7InwL9Ip7InwL9IpSrGj2RPgX6RT2NPgX6RSlDTPsafAv0insafAv0isUoaZ9jT4F+kVj2NPgX6RSlDR7InwL9Ip7GnwL9IpSho9jT4F+kU9jT4F+kUpQ0exp8C/SKeyJ8C/SKUoaPZE+BfpFPZE+BfpFKUNHsafAv0is+xp8C/SKUoaY9kT4F+kU9kT4F+kUpQ0eyJ8C/SKz7GnwL9IrFKGj2NPgX6RT2NPgX6RSlDTPsafAv0insafAv0isUoaPZE+BfpFPY0+BfpFKUNHsafAv0insifAv0ilKGj2RPgX6RT2RPgX6RSlDTdw1lQogAb8vGs0pWd60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windows2universe.org/earth/images/earth_apollo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3" y="4114800"/>
            <a:ext cx="2646254" cy="19863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howstuffworks.com/gif/mo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006" y="487937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0" y="4379080"/>
            <a:ext cx="4398192" cy="1569660"/>
          </a:xfrm>
          <a:prstGeom prst="rect">
            <a:avLst/>
          </a:prstGeom>
          <a:noFill/>
        </p:spPr>
        <p:txBody>
          <a:bodyPr wrap="none" rtlCol="0">
            <a:spAutoFit/>
          </a:bodyPr>
          <a:lstStyle/>
          <a:p>
            <a:r>
              <a:rPr lang="en-US" sz="3200" dirty="0" smtClean="0"/>
              <a:t>Mass = amount of stuff</a:t>
            </a:r>
          </a:p>
          <a:p>
            <a:endParaRPr lang="en-US" sz="3200" dirty="0"/>
          </a:p>
          <a:p>
            <a:r>
              <a:rPr lang="en-US" sz="3200" dirty="0" smtClean="0"/>
              <a:t>Weight = Force of Gravity</a:t>
            </a:r>
            <a:endParaRPr lang="en-US" sz="3200" dirty="0"/>
          </a:p>
        </p:txBody>
      </p:sp>
      <p:sp>
        <p:nvSpPr>
          <p:cNvPr id="4" name="TextBox 3"/>
          <p:cNvSpPr txBox="1"/>
          <p:nvPr/>
        </p:nvSpPr>
        <p:spPr>
          <a:xfrm>
            <a:off x="1447800" y="6239095"/>
            <a:ext cx="3781997" cy="461665"/>
          </a:xfrm>
          <a:prstGeom prst="rect">
            <a:avLst/>
          </a:prstGeom>
          <a:noFill/>
        </p:spPr>
        <p:txBody>
          <a:bodyPr wrap="none" rtlCol="0">
            <a:spAutoFit/>
          </a:bodyPr>
          <a:lstStyle/>
          <a:p>
            <a:r>
              <a:rPr lang="en-US" sz="2400" dirty="0" smtClean="0"/>
              <a:t>Where do you weigh more?</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6265405" y="6101140"/>
                <a:ext cx="1963102"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𝑊</m:t>
                      </m:r>
                      <m:r>
                        <a:rPr lang="en-US" sz="2800" b="0" i="1" smtClean="0">
                          <a:latin typeface="Cambria Math"/>
                        </a:rPr>
                        <m:t>=</m:t>
                      </m:r>
                      <m:r>
                        <a:rPr lang="en-US" sz="2800" b="0" i="1" smtClean="0">
                          <a:latin typeface="Cambria Math"/>
                        </a:rPr>
                        <m:t>𝑚</m:t>
                      </m:r>
                      <m:r>
                        <a:rPr lang="en-US" sz="2800" b="0" i="1" smtClean="0">
                          <a:latin typeface="Cambria Math"/>
                        </a:rPr>
                        <m:t>∗</m:t>
                      </m:r>
                      <m:r>
                        <a:rPr lang="en-US" sz="2800" b="0" i="1" smtClean="0">
                          <a:latin typeface="Cambria Math"/>
                        </a:rPr>
                        <m:t>𝑔</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265405" y="6101140"/>
                <a:ext cx="1963102"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23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additive="base">
                                        <p:cTn id="25" dur="500" fill="hold"/>
                                        <p:tgtEl>
                                          <p:spTgt spid="3080"/>
                                        </p:tgtEl>
                                        <p:attrNameLst>
                                          <p:attrName>ppt_x</p:attrName>
                                        </p:attrNameLst>
                                      </p:cBhvr>
                                      <p:tavLst>
                                        <p:tav tm="0">
                                          <p:val>
                                            <p:strVal val="#ppt_x"/>
                                          </p:val>
                                        </p:tav>
                                        <p:tav tm="100000">
                                          <p:val>
                                            <p:strVal val="#ppt_x"/>
                                          </p:val>
                                        </p:tav>
                                      </p:tavLst>
                                    </p:anim>
                                    <p:anim calcmode="lin" valueType="num">
                                      <p:cBhvr additive="base">
                                        <p:cTn id="26"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dirty="0"/>
              <a:t>you had a mass of 237 kg, how much would it weigh (force of gravity)?</a:t>
            </a:r>
          </a:p>
          <a:p>
            <a:pPr marL="0" indent="0">
              <a:buNone/>
            </a:pPr>
            <a:endParaRPr lang="en-US" dirty="0" smtClean="0"/>
          </a:p>
          <a:p>
            <a:pPr marL="0" indent="0">
              <a:buNone/>
            </a:pPr>
            <a:endParaRPr lang="en-US" dirty="0"/>
          </a:p>
          <a:p>
            <a:pPr marL="0" indent="0">
              <a:buNone/>
            </a:pPr>
            <a:r>
              <a:rPr lang="en-US" dirty="0" smtClean="0"/>
              <a:t>If </a:t>
            </a:r>
            <a:r>
              <a:rPr lang="en-US" dirty="0"/>
              <a:t>you found something that weighed 469 N, what is its mass</a:t>
            </a:r>
            <a:r>
              <a:rPr lang="en-US" dirty="0" smtClean="0"/>
              <a:t>?</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18988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dirty="0" smtClean="0"/>
              <a:t>If a mass of 88 kg was accelerated by gravity at a rate of 15m/s/s </a:t>
            </a:r>
            <a:r>
              <a:rPr lang="en-US" dirty="0"/>
              <a:t>how much would it weigh (force of gravity)?</a:t>
            </a:r>
          </a:p>
          <a:p>
            <a:pPr marL="0" indent="0">
              <a:buNone/>
            </a:pPr>
            <a:endParaRPr lang="en-US" dirty="0" smtClean="0"/>
          </a:p>
          <a:p>
            <a:pPr marL="0" indent="0">
              <a:buNone/>
            </a:pPr>
            <a:endParaRPr lang="en-US" dirty="0"/>
          </a:p>
          <a:p>
            <a:pPr marL="0" indent="0">
              <a:buNone/>
            </a:pPr>
            <a:r>
              <a:rPr lang="en-US" dirty="0" smtClean="0"/>
              <a:t>If </a:t>
            </a:r>
            <a:r>
              <a:rPr lang="en-US" dirty="0"/>
              <a:t>you found something that weighed 469 N</a:t>
            </a:r>
            <a:r>
              <a:rPr lang="en-US" dirty="0" smtClean="0"/>
              <a:t>, on another planet, and you knew it’s mass was 63 kg then what would the acceleration due to gravity on that planet?</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0049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0662"/>
            <a:ext cx="7010400" cy="1066800"/>
          </a:xfrm>
        </p:spPr>
        <p:txBody>
          <a:bodyPr/>
          <a:lstStyle/>
          <a:p>
            <a:r>
              <a:rPr lang="en-US" dirty="0" smtClean="0"/>
              <a:t>Newton’s First Law</a:t>
            </a:r>
            <a:endParaRPr lang="en-US" dirty="0"/>
          </a:p>
        </p:txBody>
      </p:sp>
      <p:pic>
        <p:nvPicPr>
          <p:cNvPr id="1026" name="Picture 2" descr="http://www.wyalusingrams.com/53942041017952357/lib/53942041017952357/Newtons_First_Law_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
            <a:ext cx="23050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tutorvista.com/content/feed/tvcs/NewtonE28099s20first20law20of20mo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28772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rfizix.com/home/newtonlaws_files/image0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14230"/>
            <a:ext cx="5029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8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522" y="170614"/>
            <a:ext cx="4908891" cy="1143000"/>
          </a:xfrm>
        </p:spPr>
        <p:txBody>
          <a:bodyPr>
            <a:noAutofit/>
          </a:bodyPr>
          <a:lstStyle/>
          <a:p>
            <a:pPr algn="ctr"/>
            <a:r>
              <a:rPr lang="en-US" sz="5400" dirty="0" smtClean="0"/>
              <a:t>Balanced Forces</a:t>
            </a:r>
            <a:endParaRPr lang="en-US" sz="5400" dirty="0"/>
          </a:p>
        </p:txBody>
      </p:sp>
      <p:sp>
        <p:nvSpPr>
          <p:cNvPr id="3" name="Content Placeholder 2"/>
          <p:cNvSpPr>
            <a:spLocks noGrp="1"/>
          </p:cNvSpPr>
          <p:nvPr>
            <p:ph idx="1"/>
          </p:nvPr>
        </p:nvSpPr>
        <p:spPr>
          <a:xfrm>
            <a:off x="490119" y="1334396"/>
            <a:ext cx="8229600" cy="1219200"/>
          </a:xfrm>
        </p:spPr>
        <p:txBody>
          <a:bodyPr>
            <a:normAutofit/>
          </a:bodyPr>
          <a:lstStyle/>
          <a:p>
            <a:pPr marL="0" indent="0" algn="ctr">
              <a:buNone/>
            </a:pPr>
            <a:r>
              <a:rPr lang="en-US" sz="3200" dirty="0" smtClean="0"/>
              <a:t>How do you know if the forces acting on an object are balanced?</a:t>
            </a:r>
            <a:endParaRPr lang="en-US" sz="3200" dirty="0"/>
          </a:p>
        </p:txBody>
      </p:sp>
      <p:sp>
        <p:nvSpPr>
          <p:cNvPr id="4" name="TextBox 3"/>
          <p:cNvSpPr txBox="1"/>
          <p:nvPr/>
        </p:nvSpPr>
        <p:spPr>
          <a:xfrm>
            <a:off x="1793528" y="2701636"/>
            <a:ext cx="6926191" cy="1384995"/>
          </a:xfrm>
          <a:prstGeom prst="rect">
            <a:avLst/>
          </a:prstGeom>
          <a:noFill/>
        </p:spPr>
        <p:txBody>
          <a:bodyPr wrap="none" rtlCol="0">
            <a:spAutoFit/>
          </a:bodyPr>
          <a:lstStyle/>
          <a:p>
            <a:pPr marL="342900" indent="-342900">
              <a:buAutoNum type="arabicPeriod"/>
            </a:pPr>
            <a:r>
              <a:rPr lang="en-US" sz="2800" dirty="0" smtClean="0"/>
              <a:t>If the object is not moving</a:t>
            </a:r>
          </a:p>
          <a:p>
            <a:pPr marL="342900" indent="-342900">
              <a:buAutoNum type="arabicPeriod"/>
            </a:pPr>
            <a:endParaRPr lang="en-US" sz="2800" dirty="0"/>
          </a:p>
          <a:p>
            <a:pPr marL="342900" indent="-342900">
              <a:buAutoNum type="arabicPeriod"/>
            </a:pPr>
            <a:r>
              <a:rPr lang="en-US" sz="2800" dirty="0" smtClean="0"/>
              <a:t>If the object is moving at a constant velocity</a:t>
            </a:r>
            <a:endParaRPr lang="en-US" sz="2800" dirty="0"/>
          </a:p>
        </p:txBody>
      </p:sp>
      <p:sp>
        <p:nvSpPr>
          <p:cNvPr id="6" name="Double Brace 5"/>
          <p:cNvSpPr/>
          <p:nvPr/>
        </p:nvSpPr>
        <p:spPr>
          <a:xfrm>
            <a:off x="1600200" y="2667000"/>
            <a:ext cx="7543800" cy="1606897"/>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60987" y="4530436"/>
            <a:ext cx="3784177" cy="193899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4000" dirty="0" smtClean="0"/>
              <a:t>The Acceleration </a:t>
            </a:r>
          </a:p>
          <a:p>
            <a:pPr algn="ctr"/>
            <a:r>
              <a:rPr lang="en-US" sz="4000" dirty="0" smtClean="0"/>
              <a:t>=</a:t>
            </a:r>
          </a:p>
          <a:p>
            <a:pPr algn="ctr"/>
            <a:r>
              <a:rPr lang="en-US" sz="4000" dirty="0" smtClean="0"/>
              <a:t>ZERO</a:t>
            </a:r>
          </a:p>
        </p:txBody>
      </p:sp>
      <p:sp>
        <p:nvSpPr>
          <p:cNvPr id="8" name="Bent-Up Arrow 7"/>
          <p:cNvSpPr/>
          <p:nvPr/>
        </p:nvSpPr>
        <p:spPr>
          <a:xfrm rot="10800000">
            <a:off x="678873" y="3359496"/>
            <a:ext cx="838200" cy="9972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images.clipartof.com/small/434417-Royalty-Free-RF-Clipart-Illustration-Of-A-Man-Pushing-Against-A-Brick-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621" y="4194290"/>
            <a:ext cx="2593889" cy="25420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eacher2.smithtown.k12.ny.us/dcicione/images/u2l4a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7" y="457200"/>
            <a:ext cx="3345330" cy="8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53" y="228600"/>
            <a:ext cx="8229600" cy="1143000"/>
          </a:xfrm>
        </p:spPr>
        <p:txBody>
          <a:bodyPr>
            <a:normAutofit/>
          </a:bodyPr>
          <a:lstStyle/>
          <a:p>
            <a:r>
              <a:rPr lang="en-US" sz="6000" dirty="0" smtClean="0"/>
              <a:t>Balanced Forces</a:t>
            </a:r>
            <a:endParaRPr lang="en-US" sz="6000" dirty="0"/>
          </a:p>
        </p:txBody>
      </p:sp>
      <p:sp>
        <p:nvSpPr>
          <p:cNvPr id="3" name="Content Placeholder 2"/>
          <p:cNvSpPr>
            <a:spLocks noGrp="1"/>
          </p:cNvSpPr>
          <p:nvPr>
            <p:ph idx="1"/>
          </p:nvPr>
        </p:nvSpPr>
        <p:spPr>
          <a:xfrm>
            <a:off x="513224" y="1392382"/>
            <a:ext cx="8229600" cy="1143000"/>
          </a:xfrm>
        </p:spPr>
        <p:txBody>
          <a:bodyPr/>
          <a:lstStyle/>
          <a:p>
            <a:pPr marL="0" indent="0">
              <a:buNone/>
            </a:pPr>
            <a:r>
              <a:rPr lang="en-US" dirty="0" smtClean="0"/>
              <a:t>When the forces on an object are balanced they will all add up to …</a:t>
            </a:r>
            <a:endParaRPr lang="en-US" dirty="0"/>
          </a:p>
        </p:txBody>
      </p:sp>
      <p:sp>
        <p:nvSpPr>
          <p:cNvPr id="4" name="TextBox 3"/>
          <p:cNvSpPr txBox="1"/>
          <p:nvPr/>
        </p:nvSpPr>
        <p:spPr>
          <a:xfrm>
            <a:off x="2825115" y="1868268"/>
            <a:ext cx="144208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ZERO</a:t>
            </a:r>
            <a:endParaRPr lang="en-US" sz="3600" dirty="0"/>
          </a:p>
        </p:txBody>
      </p:sp>
      <p:pic>
        <p:nvPicPr>
          <p:cNvPr id="6150" name="Picture 6" descr="http://kerala.skoool.in/uploadedImages/Coord12.7_balanced_for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45558"/>
            <a:ext cx="1663180" cy="166318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virtualnerd.com/images/Tutorial/Phys1_07_02_0001-diagram_thumb-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024" y="2845558"/>
            <a:ext cx="4363576" cy="24577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724400"/>
            <a:ext cx="3429000" cy="1754326"/>
          </a:xfrm>
          <a:prstGeom prst="rect">
            <a:avLst/>
          </a:prstGeom>
          <a:noFill/>
        </p:spPr>
        <p:txBody>
          <a:bodyPr wrap="square" rtlCol="0">
            <a:spAutoFit/>
          </a:bodyPr>
          <a:lstStyle/>
          <a:p>
            <a:r>
              <a:rPr lang="en-US" dirty="0" smtClean="0"/>
              <a:t>In a car, when you speed up to go as fast as you can go, but you can’t go any faster, then the wind and friction are pushing just as hard back at you in the other direction.</a:t>
            </a:r>
            <a:endParaRPr lang="en-US" dirty="0"/>
          </a:p>
        </p:txBody>
      </p:sp>
      <p:sp>
        <p:nvSpPr>
          <p:cNvPr id="7" name="Rectangle 6"/>
          <p:cNvSpPr/>
          <p:nvPr/>
        </p:nvSpPr>
        <p:spPr>
          <a:xfrm>
            <a:off x="2209800" y="3200400"/>
            <a:ext cx="22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2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ppt_x"/>
                                          </p:val>
                                        </p:tav>
                                        <p:tav tm="100000">
                                          <p:val>
                                            <p:strVal val="#ppt_x"/>
                                          </p:val>
                                        </p:tav>
                                      </p:tavLst>
                                    </p:anim>
                                    <p:anim calcmode="lin" valueType="num">
                                      <p:cBhvr additive="base">
                                        <p:cTn id="26"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48400" y="5257800"/>
            <a:ext cx="2362200" cy="923330"/>
          </a:xfrm>
          <a:prstGeom prst="rect">
            <a:avLst/>
          </a:prstGeom>
          <a:noFill/>
        </p:spPr>
        <p:txBody>
          <a:bodyPr wrap="square" rtlCol="0">
            <a:spAutoFit/>
          </a:bodyPr>
          <a:lstStyle/>
          <a:p>
            <a:r>
              <a:rPr lang="en-US" dirty="0" smtClean="0"/>
              <a:t>What would the force diagram be if bucket was accelerating?</a:t>
            </a:r>
            <a:endParaRPr lang="en-US" dirty="0"/>
          </a:p>
        </p:txBody>
      </p:sp>
    </p:spTree>
    <p:extLst>
      <p:ext uri="{BB962C8B-B14F-4D97-AF65-F5344CB8AC3E}">
        <p14:creationId xmlns:p14="http://schemas.microsoft.com/office/powerpoint/2010/main" val="2579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53" y="228600"/>
            <a:ext cx="8229600" cy="1143000"/>
          </a:xfrm>
        </p:spPr>
        <p:txBody>
          <a:bodyPr>
            <a:normAutofit/>
          </a:bodyPr>
          <a:lstStyle/>
          <a:p>
            <a:r>
              <a:rPr lang="en-US" sz="6000" dirty="0" smtClean="0"/>
              <a:t>Balanced Forces</a:t>
            </a:r>
            <a:endParaRPr lang="en-US" sz="6000" dirty="0"/>
          </a:p>
        </p:txBody>
      </p:sp>
      <p:sp>
        <p:nvSpPr>
          <p:cNvPr id="3" name="Content Placeholder 2"/>
          <p:cNvSpPr>
            <a:spLocks noGrp="1"/>
          </p:cNvSpPr>
          <p:nvPr>
            <p:ph idx="1"/>
          </p:nvPr>
        </p:nvSpPr>
        <p:spPr>
          <a:xfrm>
            <a:off x="513224" y="1392382"/>
            <a:ext cx="8229600" cy="1143000"/>
          </a:xfrm>
        </p:spPr>
        <p:txBody>
          <a:bodyPr/>
          <a:lstStyle/>
          <a:p>
            <a:pPr marL="0" indent="0">
              <a:buNone/>
            </a:pPr>
            <a:r>
              <a:rPr lang="en-US" dirty="0" smtClean="0"/>
              <a:t>When the forces on an object are balanced they will all add up to …</a:t>
            </a:r>
            <a:endParaRPr lang="en-US" dirty="0"/>
          </a:p>
        </p:txBody>
      </p:sp>
      <p:sp>
        <p:nvSpPr>
          <p:cNvPr id="4" name="TextBox 3"/>
          <p:cNvSpPr txBox="1"/>
          <p:nvPr/>
        </p:nvSpPr>
        <p:spPr>
          <a:xfrm>
            <a:off x="2825115" y="1868268"/>
            <a:ext cx="144208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ZERO</a:t>
            </a:r>
            <a:endParaRPr lang="en-US" sz="3600" dirty="0"/>
          </a:p>
        </p:txBody>
      </p:sp>
      <p:pic>
        <p:nvPicPr>
          <p:cNvPr id="6146" name="Picture 2" descr="http://www.physicsclassroom.com/class/vectors/u3l3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480472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64054" y="2819400"/>
            <a:ext cx="4187749" cy="2246769"/>
          </a:xfrm>
          <a:prstGeom prst="rect">
            <a:avLst/>
          </a:prstGeom>
          <a:noFill/>
        </p:spPr>
        <p:txBody>
          <a:bodyPr wrap="none" rtlCol="0">
            <a:spAutoFit/>
          </a:bodyPr>
          <a:lstStyle/>
          <a:p>
            <a:r>
              <a:rPr lang="en-US" sz="2800" u="sng" dirty="0" smtClean="0"/>
              <a:t>Vertical:</a:t>
            </a:r>
          </a:p>
          <a:p>
            <a:r>
              <a:rPr lang="en-US" sz="2800" dirty="0"/>
              <a:t> </a:t>
            </a:r>
            <a:r>
              <a:rPr lang="en-US" sz="2800" dirty="0" smtClean="0"/>
              <a:t>UP Forces = Down Forces</a:t>
            </a:r>
          </a:p>
          <a:p>
            <a:endParaRPr lang="en-US" sz="2800" dirty="0" smtClean="0"/>
          </a:p>
          <a:p>
            <a:r>
              <a:rPr lang="en-US" sz="2800" u="sng" dirty="0" smtClean="0"/>
              <a:t>Horizontal:</a:t>
            </a:r>
          </a:p>
          <a:p>
            <a:r>
              <a:rPr lang="en-US" sz="2800" dirty="0" smtClean="0"/>
              <a:t>Left Forces = Right Forces</a:t>
            </a:r>
          </a:p>
        </p:txBody>
      </p:sp>
    </p:spTree>
    <p:extLst>
      <p:ext uri="{BB962C8B-B14F-4D97-AF65-F5344CB8AC3E}">
        <p14:creationId xmlns:p14="http://schemas.microsoft.com/office/powerpoint/2010/main" val="26467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1357" y="3324209"/>
            <a:ext cx="2133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4" idx="3"/>
          </p:cNvCxnSpPr>
          <p:nvPr/>
        </p:nvCxnSpPr>
        <p:spPr>
          <a:xfrm>
            <a:off x="3714957" y="3667109"/>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4" idx="1"/>
          </p:cNvCxnSpPr>
          <p:nvPr/>
        </p:nvCxnSpPr>
        <p:spPr>
          <a:xfrm flipH="1">
            <a:off x="285957" y="3667109"/>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4" idx="0"/>
          </p:cNvCxnSpPr>
          <p:nvPr/>
        </p:nvCxnSpPr>
        <p:spPr>
          <a:xfrm flipV="1">
            <a:off x="2648157" y="2867009"/>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4" idx="2"/>
          </p:cNvCxnSpPr>
          <p:nvPr/>
        </p:nvCxnSpPr>
        <p:spPr>
          <a:xfrm>
            <a:off x="2648157" y="4010009"/>
            <a:ext cx="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420084" y="2537780"/>
            <a:ext cx="47961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2N</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3970448" y="3257957"/>
            <a:ext cx="47961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4N</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692245" y="3667109"/>
            <a:ext cx="48282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6N</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2659893" y="4396843"/>
            <a:ext cx="47961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5N</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351123" y="743588"/>
            <a:ext cx="8197885" cy="400110"/>
          </a:xfrm>
          <a:prstGeom prst="rect">
            <a:avLst/>
          </a:prstGeom>
          <a:noFill/>
        </p:spPr>
        <p:txBody>
          <a:bodyPr wrap="none" rtlCol="0">
            <a:spAutoFit/>
          </a:bodyPr>
          <a:lstStyle/>
          <a:p>
            <a:r>
              <a:rPr lang="en-US" sz="2000" dirty="0" smtClean="0"/>
              <a:t>How much force in the X and Y direction is needed to balance the forces?</a:t>
            </a:r>
            <a:endParaRPr lang="en-US" sz="2000" dirty="0"/>
          </a:p>
        </p:txBody>
      </p:sp>
      <p:sp>
        <p:nvSpPr>
          <p:cNvPr id="19" name="TextBox 18"/>
          <p:cNvSpPr txBox="1"/>
          <p:nvPr/>
        </p:nvSpPr>
        <p:spPr>
          <a:xfrm>
            <a:off x="5511424" y="1560528"/>
            <a:ext cx="260021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latin typeface="Arial" panose="020B0604020202020204" pitchFamily="34" charset="0"/>
                <a:cs typeface="Arial" panose="020B0604020202020204" pitchFamily="34" charset="0"/>
              </a:rPr>
              <a:t>X: 2N Right</a:t>
            </a:r>
            <a:endParaRPr lang="en-US" sz="2400" dirty="0">
              <a:latin typeface="Arial" panose="020B0604020202020204" pitchFamily="34" charset="0"/>
              <a:cs typeface="Arial" panose="020B0604020202020204" pitchFamily="34" charset="0"/>
            </a:endParaRPr>
          </a:p>
        </p:txBody>
      </p:sp>
      <p:sp>
        <p:nvSpPr>
          <p:cNvPr id="20" name="TextBox 19"/>
          <p:cNvSpPr txBox="1"/>
          <p:nvPr/>
        </p:nvSpPr>
        <p:spPr>
          <a:xfrm>
            <a:off x="5511424" y="2247926"/>
            <a:ext cx="260021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3</a:t>
            </a:r>
            <a:r>
              <a:rPr lang="en-US" sz="2400" dirty="0" smtClean="0">
                <a:latin typeface="Arial" panose="020B0604020202020204" pitchFamily="34" charset="0"/>
                <a:cs typeface="Arial" panose="020B0604020202020204" pitchFamily="34" charset="0"/>
              </a:rPr>
              <a:t>N Up</a:t>
            </a:r>
            <a:endParaRPr lang="en-US" sz="2400" dirty="0">
              <a:latin typeface="Arial" panose="020B0604020202020204" pitchFamily="34" charset="0"/>
              <a:cs typeface="Arial" panose="020B0604020202020204" pitchFamily="34" charset="0"/>
            </a:endParaRPr>
          </a:p>
        </p:txBody>
      </p:sp>
      <p:sp>
        <p:nvSpPr>
          <p:cNvPr id="21" name="TextBox 20"/>
          <p:cNvSpPr txBox="1"/>
          <p:nvPr/>
        </p:nvSpPr>
        <p:spPr>
          <a:xfrm>
            <a:off x="4940601" y="3081754"/>
            <a:ext cx="3815788" cy="400110"/>
          </a:xfrm>
          <a:prstGeom prst="rect">
            <a:avLst/>
          </a:prstGeom>
          <a:noFill/>
        </p:spPr>
        <p:txBody>
          <a:bodyPr wrap="none" rtlCol="0">
            <a:spAutoFit/>
          </a:bodyPr>
          <a:lstStyle/>
          <a:p>
            <a:r>
              <a:rPr lang="en-US" dirty="0" smtClean="0"/>
              <a:t>What resulting force </a:t>
            </a:r>
            <a:r>
              <a:rPr lang="en-US" sz="2000" dirty="0" smtClean="0"/>
              <a:t>would</a:t>
            </a:r>
            <a:r>
              <a:rPr lang="en-US" dirty="0" smtClean="0"/>
              <a:t> that be?</a:t>
            </a:r>
            <a:endParaRPr lang="en-US" dirty="0"/>
          </a:p>
        </p:txBody>
      </p:sp>
      <p:cxnSp>
        <p:nvCxnSpPr>
          <p:cNvPr id="23" name="Straight Arrow Connector 22"/>
          <p:cNvCxnSpPr/>
          <p:nvPr/>
        </p:nvCxnSpPr>
        <p:spPr>
          <a:xfrm>
            <a:off x="6819236" y="4509535"/>
            <a:ext cx="609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V="1">
            <a:off x="7425373" y="3667109"/>
            <a:ext cx="6926" cy="8424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TextBox 28"/>
          <p:cNvSpPr txBox="1"/>
          <p:nvPr/>
        </p:nvSpPr>
        <p:spPr>
          <a:xfrm>
            <a:off x="6819236" y="4640758"/>
            <a:ext cx="47961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2N</a:t>
            </a:r>
            <a:endParaRPr lang="en-US" dirty="0">
              <a:latin typeface="Arial" panose="020B0604020202020204" pitchFamily="34" charset="0"/>
              <a:cs typeface="Arial" panose="020B0604020202020204" pitchFamily="34" charset="0"/>
            </a:endParaRPr>
          </a:p>
        </p:txBody>
      </p:sp>
      <p:sp>
        <p:nvSpPr>
          <p:cNvPr id="30" name="TextBox 29"/>
          <p:cNvSpPr txBox="1"/>
          <p:nvPr/>
        </p:nvSpPr>
        <p:spPr>
          <a:xfrm>
            <a:off x="7515002" y="3903656"/>
            <a:ext cx="47961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3N</a:t>
            </a:r>
            <a:endParaRPr lang="en-US" dirty="0">
              <a:latin typeface="Arial" panose="020B0604020202020204" pitchFamily="34" charset="0"/>
              <a:cs typeface="Arial" panose="020B0604020202020204" pitchFamily="34" charset="0"/>
            </a:endParaRPr>
          </a:p>
        </p:txBody>
      </p:sp>
      <p:cxnSp>
        <p:nvCxnSpPr>
          <p:cNvPr id="32" name="Straight Arrow Connector 31"/>
          <p:cNvCxnSpPr/>
          <p:nvPr/>
        </p:nvCxnSpPr>
        <p:spPr>
          <a:xfrm flipV="1">
            <a:off x="6780514" y="3667109"/>
            <a:ext cx="557061" cy="8562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499025" y="3653254"/>
                <a:ext cx="1160702" cy="4354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2</m:t>
                              </m:r>
                            </m:sup>
                          </m:sSup>
                        </m:e>
                      </m:rad>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499025" y="3653254"/>
                <a:ext cx="1160702" cy="435440"/>
              </a:xfrm>
              <a:prstGeom prst="rect">
                <a:avLst/>
              </a:prstGeom>
              <a:blipFill rotWithShape="1">
                <a:blip r:embed="rId2"/>
                <a:stretch>
                  <a:fillRect/>
                </a:stretch>
              </a:blipFill>
            </p:spPr>
            <p:txBody>
              <a:bodyPr/>
              <a:lstStyle/>
              <a:p>
                <a:r>
                  <a:rPr lang="en-US">
                    <a:noFill/>
                  </a:rPr>
                  <a:t> </a:t>
                </a:r>
              </a:p>
            </p:txBody>
          </p:sp>
        </mc:Fallback>
      </mc:AlternateContent>
      <p:sp>
        <p:nvSpPr>
          <p:cNvPr id="34" name="TextBox 33"/>
          <p:cNvSpPr txBox="1"/>
          <p:nvPr/>
        </p:nvSpPr>
        <p:spPr>
          <a:xfrm>
            <a:off x="5650041" y="4088322"/>
            <a:ext cx="92845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Arial" panose="020B0604020202020204" pitchFamily="34" charset="0"/>
                <a:cs typeface="Arial" panose="020B0604020202020204" pitchFamily="34" charset="0"/>
              </a:rPr>
              <a:t>3.605N</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4641737" y="4987121"/>
            <a:ext cx="4413516" cy="369332"/>
          </a:xfrm>
          <a:prstGeom prst="rect">
            <a:avLst/>
          </a:prstGeom>
          <a:noFill/>
        </p:spPr>
        <p:txBody>
          <a:bodyPr wrap="none" rtlCol="0">
            <a:spAutoFit/>
          </a:bodyPr>
          <a:lstStyle/>
          <a:p>
            <a:r>
              <a:rPr lang="en-US" dirty="0" smtClean="0"/>
              <a:t>What angle would the force be directed at?</a:t>
            </a:r>
            <a:endParaRPr lang="en-US" dirty="0"/>
          </a:p>
        </p:txBody>
      </p:sp>
      <mc:AlternateContent xmlns:mc="http://schemas.openxmlformats.org/markup-compatibility/2006" xmlns:a14="http://schemas.microsoft.com/office/drawing/2010/main">
        <mc:Choice Requires="a14">
          <p:sp>
            <p:nvSpPr>
              <p:cNvPr id="36" name="TextBox 35"/>
              <p:cNvSpPr txBox="1"/>
              <p:nvPr/>
            </p:nvSpPr>
            <p:spPr>
              <a:xfrm>
                <a:off x="5525184" y="5377235"/>
                <a:ext cx="264662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𝜃</m:t>
                          </m:r>
                          <m:r>
                            <a:rPr lang="en-US" b="0" i="1" smtClean="0">
                              <a:latin typeface="Cambria Math"/>
                              <a:ea typeface="Cambria Math"/>
                            </a:rPr>
                            <m:t>=</m:t>
                          </m:r>
                          <m:r>
                            <a:rPr lang="en-US" b="0" i="1" smtClean="0">
                              <a:latin typeface="Cambria Math"/>
                            </a:rPr>
                            <m:t>𝑡𝑎𝑛</m:t>
                          </m:r>
                        </m:e>
                        <m:sup>
                          <m:r>
                            <a:rPr lang="en-US" b="0" i="1" smtClean="0">
                              <a:latin typeface="Cambria Math"/>
                            </a:rPr>
                            <m:t>−1</m:t>
                          </m:r>
                        </m:sup>
                      </m:sSup>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2</m:t>
                              </m:r>
                            </m:den>
                          </m:f>
                        </m:e>
                      </m:d>
                      <m:r>
                        <a:rPr lang="en-US" b="0" i="1" smtClean="0">
                          <a:latin typeface="Cambria Math"/>
                        </a:rPr>
                        <m:t>=56.30</m:t>
                      </m:r>
                      <m:r>
                        <a:rPr lang="en-US" b="0" i="1" smtClean="0">
                          <a:latin typeface="Cambria Math"/>
                          <a:ea typeface="Cambria Math"/>
                        </a:rPr>
                        <m:t>°</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5525184" y="5377235"/>
                <a:ext cx="2646622" cy="7146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19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9" grpId="0" animBg="1"/>
      <p:bldP spid="20" grpId="0" animBg="1"/>
      <p:bldP spid="21" grpId="0"/>
      <p:bldP spid="29" grpId="0"/>
      <p:bldP spid="30" grpId="0"/>
      <p:bldP spid="33" grpId="0"/>
      <p:bldP spid="34" grpId="0" animBg="1"/>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Newton’s First Law of Motion?</a:t>
            </a:r>
            <a:endParaRPr lang="en-US" dirty="0"/>
          </a:p>
        </p:txBody>
      </p:sp>
      <p:sp>
        <p:nvSpPr>
          <p:cNvPr id="3" name="Content Placeholder 2"/>
          <p:cNvSpPr>
            <a:spLocks noGrp="1"/>
          </p:cNvSpPr>
          <p:nvPr>
            <p:ph idx="1"/>
          </p:nvPr>
        </p:nvSpPr>
        <p:spPr>
          <a:xfrm>
            <a:off x="266700" y="1905000"/>
            <a:ext cx="8610600" cy="1905000"/>
          </a:xfrm>
        </p:spPr>
        <p:txBody>
          <a:bodyPr>
            <a:noAutofit/>
          </a:bodyPr>
          <a:lstStyle/>
          <a:p>
            <a:pPr marL="0" indent="0" algn="ctr">
              <a:buNone/>
            </a:pPr>
            <a:r>
              <a:rPr lang="en-US" sz="4000" dirty="0" smtClean="0"/>
              <a:t>An object </a:t>
            </a:r>
            <a:r>
              <a:rPr lang="en-US" sz="4000" b="1" dirty="0" smtClean="0"/>
              <a:t>at </a:t>
            </a:r>
            <a:r>
              <a:rPr lang="en-US" sz="4000" b="1" dirty="0" smtClean="0"/>
              <a:t>rest or in </a:t>
            </a:r>
            <a:r>
              <a:rPr lang="en-US" sz="4000" b="1" dirty="0" smtClean="0"/>
              <a:t>motion </a:t>
            </a:r>
            <a:r>
              <a:rPr lang="en-US" sz="4400" u="sng" dirty="0" smtClean="0"/>
              <a:t>will remain</a:t>
            </a:r>
            <a:r>
              <a:rPr lang="en-US" sz="4400" dirty="0" smtClean="0"/>
              <a:t> </a:t>
            </a:r>
            <a:r>
              <a:rPr lang="en-US" sz="4000" b="1" dirty="0" smtClean="0"/>
              <a:t>at </a:t>
            </a:r>
            <a:r>
              <a:rPr lang="en-US" sz="4000" b="1" dirty="0" smtClean="0"/>
              <a:t>rest or in </a:t>
            </a:r>
            <a:r>
              <a:rPr lang="en-US" sz="4000" b="1" dirty="0" smtClean="0"/>
              <a:t>motion</a:t>
            </a:r>
            <a:r>
              <a:rPr lang="en-US" sz="4000" dirty="0" smtClean="0"/>
              <a:t> until acted upon by an </a:t>
            </a:r>
            <a:r>
              <a:rPr lang="en-US" sz="4000" i="1" dirty="0" smtClean="0"/>
              <a:t>outside force</a:t>
            </a:r>
            <a:r>
              <a:rPr lang="en-US" sz="4000" dirty="0" smtClean="0"/>
              <a:t>!</a:t>
            </a:r>
            <a:endParaRPr lang="en-US" sz="4000" dirty="0"/>
          </a:p>
        </p:txBody>
      </p:sp>
      <p:pic>
        <p:nvPicPr>
          <p:cNvPr id="2050" name="Picture 2" descr="http://teachertech.rice.edu/Participants/louviere/Newton/skat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14337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3.amazonaws.com/picable/2009/06/03/1014041_Fat-Cat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2946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7457" y="6280850"/>
            <a:ext cx="1157689" cy="369332"/>
          </a:xfrm>
          <a:prstGeom prst="rect">
            <a:avLst/>
          </a:prstGeom>
          <a:noFill/>
        </p:spPr>
        <p:txBody>
          <a:bodyPr wrap="none" rtlCol="0">
            <a:spAutoFit/>
          </a:bodyPr>
          <a:lstStyle/>
          <a:p>
            <a:r>
              <a:rPr lang="en-US" dirty="0" smtClean="0">
                <a:hlinkClick r:id="rId4" action="ppaction://hlinkfile"/>
              </a:rPr>
              <a:t>Video Link</a:t>
            </a:r>
            <a:endParaRPr lang="en-US" dirty="0"/>
          </a:p>
        </p:txBody>
      </p:sp>
    </p:spTree>
    <p:extLst>
      <p:ext uri="{BB962C8B-B14F-4D97-AF65-F5344CB8AC3E}">
        <p14:creationId xmlns:p14="http://schemas.microsoft.com/office/powerpoint/2010/main" val="41955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8017"/>
            <a:ext cx="8229600" cy="825928"/>
          </a:xfrm>
        </p:spPr>
        <p:txBody>
          <a:bodyPr>
            <a:normAutofit/>
          </a:bodyPr>
          <a:lstStyle/>
          <a:p>
            <a:r>
              <a:rPr lang="en-US" dirty="0" smtClean="0"/>
              <a:t>What does that actually say??</a:t>
            </a:r>
            <a:endParaRPr lang="en-US" dirty="0"/>
          </a:p>
        </p:txBody>
      </p:sp>
      <p:sp>
        <p:nvSpPr>
          <p:cNvPr id="3" name="Content Placeholder 2"/>
          <p:cNvSpPr>
            <a:spLocks noGrp="1"/>
          </p:cNvSpPr>
          <p:nvPr>
            <p:ph idx="1"/>
          </p:nvPr>
        </p:nvSpPr>
        <p:spPr>
          <a:xfrm>
            <a:off x="152399" y="1631372"/>
            <a:ext cx="8915400" cy="2667000"/>
          </a:xfrm>
        </p:spPr>
        <p:txBody>
          <a:bodyPr>
            <a:noAutofit/>
          </a:bodyPr>
          <a:lstStyle/>
          <a:p>
            <a:pPr marL="0" indent="0" algn="ctr">
              <a:buNone/>
            </a:pPr>
            <a:r>
              <a:rPr lang="en-US" sz="4000" dirty="0" smtClean="0"/>
              <a:t>An object </a:t>
            </a:r>
            <a:r>
              <a:rPr lang="en-US" sz="4000" b="1" dirty="0" smtClean="0"/>
              <a:t>with </a:t>
            </a:r>
            <a:r>
              <a:rPr lang="en-US" sz="4000" b="1" dirty="0" smtClean="0">
                <a:latin typeface="Arial" panose="020B0604020202020204" pitchFamily="34" charset="0"/>
                <a:cs typeface="Arial" panose="020B0604020202020204" pitchFamily="34" charset="0"/>
              </a:rPr>
              <a:t>0</a:t>
            </a:r>
            <a:r>
              <a:rPr lang="en-US" sz="4000" b="1" dirty="0" smtClean="0"/>
              <a:t> velocity </a:t>
            </a:r>
            <a:r>
              <a:rPr lang="en-US" sz="4400" u="sng" dirty="0" smtClean="0"/>
              <a:t>will </a:t>
            </a:r>
            <a:r>
              <a:rPr lang="en-US" sz="4400" u="sng" dirty="0" smtClean="0"/>
              <a:t>remain</a:t>
            </a:r>
            <a:r>
              <a:rPr lang="en-US" sz="4400" dirty="0" smtClean="0"/>
              <a:t> </a:t>
            </a:r>
            <a:r>
              <a:rPr lang="en-US" sz="4000" b="1" dirty="0" smtClean="0"/>
              <a:t>at </a:t>
            </a:r>
            <a:r>
              <a:rPr lang="en-US" sz="4000" b="1" dirty="0">
                <a:latin typeface="Arial" panose="020B0604020202020204" pitchFamily="34" charset="0"/>
                <a:cs typeface="Arial" panose="020B0604020202020204" pitchFamily="34" charset="0"/>
              </a:rPr>
              <a:t>0</a:t>
            </a:r>
            <a:r>
              <a:rPr lang="en-US" sz="4000" b="1" dirty="0" smtClean="0"/>
              <a:t> velocity</a:t>
            </a:r>
            <a:r>
              <a:rPr lang="en-US" sz="4000" b="1" dirty="0" smtClean="0"/>
              <a:t>, </a:t>
            </a:r>
            <a:r>
              <a:rPr lang="en-US" sz="4000" dirty="0" smtClean="0"/>
              <a:t>and an object </a:t>
            </a:r>
            <a:r>
              <a:rPr lang="en-US" sz="4000" b="1" dirty="0" smtClean="0"/>
              <a:t>going </a:t>
            </a:r>
            <a:r>
              <a:rPr lang="en-US" sz="4000" b="1" dirty="0" smtClean="0">
                <a:latin typeface="Arial" panose="020B0604020202020204" pitchFamily="34" charset="0"/>
                <a:cs typeface="Arial" panose="020B0604020202020204" pitchFamily="34" charset="0"/>
              </a:rPr>
              <a:t>5</a:t>
            </a:r>
            <a:r>
              <a:rPr lang="en-US" sz="4000" b="1" dirty="0" smtClean="0"/>
              <a:t> m/s </a:t>
            </a:r>
            <a:r>
              <a:rPr lang="en-US" sz="4000" u="sng" dirty="0" smtClean="0"/>
              <a:t>will continue</a:t>
            </a:r>
            <a:r>
              <a:rPr lang="en-US" sz="4000" dirty="0" smtClean="0"/>
              <a:t> </a:t>
            </a:r>
            <a:r>
              <a:rPr lang="en-US" sz="4000" b="1" dirty="0" smtClean="0"/>
              <a:t>going </a:t>
            </a:r>
            <a:r>
              <a:rPr lang="en-US" sz="4000" b="1" dirty="0" smtClean="0">
                <a:latin typeface="Arial" panose="020B0604020202020204" pitchFamily="34" charset="0"/>
                <a:cs typeface="Arial" panose="020B0604020202020204" pitchFamily="34" charset="0"/>
              </a:rPr>
              <a:t>5</a:t>
            </a:r>
            <a:r>
              <a:rPr lang="en-US" sz="4000" b="1" dirty="0" smtClean="0"/>
              <a:t> m/s </a:t>
            </a:r>
            <a:r>
              <a:rPr lang="en-US" sz="4000" dirty="0" smtClean="0"/>
              <a:t>until it </a:t>
            </a:r>
            <a:r>
              <a:rPr lang="en-US" sz="4000" dirty="0" smtClean="0"/>
              <a:t>gets pushed or pulled by some</a:t>
            </a:r>
            <a:r>
              <a:rPr lang="en-US" sz="4000" i="1" dirty="0" smtClean="0"/>
              <a:t> </a:t>
            </a:r>
            <a:r>
              <a:rPr lang="en-US" sz="4000" i="1" dirty="0" smtClean="0"/>
              <a:t>force</a:t>
            </a:r>
            <a:r>
              <a:rPr lang="en-US" sz="4000" dirty="0" smtClean="0"/>
              <a:t>!</a:t>
            </a:r>
            <a:endParaRPr lang="en-US" sz="4000" dirty="0"/>
          </a:p>
        </p:txBody>
      </p:sp>
      <p:pic>
        <p:nvPicPr>
          <p:cNvPr id="6" name="Picture 2" descr="Image result for object in motion will remain in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010" y="4495800"/>
            <a:ext cx="6206179" cy="212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Table cloth video.  </a:t>
            </a:r>
          </a:p>
          <a:p>
            <a:r>
              <a:rPr lang="en-US" dirty="0">
                <a:hlinkClick r:id="rId2"/>
              </a:rPr>
              <a:t>https://</a:t>
            </a:r>
            <a:r>
              <a:rPr lang="en-US" dirty="0" smtClean="0">
                <a:hlinkClick r:id="rId2"/>
              </a:rPr>
              <a:t>www.youtube.com/watch?v=JqZOUgACPF0</a:t>
            </a:r>
            <a:endParaRPr lang="en-US" dirty="0" smtClean="0"/>
          </a:p>
          <a:p>
            <a:r>
              <a:rPr lang="en-US" dirty="0">
                <a:hlinkClick r:id="rId3"/>
              </a:rPr>
              <a:t>https://</a:t>
            </a:r>
            <a:r>
              <a:rPr lang="en-US" dirty="0" smtClean="0">
                <a:hlinkClick r:id="rId3"/>
              </a:rPr>
              <a:t>www.youtube.com/watch?v=PcGIUZzWoVc</a:t>
            </a:r>
            <a:endParaRPr lang="en-US" dirty="0" smtClean="0"/>
          </a:p>
          <a:p>
            <a:pPr marL="0" indent="0">
              <a:buNone/>
            </a:pPr>
            <a:endParaRPr lang="en-US" dirty="0" smtClean="0"/>
          </a:p>
          <a:p>
            <a:r>
              <a:rPr lang="en-US" dirty="0" smtClean="0"/>
              <a:t>Floating disk</a:t>
            </a:r>
          </a:p>
          <a:p>
            <a:pPr marL="0" indent="0">
              <a:buNone/>
            </a:pPr>
            <a:endParaRPr lang="en-US" dirty="0" smtClean="0"/>
          </a:p>
          <a:p>
            <a:pPr marL="0" indent="0">
              <a:buNone/>
            </a:pPr>
            <a:r>
              <a:rPr lang="en-US" dirty="0" smtClean="0"/>
              <a:t>We are going to watch a small part of a video. </a:t>
            </a:r>
          </a:p>
          <a:p>
            <a:pPr marL="0" indent="0">
              <a:buNone/>
            </a:pPr>
            <a:r>
              <a:rPr lang="en-US" dirty="0" smtClean="0"/>
              <a:t>After we watch this video I need you to tell your neighbor why he is wrong and what the correct answer is. What really would happen if we had an no unbalanced force.</a:t>
            </a:r>
            <a:endParaRPr lang="en-US" dirty="0"/>
          </a:p>
          <a:p>
            <a:r>
              <a:rPr lang="en-US" dirty="0" smtClean="0"/>
              <a:t>Incorrect law of motion. Why is it incorrect?</a:t>
            </a:r>
          </a:p>
          <a:p>
            <a:r>
              <a:rPr lang="en-US" dirty="0">
                <a:hlinkClick r:id="rId4"/>
              </a:rPr>
              <a:t>https://</a:t>
            </a:r>
            <a:r>
              <a:rPr lang="en-US" dirty="0" smtClean="0">
                <a:hlinkClick r:id="rId4"/>
              </a:rPr>
              <a:t>www.youtube.com/watch?v=gwPaGVUSzj4</a:t>
            </a:r>
            <a:endParaRPr lang="en-US" dirty="0" smtClean="0"/>
          </a:p>
          <a:p>
            <a:pPr marL="0" indent="0">
              <a:buNone/>
            </a:pPr>
            <a:endParaRPr lang="en-US" dirty="0"/>
          </a:p>
        </p:txBody>
      </p:sp>
    </p:spTree>
    <p:extLst>
      <p:ext uri="{BB962C8B-B14F-4D97-AF65-F5344CB8AC3E}">
        <p14:creationId xmlns:p14="http://schemas.microsoft.com/office/powerpoint/2010/main" val="85701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rfizix.com/home/applicationnewtonlaws_files/image012.jpg"/>
          <p:cNvPicPr/>
          <p:nvPr/>
        </p:nvPicPr>
        <p:blipFill>
          <a:blip r:embed="rId2" cstate="print"/>
          <a:srcRect/>
          <a:stretch>
            <a:fillRect/>
          </a:stretch>
        </p:blipFill>
        <p:spPr bwMode="auto">
          <a:xfrm>
            <a:off x="647700" y="609600"/>
            <a:ext cx="7848600" cy="5638800"/>
          </a:xfrm>
          <a:prstGeom prst="rect">
            <a:avLst/>
          </a:prstGeom>
          <a:noFill/>
          <a:ln w="9525">
            <a:noFill/>
            <a:miter lim="800000"/>
            <a:headEnd/>
            <a:tailEnd/>
          </a:ln>
        </p:spPr>
      </p:pic>
    </p:spTree>
    <p:extLst>
      <p:ext uri="{BB962C8B-B14F-4D97-AF65-F5344CB8AC3E}">
        <p14:creationId xmlns:p14="http://schemas.microsoft.com/office/powerpoint/2010/main" val="372087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bject in motion will remain in mo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5486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990600"/>
            <a:ext cx="7010400" cy="1877437"/>
          </a:xfrm>
          <a:prstGeom prst="rect">
            <a:avLst/>
          </a:prstGeom>
        </p:spPr>
        <p:txBody>
          <a:bodyPr wrap="square">
            <a:spAutoFit/>
          </a:bodyPr>
          <a:lstStyle/>
          <a:p>
            <a:pPr algn="ctr"/>
            <a:r>
              <a:rPr lang="en-US" sz="2800" dirty="0"/>
              <a:t>An object </a:t>
            </a:r>
            <a:r>
              <a:rPr lang="en-US" sz="2800" b="1" dirty="0"/>
              <a:t>with </a:t>
            </a:r>
            <a:r>
              <a:rPr lang="en-US" sz="2800" b="1" dirty="0">
                <a:latin typeface="Arial" panose="020B0604020202020204" pitchFamily="34" charset="0"/>
                <a:cs typeface="Arial" panose="020B0604020202020204" pitchFamily="34" charset="0"/>
              </a:rPr>
              <a:t>0</a:t>
            </a:r>
            <a:r>
              <a:rPr lang="en-US" sz="2800" b="1" dirty="0"/>
              <a:t> velocity </a:t>
            </a:r>
            <a:r>
              <a:rPr lang="en-US" sz="3200" u="sng" dirty="0"/>
              <a:t>will remain</a:t>
            </a:r>
            <a:r>
              <a:rPr lang="en-US" sz="3200" dirty="0"/>
              <a:t> </a:t>
            </a:r>
            <a:r>
              <a:rPr lang="en-US" sz="2800" b="1" dirty="0"/>
              <a:t>at </a:t>
            </a:r>
            <a:r>
              <a:rPr lang="en-US" sz="2800" b="1" dirty="0">
                <a:latin typeface="Arial" panose="020B0604020202020204" pitchFamily="34" charset="0"/>
                <a:cs typeface="Arial" panose="020B0604020202020204" pitchFamily="34" charset="0"/>
              </a:rPr>
              <a:t>0</a:t>
            </a:r>
            <a:r>
              <a:rPr lang="en-US" sz="2800" b="1" dirty="0"/>
              <a:t> velocity, </a:t>
            </a:r>
            <a:r>
              <a:rPr lang="en-US" sz="2800" dirty="0"/>
              <a:t>and an object </a:t>
            </a:r>
            <a:r>
              <a:rPr lang="en-US" sz="2800" b="1" dirty="0"/>
              <a:t>going </a:t>
            </a:r>
            <a:r>
              <a:rPr lang="en-US" sz="2800" b="1" dirty="0" smtClean="0">
                <a:latin typeface="Arial" panose="020B0604020202020204" pitchFamily="34" charset="0"/>
                <a:cs typeface="Arial" panose="020B0604020202020204" pitchFamily="34" charset="0"/>
              </a:rPr>
              <a:t>60</a:t>
            </a:r>
            <a:r>
              <a:rPr lang="en-US" sz="2800" b="1" dirty="0" smtClean="0"/>
              <a:t> </a:t>
            </a:r>
            <a:r>
              <a:rPr lang="en-US" sz="2800" b="1" dirty="0"/>
              <a:t>m/s </a:t>
            </a:r>
            <a:r>
              <a:rPr lang="en-US" sz="2800" u="sng" dirty="0"/>
              <a:t>will continue</a:t>
            </a:r>
            <a:r>
              <a:rPr lang="en-US" sz="2800" dirty="0"/>
              <a:t> </a:t>
            </a:r>
            <a:r>
              <a:rPr lang="en-US" sz="2800" b="1" dirty="0"/>
              <a:t>going </a:t>
            </a:r>
            <a:r>
              <a:rPr lang="en-US" sz="2800" b="1" dirty="0" smtClean="0">
                <a:latin typeface="Arial" panose="020B0604020202020204" pitchFamily="34" charset="0"/>
                <a:cs typeface="Arial" panose="020B0604020202020204" pitchFamily="34" charset="0"/>
              </a:rPr>
              <a:t>60</a:t>
            </a:r>
            <a:r>
              <a:rPr lang="en-US" sz="2800" b="1" dirty="0" smtClean="0"/>
              <a:t> </a:t>
            </a:r>
            <a:r>
              <a:rPr lang="en-US" sz="2800" b="1" dirty="0"/>
              <a:t>m/s </a:t>
            </a:r>
            <a:r>
              <a:rPr lang="en-US" sz="2800" dirty="0"/>
              <a:t>until it gets pushed or pulled by some</a:t>
            </a:r>
            <a:r>
              <a:rPr lang="en-US" sz="2800" i="1" dirty="0"/>
              <a:t> force</a:t>
            </a:r>
            <a:r>
              <a:rPr lang="en-US" sz="2800" dirty="0"/>
              <a:t>!</a:t>
            </a:r>
            <a:endParaRPr lang="en-US" sz="2800" dirty="0"/>
          </a:p>
        </p:txBody>
      </p:sp>
      <p:sp>
        <p:nvSpPr>
          <p:cNvPr id="5" name="TextBox 4"/>
          <p:cNvSpPr txBox="1"/>
          <p:nvPr/>
        </p:nvSpPr>
        <p:spPr>
          <a:xfrm>
            <a:off x="6629400" y="3031941"/>
            <a:ext cx="2133600" cy="1477328"/>
          </a:xfrm>
          <a:prstGeom prst="rect">
            <a:avLst/>
          </a:prstGeom>
          <a:noFill/>
        </p:spPr>
        <p:txBody>
          <a:bodyPr wrap="square" rtlCol="0">
            <a:spAutoFit/>
          </a:bodyPr>
          <a:lstStyle/>
          <a:p>
            <a:r>
              <a:rPr lang="en-US" dirty="0" smtClean="0"/>
              <a:t>What does a push or a pull do?? What is going to change once a force is applied to it?</a:t>
            </a:r>
            <a:endParaRPr lang="en-US" dirty="0"/>
          </a:p>
        </p:txBody>
      </p:sp>
      <p:sp>
        <p:nvSpPr>
          <p:cNvPr id="7" name="TextBox 6"/>
          <p:cNvSpPr txBox="1"/>
          <p:nvPr/>
        </p:nvSpPr>
        <p:spPr>
          <a:xfrm>
            <a:off x="6629400" y="4867393"/>
            <a:ext cx="2133600" cy="646331"/>
          </a:xfrm>
          <a:prstGeom prst="rect">
            <a:avLst/>
          </a:prstGeom>
          <a:noFill/>
        </p:spPr>
        <p:txBody>
          <a:bodyPr wrap="square" rtlCol="0">
            <a:spAutoFit/>
          </a:bodyPr>
          <a:lstStyle/>
          <a:p>
            <a:r>
              <a:rPr lang="en-US" dirty="0" smtClean="0"/>
              <a:t>What is a change in velocity???</a:t>
            </a:r>
            <a:endParaRPr lang="en-US" dirty="0"/>
          </a:p>
        </p:txBody>
      </p:sp>
      <p:sp>
        <p:nvSpPr>
          <p:cNvPr id="6" name="TextBox 5"/>
          <p:cNvSpPr txBox="1"/>
          <p:nvPr/>
        </p:nvSpPr>
        <p:spPr>
          <a:xfrm>
            <a:off x="2819400" y="5715000"/>
            <a:ext cx="5791200" cy="769441"/>
          </a:xfrm>
          <a:prstGeom prst="rect">
            <a:avLst/>
          </a:prstGeom>
          <a:noFill/>
        </p:spPr>
        <p:txBody>
          <a:bodyPr wrap="square" rtlCol="0">
            <a:spAutoFit/>
          </a:bodyPr>
          <a:lstStyle/>
          <a:p>
            <a:r>
              <a:rPr lang="en-US" sz="4400" b="1" dirty="0" smtClean="0"/>
              <a:t>ACCELERATION!!!</a:t>
            </a:r>
            <a:endParaRPr lang="en-US" sz="4400" b="1" dirty="0"/>
          </a:p>
        </p:txBody>
      </p:sp>
    </p:spTree>
    <p:extLst>
      <p:ext uri="{BB962C8B-B14F-4D97-AF65-F5344CB8AC3E}">
        <p14:creationId xmlns:p14="http://schemas.microsoft.com/office/powerpoint/2010/main" val="29673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Tell your neighbor, using the concepts of newton’s first law, which egg is hard boiled and which one is not.</a:t>
            </a:r>
            <a:endParaRPr lang="en-US" dirty="0"/>
          </a:p>
        </p:txBody>
      </p:sp>
    </p:spTree>
    <p:extLst>
      <p:ext uri="{BB962C8B-B14F-4D97-AF65-F5344CB8AC3E}">
        <p14:creationId xmlns:p14="http://schemas.microsoft.com/office/powerpoint/2010/main" val="778137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ok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08130"/>
            <a:ext cx="508000" cy="1040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1 kg weigh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03" y="1478080"/>
            <a:ext cx="1329793" cy="88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4877" y="817406"/>
            <a:ext cx="5410200" cy="830997"/>
          </a:xfrm>
          <a:prstGeom prst="rect">
            <a:avLst/>
          </a:prstGeom>
          <a:noFill/>
        </p:spPr>
        <p:txBody>
          <a:bodyPr wrap="square" rtlCol="0">
            <a:spAutoFit/>
          </a:bodyPr>
          <a:lstStyle/>
          <a:p>
            <a:r>
              <a:rPr lang="en-US" sz="2400" dirty="0" smtClean="0"/>
              <a:t>What is the force diagram for this object?</a:t>
            </a:r>
            <a:endParaRPr lang="en-US" sz="2400" dirty="0"/>
          </a:p>
        </p:txBody>
      </p:sp>
      <p:sp>
        <p:nvSpPr>
          <p:cNvPr id="5" name="TextBox 4"/>
          <p:cNvSpPr txBox="1"/>
          <p:nvPr/>
        </p:nvSpPr>
        <p:spPr>
          <a:xfrm>
            <a:off x="2570328" y="1708330"/>
            <a:ext cx="6185848" cy="707886"/>
          </a:xfrm>
          <a:prstGeom prst="rect">
            <a:avLst/>
          </a:prstGeom>
          <a:noFill/>
        </p:spPr>
        <p:txBody>
          <a:bodyPr wrap="square" rtlCol="0">
            <a:spAutoFit/>
          </a:bodyPr>
          <a:lstStyle/>
          <a:p>
            <a:r>
              <a:rPr lang="en-US" sz="2000" dirty="0" smtClean="0"/>
              <a:t>We are going to measure the force for different masses.</a:t>
            </a:r>
          </a:p>
          <a:p>
            <a:r>
              <a:rPr lang="en-US" sz="2000" dirty="0" smtClean="0"/>
              <a:t>Then we will graph our results like so…</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49682494"/>
              </p:ext>
            </p:extLst>
          </p:nvPr>
        </p:nvGraphicFramePr>
        <p:xfrm>
          <a:off x="2514600" y="2647117"/>
          <a:ext cx="3657600" cy="36576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365760">
                  <a:extLst>
                    <a:ext uri="{9D8B030D-6E8A-4147-A177-3AD203B41FA5}">
                      <a16:colId xmlns:a16="http://schemas.microsoft.com/office/drawing/2014/main" val="20004"/>
                    </a:ext>
                  </a:extLst>
                </a:gridCol>
                <a:gridCol w="365760">
                  <a:extLst>
                    <a:ext uri="{9D8B030D-6E8A-4147-A177-3AD203B41FA5}">
                      <a16:colId xmlns:a16="http://schemas.microsoft.com/office/drawing/2014/main" val="20005"/>
                    </a:ext>
                  </a:extLst>
                </a:gridCol>
                <a:gridCol w="365760">
                  <a:extLst>
                    <a:ext uri="{9D8B030D-6E8A-4147-A177-3AD203B41FA5}">
                      <a16:colId xmlns:a16="http://schemas.microsoft.com/office/drawing/2014/main" val="20006"/>
                    </a:ext>
                  </a:extLst>
                </a:gridCol>
                <a:gridCol w="365760">
                  <a:extLst>
                    <a:ext uri="{9D8B030D-6E8A-4147-A177-3AD203B41FA5}">
                      <a16:colId xmlns:a16="http://schemas.microsoft.com/office/drawing/2014/main" val="20007"/>
                    </a:ext>
                  </a:extLst>
                </a:gridCol>
                <a:gridCol w="365760">
                  <a:extLst>
                    <a:ext uri="{9D8B030D-6E8A-4147-A177-3AD203B41FA5}">
                      <a16:colId xmlns:a16="http://schemas.microsoft.com/office/drawing/2014/main" val="20008"/>
                    </a:ext>
                  </a:extLst>
                </a:gridCol>
                <a:gridCol w="365760">
                  <a:extLst>
                    <a:ext uri="{9D8B030D-6E8A-4147-A177-3AD203B41FA5}">
                      <a16:colId xmlns:a16="http://schemas.microsoft.com/office/drawing/2014/main" val="20009"/>
                    </a:ext>
                  </a:extLst>
                </a:gridCol>
              </a:tblGrid>
              <a:tr h="35661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35661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1219200" y="2455278"/>
            <a:ext cx="1295400" cy="4201150"/>
          </a:xfrm>
          <a:prstGeom prst="rect">
            <a:avLst/>
          </a:prstGeom>
          <a:noFill/>
        </p:spPr>
        <p:txBody>
          <a:bodyPr wrap="square" rtlCol="0">
            <a:spAutoFit/>
          </a:bodyPr>
          <a:lstStyle/>
          <a:p>
            <a:r>
              <a:rPr lang="en-US" dirty="0" smtClean="0"/>
              <a:t>F            </a:t>
            </a:r>
            <a:r>
              <a:rPr lang="en-US" dirty="0" smtClean="0">
                <a:latin typeface="Arial" panose="020B0604020202020204" pitchFamily="34" charset="0"/>
                <a:cs typeface="Arial" panose="020B0604020202020204" pitchFamily="34" charset="0"/>
              </a:rPr>
              <a:t>10</a:t>
            </a:r>
          </a:p>
          <a:p>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8</a:t>
            </a:r>
          </a:p>
          <a:p>
            <a:endParaRPr lang="en-US" sz="8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6</a:t>
            </a:r>
          </a:p>
          <a:p>
            <a:endParaRPr lang="en-US"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4</a:t>
            </a:r>
          </a:p>
          <a:p>
            <a:endParaRPr lang="en-US" sz="1100"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a:t>
            </a:r>
          </a:p>
          <a:p>
            <a:endParaRPr lang="en-US" dirty="0"/>
          </a:p>
          <a:p>
            <a:r>
              <a:rPr lang="en-US" dirty="0" smtClean="0"/>
              <a:t>	</a:t>
            </a:r>
          </a:p>
          <a:p>
            <a:r>
              <a:rPr lang="en-US" dirty="0" smtClean="0"/>
              <a:t> </a:t>
            </a:r>
          </a:p>
        </p:txBody>
      </p:sp>
      <p:sp>
        <p:nvSpPr>
          <p:cNvPr id="10" name="TextBox 9"/>
          <p:cNvSpPr txBox="1"/>
          <p:nvPr/>
        </p:nvSpPr>
        <p:spPr>
          <a:xfrm>
            <a:off x="2514600" y="6348651"/>
            <a:ext cx="4267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0.2          0.4          0.6          0.8         1 kg </a:t>
            </a:r>
          </a:p>
        </p:txBody>
      </p:sp>
      <p:sp>
        <p:nvSpPr>
          <p:cNvPr id="6" name="TextBox 5"/>
          <p:cNvSpPr txBox="1"/>
          <p:nvPr/>
        </p:nvSpPr>
        <p:spPr>
          <a:xfrm>
            <a:off x="6629400" y="3048000"/>
            <a:ext cx="2126776" cy="1754326"/>
          </a:xfrm>
          <a:prstGeom prst="rect">
            <a:avLst/>
          </a:prstGeom>
          <a:noFill/>
        </p:spPr>
        <p:txBody>
          <a:bodyPr wrap="square" rtlCol="0">
            <a:spAutoFit/>
          </a:bodyPr>
          <a:lstStyle/>
          <a:p>
            <a:r>
              <a:rPr lang="en-US" dirty="0" smtClean="0"/>
              <a:t>What is the force we are calculating?</a:t>
            </a:r>
          </a:p>
          <a:p>
            <a:endParaRPr lang="en-US" dirty="0"/>
          </a:p>
          <a:p>
            <a:endParaRPr lang="en-US" dirty="0" smtClean="0"/>
          </a:p>
          <a:p>
            <a:r>
              <a:rPr lang="en-US" dirty="0" smtClean="0"/>
              <a:t>Think about our force diagram…</a:t>
            </a:r>
            <a:endParaRPr lang="en-US" dirty="0"/>
          </a:p>
        </p:txBody>
      </p:sp>
    </p:spTree>
    <p:extLst>
      <p:ext uri="{BB962C8B-B14F-4D97-AF65-F5344CB8AC3E}">
        <p14:creationId xmlns:p14="http://schemas.microsoft.com/office/powerpoint/2010/main" val="415372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2865</TotalTime>
  <Words>1006</Words>
  <Application>Microsoft Office PowerPoint</Application>
  <PresentationFormat>On-screen Show (4:3)</PresentationFormat>
  <Paragraphs>179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Constantia</vt:lpstr>
      <vt:lpstr>Wingdings 2</vt:lpstr>
      <vt:lpstr>Flow</vt:lpstr>
      <vt:lpstr>Quiz---Draw the Force Diagram</vt:lpstr>
      <vt:lpstr>Newton’s First Law</vt:lpstr>
      <vt:lpstr>What is Newton’s First Law of Motion?</vt:lpstr>
      <vt:lpstr>What does that actually say??</vt:lpstr>
      <vt:lpstr>PowerPoint Presentation</vt:lpstr>
      <vt:lpstr>PowerPoint Presentation</vt:lpstr>
      <vt:lpstr>PowerPoint Presentation</vt:lpstr>
      <vt:lpstr>PowerPoint Presentation</vt:lpstr>
      <vt:lpstr>PowerPoint Presentation</vt:lpstr>
      <vt:lpstr>PowerPoint Presentation</vt:lpstr>
      <vt:lpstr>Inertia</vt:lpstr>
      <vt:lpstr>Inertia </vt:lpstr>
      <vt:lpstr>Practice</vt:lpstr>
      <vt:lpstr>Inertia</vt:lpstr>
      <vt:lpstr>Inertia</vt:lpstr>
      <vt:lpstr>Why does the earth spin?</vt:lpstr>
      <vt:lpstr>Weight vs. Mass</vt:lpstr>
      <vt:lpstr>Practice</vt:lpstr>
      <vt:lpstr>Practice</vt:lpstr>
      <vt:lpstr>Balanced Forces</vt:lpstr>
      <vt:lpstr>Balanced Forces</vt:lpstr>
      <vt:lpstr>PowerPoint Presentation</vt:lpstr>
      <vt:lpstr>Balanced Forces</vt:lpstr>
      <vt:lpstr>PowerPoint Presentation</vt:lpstr>
    </vt:vector>
  </TitlesOfParts>
  <Company>Alpine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First Law</dc:title>
  <dc:creator>asduser</dc:creator>
  <cp:lastModifiedBy>JULIA GRIMES</cp:lastModifiedBy>
  <cp:revision>50</cp:revision>
  <dcterms:created xsi:type="dcterms:W3CDTF">2011-10-27T00:44:35Z</dcterms:created>
  <dcterms:modified xsi:type="dcterms:W3CDTF">2016-11-15T23:09:50Z</dcterms:modified>
</cp:coreProperties>
</file>