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31747E-0989-4B37-8759-2A633454D73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A36116-4AB9-43FA-8F35-EDF15B3B2A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0.png"/><Relationship Id="rId4" Type="http://schemas.openxmlformats.org/officeDocument/2006/relationships/image" Target="../media/image1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0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0" y="1616220"/>
            <a:ext cx="7851648" cy="1828800"/>
          </a:xfrm>
        </p:spPr>
        <p:txBody>
          <a:bodyPr/>
          <a:lstStyle/>
          <a:p>
            <a:r>
              <a:rPr lang="en-US" dirty="0" smtClean="0"/>
              <a:t>Elevators</a:t>
            </a:r>
            <a:endParaRPr lang="en-US" dirty="0"/>
          </a:p>
        </p:txBody>
      </p:sp>
      <p:pic>
        <p:nvPicPr>
          <p:cNvPr id="1026" name="Picture 2" descr="http://www.askamathematician.com/wp-content/uploads/2010/08/Elevato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49382"/>
            <a:ext cx="2733675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ntuitor.com/student/elevatorProble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2" y="228600"/>
            <a:ext cx="2133600" cy="40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electrogravityphysics.com/wp-content/uploads/elevator_physic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5405437" cy="27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7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it feel like when an elevator begins to rise?</a:t>
            </a:r>
          </a:p>
          <a:p>
            <a:r>
              <a:rPr lang="en-US" dirty="0" smtClean="0"/>
              <a:t>What happened to the scale reading?</a:t>
            </a:r>
          </a:p>
          <a:p>
            <a:r>
              <a:rPr lang="en-US" dirty="0" smtClean="0"/>
              <a:t>What force accelerates you up?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does it feel like when an elevator comes to rest at the top?</a:t>
            </a:r>
          </a:p>
          <a:p>
            <a:r>
              <a:rPr lang="en-US" dirty="0" smtClean="0"/>
              <a:t>What happened to the scale reading?</a:t>
            </a:r>
          </a:p>
          <a:p>
            <a:r>
              <a:rPr lang="en-US" dirty="0" smtClean="0"/>
              <a:t>What force accelerates you down?</a:t>
            </a:r>
          </a:p>
          <a:p>
            <a:endParaRPr lang="en-US" dirty="0"/>
          </a:p>
          <a:p>
            <a:r>
              <a:rPr lang="en-US" dirty="0" smtClean="0"/>
              <a:t>Was the weight really changing?  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048" y="228600"/>
            <a:ext cx="8229600" cy="1143000"/>
          </a:xfrm>
        </p:spPr>
        <p:txBody>
          <a:bodyPr/>
          <a:lstStyle/>
          <a:p>
            <a:r>
              <a:rPr lang="en-US" dirty="0" smtClean="0"/>
              <a:t>Elevators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286000"/>
            <a:ext cx="1600200" cy="228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www.diabetesmine.com/wp-content/uploads/2011/03/stick-fig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2" y="3033486"/>
            <a:ext cx="11953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81000" y="4572000"/>
            <a:ext cx="16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0382" y="1842789"/>
            <a:ext cx="1590435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Force Diagram </a:t>
            </a:r>
          </a:p>
          <a:p>
            <a:pPr algn="ctr"/>
            <a:r>
              <a:rPr lang="en-US" dirty="0" smtClean="0"/>
              <a:t>for Jimmy: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2819400" y="2770909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4"/>
          </p:cNvCxnSpPr>
          <p:nvPr/>
        </p:nvCxnSpPr>
        <p:spPr>
          <a:xfrm>
            <a:off x="2819400" y="3913909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743200" y="376150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52527" y="248912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52527" y="4844534"/>
            <a:ext cx="333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7" y="4431747"/>
            <a:ext cx="804863" cy="140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517571" y="164414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does it feel like when an elevator begins to rise?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46994" y="4501873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does it feel like when an elevator comes to rest at the top of a floor?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41427" y="2787134"/>
            <a:ext cx="4534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force is responsible for moving you UP?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41427" y="5486400"/>
            <a:ext cx="4333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Which force is responsible for stopping you?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72138" y="3326575"/>
            <a:ext cx="197166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Normal Force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72200" y="5980668"/>
            <a:ext cx="9144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3412" y="5394067"/>
            <a:ext cx="298627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Think about how the force diagram will change to accommodate the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0269" y="4267200"/>
            <a:ext cx="402432" cy="534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Scales</a:t>
            </a:r>
            <a:endParaRPr lang="en-US" dirty="0"/>
          </a:p>
        </p:txBody>
      </p:sp>
      <p:pic>
        <p:nvPicPr>
          <p:cNvPr id="3074" name="Picture 2" descr="http://static.ddmcdn.com/gif/scal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1439"/>
            <a:ext cx="2571750" cy="252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4971" y="1447800"/>
            <a:ext cx="476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force does a bathroom scale actually read?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76588" y="1935079"/>
            <a:ext cx="224341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 Normal Force!!!</a:t>
            </a:r>
            <a:endParaRPr lang="en-US" dirty="0"/>
          </a:p>
        </p:txBody>
      </p:sp>
      <p:pic>
        <p:nvPicPr>
          <p:cNvPr id="12" name="Picture 4" descr="http://www.urbanmoms.ca/diy/girl5-stick-fig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59" y="4344231"/>
            <a:ext cx="317051" cy="42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1691" y="3155435"/>
            <a:ext cx="403610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Think about the following situations: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79" y="4731904"/>
            <a:ext cx="800413" cy="212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69" y="4731903"/>
            <a:ext cx="402432" cy="70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644705" y="3897868"/>
            <a:ext cx="4698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scale read at the top of the building?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81376" y="4857767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it read as she falls?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93249" y="5794147"/>
            <a:ext cx="428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will it read when she hits the ground?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52742" y="4362571"/>
            <a:ext cx="143845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Her weight!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24326" y="5392548"/>
            <a:ext cx="11392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Zero?????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034971" y="6248400"/>
            <a:ext cx="213722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 huge number……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8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10" grpId="0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906" y="5486400"/>
            <a:ext cx="2438400" cy="12445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89" y="5740326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0" y="5777669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60" y="5737945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153" y="5704175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978" y="762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05" y="6068939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989" y="6068939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2" y="5777669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81" y="5726471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789" y="6068939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77" y="6024344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81" y="6057465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05" y="6057465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36906" y="1219200"/>
            <a:ext cx="85260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Jimmy has loaded a herd of cattle onto the elevator of Jane’s apartment building….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25 cows in the elevator and each cow has a mass of 110 kg. When the elevator begins to haul the animals to the top a scale registers a weight of 30,000 N. 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acceleration of the cows?</a:t>
            </a:r>
          </a:p>
        </p:txBody>
      </p:sp>
      <p:cxnSp>
        <p:nvCxnSpPr>
          <p:cNvPr id="18" name="Straight Arrow Connector 17"/>
          <p:cNvCxnSpPr>
            <a:stCxn id="20" idx="0"/>
          </p:cNvCxnSpPr>
          <p:nvPr/>
        </p:nvCxnSpPr>
        <p:spPr>
          <a:xfrm flipV="1">
            <a:off x="3276600" y="4194079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0" idx="4"/>
          </p:cNvCxnSpPr>
          <p:nvPr/>
        </p:nvCxnSpPr>
        <p:spPr>
          <a:xfrm>
            <a:off x="3276600" y="5337079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200400" y="5184679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09727" y="391229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09727" y="6267704"/>
            <a:ext cx="333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48200" y="3901691"/>
                <a:ext cx="2601161" cy="58477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𝑁</m:t>
                      </m:r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r>
                        <a:rPr lang="en-US" sz="3200" b="0" i="1" smtClean="0">
                          <a:latin typeface="Cambria Math"/>
                        </a:rPr>
                        <m:t>𝑊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901691"/>
                <a:ext cx="2601161" cy="58477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15127" y="4823167"/>
                <a:ext cx="326730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30000−27500=2750∗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127" y="4823167"/>
                <a:ext cx="3267305" cy="40011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48569" y="5577614"/>
                <a:ext cx="2000419" cy="400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=0.909 </m:t>
                      </m:r>
                      <m:r>
                        <a:rPr lang="en-US" sz="2000" b="0" i="1" smtClean="0">
                          <a:latin typeface="Cambria Math"/>
                        </a:rPr>
                        <m:t>𝑚</m:t>
                      </m:r>
                      <m:r>
                        <a:rPr lang="en-US" sz="2000" b="0" i="1" smtClean="0">
                          <a:latin typeface="Cambria Math"/>
                        </a:rPr>
                        <m:t>/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569" y="5577614"/>
                <a:ext cx="2000419" cy="40011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58" y="5998199"/>
            <a:ext cx="588248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10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4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-0.03399 0.0007 -0.06775 0.00157 -0.10151 C 0.00226 -0.13041 0.01007 -0.16 0.01424 -0.18844 C 0.01806 -0.21341 0.01841 -0.22729 0.02379 -0.24948 C 0.0283 -0.30983 0.02639 -0.36925 0.01424 -0.42706 C 0.01042 -0.47422 0.01632 -0.52232 0.00955 -0.56879 C 0.00851 -0.59515 0.00903 -0.61457 0.00313 -0.63862 C 0.00157 -0.66706 0.00122 -0.69226 -0.00642 -0.71885 C -0.01076 -0.76509 -0.02048 -0.80995 -0.02534 -0.85619 C -0.02725 -0.90497 -0.03958 -0.97619 -0.01909 -1.01688 C -0.01545 -1.03191 -0.01319 -1.04925 -0.00798 -1.06336 " pathEditMode="relative" ptsTypes="ffffffffffA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1" grpId="0"/>
      <p:bldP spid="22" grpId="0"/>
      <p:bldP spid="17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www.urbanmoms.ca/diy/girl5-stick-fig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0" y="5594167"/>
            <a:ext cx="317051" cy="42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575" y="304800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2954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an attempt to escape the herd of cows, Jane climbs aboard her helicopter and takes off. The helicopter accelerates upward at a rate of 12 m/s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, and Jane has a mass of 54 kg. Jane just happens to be sitting on a scale, what does the scale read her weight to be?</a:t>
            </a:r>
          </a:p>
        </p:txBody>
      </p:sp>
      <p:sp>
        <p:nvSpPr>
          <p:cNvPr id="5" name="Rectangle 4"/>
          <p:cNvSpPr/>
          <p:nvPr/>
        </p:nvSpPr>
        <p:spPr>
          <a:xfrm>
            <a:off x="-304800" y="6019800"/>
            <a:ext cx="36576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62189" y="5200467"/>
            <a:ext cx="5334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299364"/>
            <a:ext cx="1704975" cy="7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9230" y="5658133"/>
            <a:ext cx="294124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8700" y="5619567"/>
            <a:ext cx="294124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3830" y="5640037"/>
            <a:ext cx="294124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5640037"/>
            <a:ext cx="294124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34000" y="3316916"/>
                <a:ext cx="2601161" cy="58477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𝑁</m:t>
                      </m:r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r>
                        <a:rPr lang="en-US" sz="3200" b="0" i="1" smtClean="0">
                          <a:latin typeface="Cambria Math"/>
                        </a:rPr>
                        <m:t>𝑊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316916"/>
                <a:ext cx="2601161" cy="58477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487375" y="4238392"/>
                <a:ext cx="23135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𝑁</m:t>
                      </m:r>
                      <m:r>
                        <a:rPr lang="en-US" sz="2000" b="0" i="1" smtClean="0">
                          <a:latin typeface="Cambria Math"/>
                        </a:rPr>
                        <m:t>−540=54∗12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375" y="4238392"/>
                <a:ext cx="2313517" cy="40011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68806" y="4938857"/>
                <a:ext cx="2150653" cy="52322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𝑁</m:t>
                      </m:r>
                      <m:r>
                        <a:rPr lang="en-US" sz="2800" b="0" i="1" smtClean="0">
                          <a:latin typeface="Cambria Math"/>
                        </a:rPr>
                        <m:t>=1188</m:t>
                      </m:r>
                      <m:r>
                        <a:rPr lang="en-US" sz="2800" b="0" i="1" smtClean="0">
                          <a:latin typeface="Cambria Math"/>
                        </a:rPr>
                        <m:t>𝑁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806" y="4938857"/>
                <a:ext cx="2150653" cy="52322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564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C 0.01563 -0.00532 -0.00399 0.00093 0.02882 -0.00417 C 0.10591 -0.01597 0.19358 -0.0081 0.27431 -0.0081 " pathEditMode="relative" ptsTypes="ff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C -0.00347 -0.00069 -0.00781 0.00093 -0.01059 -0.00208 C -0.01319 -0.00463 -0.01285 -0.00995 -0.01372 -0.01412 C -0.01771 -0.03426 -0.02049 -0.05463 -0.02431 -0.07477 C -0.02361 -0.09421 -0.02622 -0.11504 -0.02118 -0.13333 C -0.01875 -0.14213 -0.01337 -0.14838 -0.0092 -0.15555 C -0.00729 -0.15879 -0.00625 -0.1625 -0.00451 -0.16574 C -0.00122 -0.17199 0.0026 -0.17778 0.00608 -0.18379 C 0.00937 -0.18935 0.01302 -0.19467 0.01667 -0.2 C 0.0191 -0.20347 0.02187 -0.20648 0.02413 -0.21018 C 0.03871 -0.23449 0.02847 -0.22616 0.0408 -0.23426 C 0.04722 -0.24537 0.04983 -0.25903 0.05295 -0.27268 C 0.05417 -0.3044 0.05174 -0.35139 0.06059 -0.38588 C 0.05955 -0.39259 0.05955 -0.39977 0.05746 -0.40625 C 0.05642 -0.40903 0.0533 -0.40972 0.05156 -0.41227 C 0.04983 -0.41435 0.04844 -0.41736 0.04687 -0.42014 C 0.04514 -0.42986 0.04306 -0.43333 0.03785 -0.44051 C 0.03246 -0.46782 0.0401 -0.43403 0.03333 -0.45254 C 0.03125 -0.45833 0.03038 -0.46458 0.02882 -0.4706 C 0.02448 -0.48819 0.02413 -0.51203 0.01354 -0.52523 C 0.01302 -0.52801 0.01302 -0.53078 0.01215 -0.53333 C 0.01007 -0.53912 0.00451 -0.54953 0.00451 -0.54953 C 0.00347 -0.55416 0.00278 -0.55903 0.00156 -0.56366 C 0.00069 -0.56713 -0.00087 -0.57037 -0.00156 -0.57384 C -0.00278 -0.57986 -0.00451 -0.5919 -0.00451 -0.5919 C -0.00399 -0.5993 -0.00434 -0.60694 -0.00313 -0.61412 C -0.00104 -0.62754 0.01615 -0.63565 0.02274 -0.64236 C 0.03628 -0.65625 0.02396 -0.65046 0.03628 -0.65463 C 0.04253 -0.66041 0.04896 -0.66944 0.05608 -0.67268 C 0.0599 -0.6831 0.06094 -0.6912 0.06215 -0.70301 C 0.06076 -0.72893 0.06042 -0.75416 0.05903 -0.77986 C 0.05851 -0.78819 0.0559 -0.79583 0.05451 -0.80393 C 0.05295 -0.81389 0.05451 -0.82407 0.05451 -0.83426 " pathEditMode="relative" ptsTypes="ffffffffffffffffffffffffffffffffA">
                                      <p:cBhvr>
                                        <p:cTn id="2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8.33333E-7 -1.48148E-6 C 0.025 -0.00185 0.04132 -0.0037 0.06667 -0.00208 C 0.0783 0.00069 0.08976 0.00393 0.10157 0.00602 C 0.1073 0.01782 0.10139 0.00903 0.11667 0.01412 C 0.11893 0.01481 0.12066 0.01713 0.12275 0.01805 C 0.1257 0.01921 0.12882 0.01944 0.13177 0.02014 C 0.17066 0.01667 0.20782 0.01366 0.24705 0.01204 C 0.31129 0.00093 0.31754 0.00347 0.41667 0.00185 C 0.42483 0.00255 0.43299 0.00278 0.44098 0.00393 C 0.45191 0.00555 0.4632 0.01319 0.47431 0.01597 C 0.48004 0.02407 0.49115 0.02963 0.49844 0.03634 C 0.50035 0.0412 0.50382 0.04514 0.50452 0.05046 C 0.50747 0.07292 0.50313 0.07893 0.51216 0.09491 C 0.51372 0.10093 0.51598 0.10741 0.51823 0.11296 C 0.51997 0.11713 0.52431 0.12523 0.52431 0.12523 C 0.52622 0.13333 0.53143 0.14051 0.53177 0.1493 C 0.53212 0.15741 0.53177 0.16551 0.53177 0.17361 " pathEditMode="relative" ptsTypes="ffffffffffffffff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4.72222E-6 1.85185E-6 C 0.09844 0.00393 0.19705 -0.00024 0.29531 -0.00209 C 0.32899 -0.00787 0.2875 0.00069 0.31823 -0.01019 C 0.32517 -0.01274 0.33229 -0.01274 0.33941 -0.01412 C 0.38403 -0.01065 0.42309 -0.00718 0.46979 -0.00602 C 0.47795 -0.0007 0.4809 0.00787 0.48802 0.01412 C 0.49496 0.02801 0.49062 0.02453 0.49861 0.02824 C 0.5092 0.04907 0.51719 0.07199 0.53646 0.08078 C 0.54601 0.09097 0.55416 0.10185 0.56528 0.10902 C 0.57048 0.11828 0.57118 0.12199 0.57274 0.13333 C 0.57014 0.14907 0.56649 0.17083 0.5592 0.18379 L 0.56076 0.17569 " pathEditMode="relative" ptsTypes="ffffffffffF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94444E-6 -3.7037E-6 C 0.01354 -0.0044 0.02031 -0.0044 0.03472 -0.0037 C 0.04844 0.00093 0.04687 -0.00069 0.06944 -3.7037E-6 C 0.09288 0.0044 0.11475 0.00764 0.13889 0.00834 C 0.15225 0.02014 0.17135 0.01991 0.1868 0.0213 C 0.21371 0.02037 0.21041 0.0206 0.22847 0.01574 C 0.23663 0.00926 0.25052 0.00834 0.25972 0.00741 C 0.27725 0.00764 0.29479 0.00764 0.3125 0.00834 C 0.32031 0.00857 0.32969 0.01227 0.33819 0.01297 C 0.3526 0.01181 0.36128 0.00949 0.3743 0.00741 C 0.3934 -0.00208 0.4151 -0.01088 0.43541 -0.01203 C 0.44045 -0.01366 0.44496 -0.01481 0.45 -0.01574 C 0.45208 -0.01666 0.45416 -0.01805 0.45625 -0.01852 C 0.45989 -0.01944 0.46736 -0.02037 0.46736 -0.02037 C 0.475 -0.02384 0.47587 -0.02291 0.48541 -0.02222 C 0.4901 -0.02037 0.49305 -0.01921 0.49791 -0.01852 C 0.50607 -0.01296 0.51475 -0.00926 0.52291 -0.0037 C 0.52482 -3.7037E-6 0.52725 0.00047 0.52986 0.00278 C 0.53507 0.02037 0.52708 -0.0044 0.53403 0.01019 C 0.53559 0.01343 0.53594 0.01713 0.5375 0.02037 C 0.54045 0.02662 0.54392 0.03218 0.54722 0.03797 C 0.55052 0.04398 0.55243 0.05116 0.55555 0.05741 C 0.55729 0.06852 0.55816 0.08009 0.5625 0.08982 C 0.5651 0.10324 0.56406 0.11736 0.56736 0.13056 C 0.56771 0.13843 0.56684 0.15324 0.56944 0.16111 C 0.57118 0.16597 0.57291 0.16968 0.5743 0.175 C 0.57569 0.18056 0.57656 0.18704 0.57916 0.19167 C 0.5835 0.20926 0.5809 0.1956 0.54444 0.19352 C 0.54375 0.19352 0.54653 0.19259 0.54653 0.19259 " pathEditMode="relative" ptsTypes="ffffffffffffffffffffffffffff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5.55556E-7 6.2963E-6 C 0.02709 0.00279 0.05192 0.00834 0.07935 0.00927 C 0.09167 0.01089 0.10348 0.01228 0.11598 0.01297 C 0.14671 0.0176 0.13612 0.01552 0.19514 0.01482 C 0.2073 0.0095 0.22362 0.00904 0.23612 0.00834 C 0.24758 0.00255 0.26129 0.0007 0.27362 -0.00092 C 0.28247 -0.00671 0.29185 -0.00717 0.30139 -0.00925 C 0.3283 -0.00809 0.35608 -0.01157 0.38264 -0.00647 C 0.3908 -0.00277 0.38664 -0.00393 0.39514 -0.00277 C 0.39879 -0.00161 0.40209 0.00117 0.40556 0.00279 C 0.42344 0.01066 0.44254 0.01297 0.46112 0.0139 C 0.46476 0.01459 0.47483 0.01459 0.47917 0.0176 C 0.48282 0.02015 0.48508 0.02524 0.48889 0.02686 C 0.49133 0.03103 0.4948 0.03635 0.49862 0.03797 C 0.50244 0.04167 0.50105 0.04191 0.50278 0.04723 C 0.50521 0.05441 0.50955 0.06158 0.51251 0.06853 C 0.51337 0.07339 0.51494 0.07547 0.51737 0.07964 C 0.51858 0.0845 0.52414 0.0882 0.52778 0.08982 C 0.53039 0.09445 0.53369 0.10024 0.53751 0.10279 C 0.53907 0.10579 0.54393 0.11019 0.54653 0.11112 C 0.55105 0.11992 0.55452 0.12061 0.55626 0.13242 C 0.55678 0.13982 0.55764 0.15464 0.55764 0.15464 " pathEditMode="relative" ptsTypes="fffffffffffffffffffff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2022</TotalTime>
  <Words>350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Constantia</vt:lpstr>
      <vt:lpstr>Wingdings 2</vt:lpstr>
      <vt:lpstr>Flow</vt:lpstr>
      <vt:lpstr>Elevators</vt:lpstr>
      <vt:lpstr>Elevator Discussion</vt:lpstr>
      <vt:lpstr>Elevators</vt:lpstr>
      <vt:lpstr>Scales</vt:lpstr>
      <vt:lpstr>Practice</vt:lpstr>
      <vt:lpstr>Practice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Elevators</dc:title>
  <dc:creator>asduser</dc:creator>
  <cp:lastModifiedBy>JARED HAMMER</cp:lastModifiedBy>
  <cp:revision>25</cp:revision>
  <cp:lastPrinted>2013-11-26T22:55:24Z</cp:lastPrinted>
  <dcterms:created xsi:type="dcterms:W3CDTF">2013-11-25T23:18:44Z</dcterms:created>
  <dcterms:modified xsi:type="dcterms:W3CDTF">2018-01-03T21:05:13Z</dcterms:modified>
</cp:coreProperties>
</file>