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2" r:id="rId3"/>
  </p:sldMasterIdLst>
  <p:sldIdLst>
    <p:sldId id="273" r:id="rId4"/>
    <p:sldId id="274" r:id="rId5"/>
    <p:sldId id="270" r:id="rId6"/>
    <p:sldId id="271" r:id="rId7"/>
    <p:sldId id="272" r:id="rId8"/>
    <p:sldId id="256" r:id="rId9"/>
    <p:sldId id="257" r:id="rId10"/>
    <p:sldId id="258" r:id="rId11"/>
    <p:sldId id="260" r:id="rId12"/>
    <p:sldId id="259" r:id="rId13"/>
    <p:sldId id="261" r:id="rId14"/>
    <p:sldId id="262" r:id="rId15"/>
    <p:sldId id="269" r:id="rId16"/>
    <p:sldId id="263" r:id="rId17"/>
    <p:sldId id="264" r:id="rId18"/>
    <p:sldId id="265" r:id="rId19"/>
    <p:sldId id="266" r:id="rId20"/>
    <p:sldId id="267" r:id="rId21"/>
    <p:sldId id="268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77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0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57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74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25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37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86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1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26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91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94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66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14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63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75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76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10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2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56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33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32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68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02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10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88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8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61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5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96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BDE2134F-518E-4FF6-BBCA-EFC8B994ED39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9AC4F3EF-6AE0-4EC0-99C0-5F1BF212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9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008" y="457200"/>
            <a:ext cx="8086725" cy="1210733"/>
          </a:xfrm>
        </p:spPr>
        <p:txBody>
          <a:bodyPr/>
          <a:lstStyle/>
          <a:p>
            <a:r>
              <a:rPr lang="en-US" dirty="0" smtClean="0"/>
              <a:t>BELL RINGER: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2362200"/>
            <a:ext cx="6921151" cy="4114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was the most stressful part about the first day of school?</a:t>
            </a:r>
          </a:p>
          <a:p>
            <a:pPr marL="514350" indent="-514350">
              <a:buAutoNum type="arabicPeriod"/>
            </a:pPr>
            <a:r>
              <a:rPr lang="en-US" dirty="0" smtClean="0"/>
              <a:t>If I turn in homework 3 days late, what happens to the grade for that assignment?</a:t>
            </a:r>
          </a:p>
          <a:p>
            <a:pPr marL="514350" indent="-514350">
              <a:buAutoNum type="arabicPeriod"/>
            </a:pPr>
            <a:r>
              <a:rPr lang="en-US" dirty="0" smtClean="0"/>
              <a:t>If I turn in homework 1 day late, what happens to the grade for that assignment?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Physics the study of?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6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staff.fcps.net/vnelson/foxtrot_metric_football%20com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5166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NASAs metric confusion caused Mars orbiter loss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038600" cy="41605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NASA lost a 125 million Mars orbiter because one engineering team used metric units while another used English units for a key spacecraft operation, according to a review finding released Thursday</a:t>
            </a:r>
            <a:r>
              <a:rPr lang="en-US" dirty="0" smtClean="0"/>
              <a:t>.--CNN</a:t>
            </a:r>
            <a:endParaRPr lang="en-US" dirty="0"/>
          </a:p>
        </p:txBody>
      </p:sp>
      <p:pic>
        <p:nvPicPr>
          <p:cNvPr id="17410" name="Picture 2" descr="http://js2.top-10-list.org/wp-content/uploads/2010/03/Mars-Climate-Orbiter-Cras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43200"/>
            <a:ext cx="3694287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228600"/>
            <a:ext cx="4724400" cy="1143000"/>
          </a:xfrm>
        </p:spPr>
        <p:txBody>
          <a:bodyPr/>
          <a:lstStyle/>
          <a:p>
            <a:r>
              <a:rPr lang="en-US" dirty="0" smtClean="0"/>
              <a:t>Metric Prefixes</a:t>
            </a:r>
            <a:endParaRPr lang="en-US" dirty="0"/>
          </a:p>
        </p:txBody>
      </p:sp>
      <p:pic>
        <p:nvPicPr>
          <p:cNvPr id="19458" name="Picture 2" descr="http://ykonline.yksd.com/distanceedcourses/Courses/PhysicalScience/Lessons/FirstQuarter/Chapter01/Lesson03/MetricPrefixes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8925" y="7257"/>
            <a:ext cx="2505075" cy="18383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7940726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0" y="4191000"/>
            <a:ext cx="853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229600" cy="1143000"/>
          </a:xfrm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85800"/>
            <a:ext cx="8458200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Convert the following: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How many meters are in 24 kilometers?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How many grams are there in 36 </a:t>
            </a:r>
            <a:r>
              <a:rPr lang="en-US" dirty="0" err="1" smtClean="0"/>
              <a:t>miligrams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How many </a:t>
            </a:r>
            <a:r>
              <a:rPr lang="en-US" dirty="0" err="1" smtClean="0"/>
              <a:t>miliseconds</a:t>
            </a:r>
            <a:r>
              <a:rPr lang="en-US" dirty="0" smtClean="0"/>
              <a:t> are there in 3 </a:t>
            </a:r>
            <a:r>
              <a:rPr lang="en-US" dirty="0" err="1" smtClean="0"/>
              <a:t>hectoseconds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How many </a:t>
            </a:r>
            <a:r>
              <a:rPr lang="en-US" dirty="0" err="1" smtClean="0"/>
              <a:t>miligrams</a:t>
            </a:r>
            <a:r>
              <a:rPr lang="en-US" dirty="0" smtClean="0"/>
              <a:t> are there in 8 decimeters?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pic>
        <p:nvPicPr>
          <p:cNvPr id="5" name="Picture 2" descr="http://ykonline.yksd.com/distanceedcourses/Courses/PhysicalScience/Lessons/FirstQuarter/Chapter01/Lesson03/MetricPrefixes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8925" y="152400"/>
            <a:ext cx="2505075" cy="20833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1676400"/>
            <a:ext cx="262604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24,000 meters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43236" y="3218418"/>
            <a:ext cx="2254143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0.036 grams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410452" y="4503715"/>
            <a:ext cx="3615092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300,000 </a:t>
            </a:r>
            <a:r>
              <a:rPr lang="en-US" sz="3200" dirty="0" err="1" smtClean="0"/>
              <a:t>miliseconds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684461" y="5809218"/>
            <a:ext cx="1757212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?????????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210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" y="-148092"/>
            <a:ext cx="8229600" cy="1143000"/>
          </a:xfrm>
        </p:spPr>
        <p:txBody>
          <a:bodyPr/>
          <a:lstStyle/>
          <a:p>
            <a:r>
              <a:rPr lang="en-US" dirty="0" smtClean="0"/>
              <a:t>Unit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219200"/>
            <a:ext cx="4038600" cy="41605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500" dirty="0" smtClean="0"/>
              <a:t>Can you add</a:t>
            </a:r>
          </a:p>
          <a:p>
            <a:pPr>
              <a:buNone/>
            </a:pPr>
            <a:r>
              <a:rPr lang="en-US" sz="3500" dirty="0" smtClean="0"/>
              <a:t>12ft + 3yrd + 24in =</a:t>
            </a:r>
          </a:p>
          <a:p>
            <a:r>
              <a:rPr lang="en-US" sz="3500" dirty="0" smtClean="0"/>
              <a:t>39 </a:t>
            </a:r>
            <a:r>
              <a:rPr lang="en-US" sz="3500" dirty="0" err="1" smtClean="0"/>
              <a:t>ftyrdin</a:t>
            </a:r>
            <a:r>
              <a:rPr lang="en-US" sz="3500" dirty="0" smtClean="0"/>
              <a:t> ??????</a:t>
            </a:r>
          </a:p>
          <a:p>
            <a:endParaRPr lang="en-US" sz="3500" dirty="0"/>
          </a:p>
          <a:p>
            <a:r>
              <a:rPr lang="en-US" sz="3500" dirty="0" smtClean="0"/>
              <a:t>This type of logic can only result in…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143000"/>
            <a:ext cx="4953000" cy="4160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>
                <a:latin typeface="Adobe Caslon Pro Bold" pitchFamily="18" charset="0"/>
              </a:rPr>
              <a:t>You must convert the units! </a:t>
            </a:r>
          </a:p>
          <a:p>
            <a:pPr>
              <a:buNone/>
            </a:pPr>
            <a:endParaRPr lang="en-US" sz="3200" dirty="0" smtClean="0">
              <a:latin typeface="Adobe Caslon Pro Bold" pitchFamily="18" charset="0"/>
            </a:endParaRPr>
          </a:p>
          <a:p>
            <a:pPr>
              <a:buNone/>
            </a:pPr>
            <a:r>
              <a:rPr lang="en-US" dirty="0" smtClean="0"/>
              <a:t>Pick something that everything can easily convert into and then add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3yrd = 9 ft</a:t>
            </a:r>
          </a:p>
          <a:p>
            <a:pPr algn="ctr">
              <a:buNone/>
            </a:pPr>
            <a:r>
              <a:rPr lang="en-US" dirty="0" smtClean="0"/>
              <a:t>24in = 2ft</a:t>
            </a:r>
          </a:p>
          <a:p>
            <a:pPr algn="ctr">
              <a:buNone/>
            </a:pPr>
            <a:r>
              <a:rPr lang="en-US" dirty="0" smtClean="0"/>
              <a:t>12ft + 9ft + 2ft = </a:t>
            </a:r>
          </a:p>
          <a:p>
            <a:pPr algn="ctr">
              <a:buNone/>
            </a:pPr>
            <a:r>
              <a:rPr lang="en-US" dirty="0"/>
              <a:t> </a:t>
            </a:r>
            <a:r>
              <a:rPr lang="en-US" dirty="0" smtClean="0"/>
              <a:t>   23 ft 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</p:txBody>
      </p:sp>
      <p:sp>
        <p:nvSpPr>
          <p:cNvPr id="21506" name="AutoShape 2" descr="data:image/jpg;base64,/9j/4AAQSkZJRgABAQAAAQABAAD/2wCEAAkGBhIQDxAQEBAQDw8PDw8NDw8PEA8PDQ0MFBAVFBQQEhIXGyYeFxkjGRIUHy8gIycpLCwsFR4xNTAqNSYrLCkBCQoKDgwOGg8PGikcHBwsLCkpKSkpKSksKSkpKSkpKSkpKSksLCkpKSwpLCkpKSksKSwpLikpLCwsLCkpKSwsKf/AABEIAMQBAgMBIgACEQEDEQH/xAAbAAABBQEBAAAAAAAAAAAAAAADAAECBAUGB//EADkQAAEDAQQGCQQBBAIDAAAAAAEAAgMRBAUSIQYTMUFRYRQiUnFygZGx0hYyQqEjFTOywQdTQ2Lh/8QAGQEAAwEBAQAAAAAAAAAAAAAAAQIDBAAF/8QAJREAAwACAAcAAwEBAQAAAAAAAAECAxEEEhMhMUFRBSJhFHEV/9oADAMBAAIRAxEAPwDtWFHaq7SiGYDevFWtHqNMtRooWb04BDN7JueUd06ZtZcEsQ5fpYD71JQX3g7iUrzQhlhpnT6xvL9JtY3l+lyxtp4lN0s8Sk/0T8KLh2dM60N5fpCdbG8lz3SDxUTOVN8Svg64ZnQG3M5ILre1YmsTF6hWffoosGjYNuamdeA3ALIxJsSR5RlhNf8AqHIJC8RwCyMSiXpVlH6KNwW5vAJG8G8AsLWp9Yn6wvQNz+ptG4KQvZvAfpYJco40FnOfDpnRC9m8AkL2bwH6XNmVLXFVXEsm+FOqZebN9P0rDLaw8P0uM6QeKcWtw3lXnil7QlcKdu20N5fpOXjl+lxQvFw3lEbfDuKr/ph+iL4ajryBy/SbJcq2+3Df6orL/O9Ms8MV4LOiNENwCyWX8N6IL4aU3PAvTpFp4QJExtjTsKiXV3pdyztNEUkklkaRXuZ0lrOyu9CNoKqukzPefdMXpd9jUpLJmUdaq+NNiSNlFKLOsSxKuCphym2UUhcSQcoJwlbHUhMSVVCidTbG1oJVJQqpBI2HQ5KbElRINU+YZSNiTEqRYlgXOg8oNOpYExYu5g6GqolSookJtg0QcVAvU3NQ3BMqBobGomRMUNydMDRMyJsaGVAuVExWg+tUdagF6bGmQNFnWpteeKqmRNjTpk3KLzLURvRmXk4b1liRPrU6rRJwjoWXgaDuCSzIn9Udw9k6g6YvKM89Y9590qqTm5nvPuoOVvRRCxJAobpmjaQgPvOMbXBK0OkXmqYWWdIIhz8km6RR13+iRpllLNxjEZsCzbNfsZ5LUgtzHbCpMVpobUJtSrYkCVErAmVBGpthVlsYRGhqm+43NoqiBPqFfZGDvRBAmWBsm82jLMKYwrW6LyT9FC7oM7rIyNSmMC1hZgl0VDoUHroyOjqDoFsdGCi6zBF4WgrKmYzokExLbdZggusgSqdDdRGK9iGY1tusYQH2QKiR3OY7o0J0a1J4QAs602hrdpAToZPYBzUMhQkvOPjVC/qLCqIDClRoo9Jad6kHAp0hGIqJKkQmcwoomzQhd1W+EeySaFvVb4R7JKDAZU2kwxOGA5OcP2qc+kL3bBRdy/ROAknAMyT+0J+hUDt1O5a0hZySeey2x79pUAF21q0Cb+DiFjWvRWaPdiA4LmXm5ZitYjNaimylpo4EHuU2RqVUjTI0baK3DaHDYSotiRmRLPTRZJGhZb2eNua0o73qNixWRq/YoKkCm+iz3QXE6NGO2vd9oJV6GxSuoSKArfuS5msaCQCSK5rY6M3h6LTi4V2ts8bPx0y+WUZt2XUwDOhP7WpHY2UyAURG3uVltANq9XBC8M8fLldPewfR2kUoEL+lM4K0KbdykCtSiX5RLnpeyoy6mBSfdrSNgCt1Tq6wQ/QOrX0xZ7k7JWXbbvlZsbUcs11xQntJ2LNn4SWv1NGPi7n+nnNptb2nNpHeFRfe7xsA816TabsZIOs0E9y5y+9GAAXMHkF4uXhbnuerh4zFfZrTOOlveQ7wFTkvSXtK7a7IWmhCzpWLKto9KZlgLReEjsi8rNmqdpJV6RqrPYtEApJFB7EFzVeexCdEtEsm0VA9w3lIWp4/Iowi5FWYLhmk+1h9FVNEn2K0d7vHNW4r/Owtr3LXsOgMr/7nUH7XR3boNFEQT1jzR0mQrLK9mJBb6sacDs2tOzkmXcNsLAAMIyySWdyJ1URxp8aqGZLXq6ojylzGmfQjMBVWyogkS00x5TXgpW+6GP2AV7ljyaMurVq6TWJxIoVKNU5aSOfj0cdxR2aNntLcxIrJFFwin+ijEbo2eK3bl0fDKuNCRsByCt2OPEc9g2q904VwgZDKqecE+TJn4vI1yog21dYNI2cKrQ1gG6leJVOVzTlUB3FDtD8Qwh2wbVqm+Twec5VJF0Yc6uB4ZqTSaACmFZ0bagZkq3DaAMlSLYlRovxDLJO5qUUg5Ii9OJTky99kIsqA1KIXKJO9Z14tkJBYaJ6vkXYaVvyaRfzThBs7ThGLbTNFTTW+7FaGeq1olaGmqPIfLJZ01cQoQQNqx8Ra1rRTHJzl/XcHgvYM94XJy3a87GOPcF3lpmo4kmjdhH+1F8TdooQc/JeJUczPdxZ3M6OAFwSu2Np3ojdE5TwC7gtG5QKpONfQviafo45mhbic3D0V6DQmP8iXey6PEol6soklWa2Z9n0dgZsYCeavtha37QB3J8aiXKqUoi6p+QlU+JBLk2NNtE3ITEkhYkllbH0cQ7SzrEFmxxG3nRTi0qaTm0hcxN97vE73KdqpynoKUdrDpBEd9FbjvVh/ILhGKwwJGh1jR2pvFvEKTbaDsK49lUeOQ8T6qDHWLZ2DJ670eKRcpDbnDetCyW55IUmxujo6SQnCA00JTRuwmrnftDhkdUYhWoy5KpeN5NxAFuzJWXjZhqdsPPeOOjWuOKtKrYs1cIqRszptK5jC00cO/JXLnvB5lw0JHPghPkSo7djpms6gw8UxNTSm3er0BBFAKcVJsABXoxj2ea8mm9j2GyYc6q4mZsTYl6uOFK0ZW9skou4KVUyo52KuwlAuU0F0oxYVnyNIInEbclnWuIEkbK7CNyuSQ1DhxKqzxkgcRlyXn5fBoxnPXyKBoOwuFabVewNDGhpqKKle8rmirhWjgKAbc0OK1daoBoRWn/xeZdpM9WYekw7pKIT5lkXlejmuLQKUWNPeLyfuKE5Nl+idfre5RM45Li3XlIPyKrTW6R21xV5oV4DuH25g/IeqFJejB+Q9V5/M9x3n1Vd5PE+pVUDpI7q0aURN/Kvcs+XTNo+0E96481USEykHTSO3j0nJaDQZgHbxCS5+zDqM8LfZMs7k7lRnyt6zvE73KTQpSDru8Tv8inaFp9F0SaEZig1qK1qnRVBWBGYhNCMxqz0WlhWK9Y3UI8lTY1Wodqz0W3s7INOqxBpcCBSncudttg6xJqa55reuO+sLdW4V7JWq27NZ1i0A0V5fOkpPFunip8xyN22J73UpQLoLuuh7XFxypTZvWhHdJBqBTyWvZ4iBmtGPh6p90Z83EL0BszS3N2YOQ5KxE9tSK1KKY0hCAa0zXsRhqNHmVSYnJgFNMtajfkm2OkmqnTaOIlCfEK13o9FEt81nyY9hTKrngDM70xNWk+dEWWwtdSo2Z0R8AAWX/PT3soqSOXtkZcKkUNT9w2rHjlJdQd1aZ7V1d42bGCabNgPFc5bbQ2EEADEd/NeJxGPlo9bh8nMtI529j/I4HOhpVZb1etLqknnVU5AoY0emVJAhFHeEBy0yIwEiruVp4QHBaJEYAqJCK5qgQqoRs1LOOozwt9kk9nHUZ4W+ySzsQoSjrO8TvcpNapyN6zvE73TtCr6KJkmBFYFFrURoU6KphGhHY1CYrEYUaKywjGqzGEFgRmFZqKbLcTqEEbVu2HSKRmRoR+1zzXIoelx5KxvaJ5cU5VqjuYdKmUGIEFWG6TQniO8LhBIiNkXpT+TpLwedX42X4O+ZfUR/IIj70jAqXDyK4BsqtWM4ngGtN/crT+Wp9tGevxynvs7mKYPaHCtD5VWRpHeTrOGua+hdVoZhxF79yuttbcA1ZHVFKFVrXZtbhe4huGuGorR5H3Bas2euVqfJgxSle68HL3bpzaZLZHE+MNaahzcNDydU7F0l86UNsgY6UAMecNa1o5ZtzXBK18klpe17if43ABri3mg3rZmSMeyWzBoa6rCXYqnisc8Vlxp8xvyY8V2pxr/ptw6UxOwkVwuFcW6iLLpJE3eSuID6ZDIDZySMiVflbK/+Yvp17tLY+yUGXS5o2NJXKF/NCe5Rr8nkY6/HY15Nu36QOkFG1bXasG0SEk1NVAvQnyLFky1k8myMMY1pA5Cq0gR3IEiaBmV3qu5WXoDgtMk2wDgguCO5qE5qvIjAkKJaiFqiQqoRs0rO3qM8LfZOpWf7GeFvskszFKDx1neJ3unATyN6zvE73TgK3odMm0IgCiERoU2UTJsR2oICK1RorLDsKKCgtRGZ+2XFSaGTDtKm1yJFdsxFRG6ncjtuibL+M59yi4Y6yT9QBpRGlHluiVorgNOWaH0V4FS1wHcUjloHVn0xVVyyOpXOhwkV20yVBrTVa9mgbGwSS5Rk0JXTL3tE8tJT39lCyXxbWsFMIaHFrXFlS8VXUMvBhwiSVrXluyuVd/cssaTxsIioS38XNFRTimEEMxxPDnN2DLCacCtTy0td97PMqZvu1ykvqOJhkEU5lkjrRhFQa7BXvVplrda4TrGCOYUcGHIkLn7Vo8I7Q2SBg1bmODqEnPENtVK77wdHLI5pbaHAhoGLJo4A8kHme+WvDH6Epc8PugcooVAuWjeUBc0SYcIO0DPrLJLllcnqY7552O4obnJyd6bVuOwE9wJRUjvt5BkoTirguyU/+N/opnR60Zfx7eYVlP8ACLufpmPKC8rTtFyTN2xk91FVddU3/U/0VFom2vpQeUFyvWm7ZWDE9hA4qkVVCMC4IZCM4KDgryIwTghEIxUHNVEKaNnHUb4W+ySnZ29Rvhb7JLO2Aoyfc7xO9ykAnk+53id7pwr+gok1EaFBqKxtVOh09kgFas1lc6lP3kgR2yOFwLi1/LdVZdu0he91WnC3c0ZBQc0/BTaXk6uKzRRZynGdzGZnzKJeGlcUMYDI24tw3hcFLfkjetjodnkqQteMlxJrzNU04KfdkruWdeNP560LhTaAMqBVrZ/yHJxNdm3JceX0LjnmMllTOJdt8lqjhZryR6in0er3J/yO6lH15GtfddHcunomeI3RGlaB5FWnmvJbpsZOEk4Qd5zz7l0kWkL7O0tOY2MIAHms2SeStR3KLFNztrR6Za4oHuxmjC01JFAHBc7eWlzHvdEG1i+0g0oaLkZ9IJHtIc8mu7YKLKNqpU1U+nV+VoWYmdcz3o7NltDTWJjKc3HZwVe1aRzMdWhDWmuWz1XJQXl1szt5lBtl/uzZWoA8kI4Wt6LPk+noFi0xYa0bRxFH1ORrwCqm6yzE+zPJc8YtWdhB258VxFz2jES934igHFa0mkrmdVpy2U4BDJw9qtT3OxpJb8bO+sd5uiaNflEGgYG55by4Kd0us1qfLgJIZurSo5LkLNeEdNYHyY6ZAmrR5HarFxSF+uADoXuP9xgoHeSip0v29HPHU95ejsotH43OrrKM4VBPchX5pFFY2mOJudKZbanfVBsMkUETWGWrialxzqd6z7wOud1xDJGXVGF1HUG8pptJdlompq6/d7SMqPS61yPZHZzicXVzzy4nkF0NlvCZjv5ccjzTEW5RNdyWbZbZY7Iatjo5wNSDiIFdlVWvPTwBryGZ/iCMgE1Oq0oKVMt+NHTWy9mnKrqtzqDv4LmbbpmQ7ql1G8SuYbpQ6UVJwipIpkFzl4292MmpI/2q4uFuq/YXmx4535OlvHSC0yHG1znMxCrRm0VOyi2IrK9zQ7CRkCd2a4OwaROhNQBz3g+S2JdMcTcya7RmRQ9y03gudKZDOSK77Nx7CDRQKw7DpVrHhsh25ArcIyqjyVPkTafgE5RRKKJCYVmlB9jfC32STwDqN8LfZMszYNmY+TrOz/J3unbKseafrvzP3u/yKYWk81sUdgKjdxjihzyHD1dvesbpR4pdKKHTGWTRM2STf7qt0Kcu2Np4giOtJ4lLpDuKZLlA3zeQc1yyu/JvcSiWa5JGjNzDyqn1p4pdIPFHdA5ZYKW5JiRQsoOalBo88VPUqdmaI2c8SiCY8UHVaCokNHdM2EddgI9B3I77oe4DFI1xHFVekEb1JtqdxUWn/Czrt/C0+6HUoHNH+lUZo48V/kGal0t3FMbW7iuXOhGpYF2jEm6RqCdEJCamRn7VvpbuJTi1O4lUV2hOSCdm0acxoGtb5Aqf05mSXtruQ+ku4pdKdxU31N7H/UINHpK/3h3UV6CwSsFBPs3CoCzm213FEFsPFTuKfnRRZEjRsUEkbyXPa9hr1TuKFbLNI4uLHNYTwyACqG1u4phajxSLE97OeVMFNc8xBGsbU7861VGa5ZyKY2nianMLU6SeKGbUVol0vSJU0/ZmTXJKAA3CfNV7XcUzqUA9Qto2pRdaSrTdIm4kwfpeQj7mj1UBo7MMuoQd9di3uklMbQVRZbJ9KDHi0XeC1xe0UNcq5LqGygACtaCiynTFRMxS23fkeUpXY2BOmMgWSJyl0kpOULo6qzyDA3wt9klnWabqM8LfZJZGu4NnOWibrv8AG/8AyKGJlWnf/I/xv/yKbWL0Uiey3rkhKqglT61doZFsyJjKquuT6xdo7Za1ibGVXxnkn1qGgpllr0RsqpjPeitFFNoZMtGRISIDZEznlDlDsNrTwS1h4IGInenb3o6O2WmyqQnCqYuajizXaCXTMm1yrY0i/mhoBabMnEyq1UqLmjthjKm1qCSmxLtHB9cVB0xQ8aRcjoAjaClr0BwTJ1Iuyxrk+tVeqYvROLOsTY1X1hSxogbDl6hrUPWKJKZCbOhssv8AGzwN9gkoWT+3H4Gf4hJYX5G2KbRmMvcccubnHbHxP/qofS8Xbl9Y/ikklWW/oUkL6Xj7cvrH8U/0tF25fWP4p0l3Vv6HQ40Yj7cvrH8UjoxH25fWP4pJIdW/p2hfS8Xbl9Y/inGjEfbl9Y/ikku6t/Q6H+mY+3L6s+KmzR2PtyerPinSS9W/oUhHRuPtyerPinbo3H25fVnxTpIdW/ow/wBNx9uT1Z8UvpuPty+rPimSQ6lfTiJ0dj7cnqz4pvp2PtyesfxSSR6lfRRN0aj/AOyX1Z8UQaNR9uX1Z8UkkHlv6El9OR9uX1Z8VL6dj7cvqz4pJJepX04gdHI+3L6s+KY6OR9uX1Z8Ukk3Ur6cN9OR9uX1Z8Ux0bj7cvqz4pJLupX04b6bj7cvqz4pjo3H25fVnxSSR6t/QaG+mo+3L6s+KX01H25fVnxSSR6t/TtCGjUfbl9WfFP9Mx9uX1Z8Ukl3Vv6Lob6Zj7cvqz4pfTUfbl9WfFJJHq39O0jWs9xsDGjFJk1o2s4eFJJJZXkr6H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data:image/jpg;base64,/9j/4AAQSkZJRgABAQAAAQABAAD/2wCEAAkGBhIQDxAQEBAQDw8PDw8NDw8PEA8PDQ0MFBAVFBQQEhIXGyYeFxkjGRIUHy8gIycpLCwsFR4xNTAqNSYrLCkBCQoKDgwOGg8PGikcHBwsLCkpKSkpKSksKSkpKSkpKSkpKSksLCkpKSwpLCkpKSksKSwpLikpLCwsLCkpKSwsKf/AABEIAMQBAgMBIgACEQEDEQH/xAAbAAABBQEBAAAAAAAAAAAAAAADAAECBAUGB//EADkQAAEDAQQGCQQBBAIDAAAAAAEAAgMRBAUSIQYTMUFRYRQiUnFygZGx0hYyQqEjFTOywQdTQ2Lh/8QAGQEAAwEBAQAAAAAAAAAAAAAAAQIDBAAF/8QAJREAAwACAAcAAwEBAQAAAAAAAAECAxEEEhMhMUFRBSJhFHEV/9oADAMBAAIRAxEAPwDtWFHaq7SiGYDevFWtHqNMtRooWb04BDN7JueUd06ZtZcEsQ5fpYD71JQX3g7iUrzQhlhpnT6xvL9JtY3l+lyxtp4lN0s8Sk/0T8KLh2dM60N5fpCdbG8lz3SDxUTOVN8Svg64ZnQG3M5ILre1YmsTF6hWffoosGjYNuamdeA3ALIxJsSR5RlhNf8AqHIJC8RwCyMSiXpVlH6KNwW5vAJG8G8AsLWp9Yn6wvQNz+ptG4KQvZvAfpYJco40FnOfDpnRC9m8AkL2bwH6XNmVLXFVXEsm+FOqZebN9P0rDLaw8P0uM6QeKcWtw3lXnil7QlcKdu20N5fpOXjl+lxQvFw3lEbfDuKr/ph+iL4ajryBy/SbJcq2+3Df6orL/O9Ms8MV4LOiNENwCyWX8N6IL4aU3PAvTpFp4QJExtjTsKiXV3pdyztNEUkklkaRXuZ0lrOyu9CNoKqukzPefdMXpd9jUpLJmUdaq+NNiSNlFKLOsSxKuCphym2UUhcSQcoJwlbHUhMSVVCidTbG1oJVJQqpBI2HQ5KbElRINU+YZSNiTEqRYlgXOg8oNOpYExYu5g6GqolSookJtg0QcVAvU3NQ3BMqBobGomRMUNydMDRMyJsaGVAuVExWg+tUdagF6bGmQNFnWpteeKqmRNjTpk3KLzLURvRmXk4b1liRPrU6rRJwjoWXgaDuCSzIn9Udw9k6g6YvKM89Y9590qqTm5nvPuoOVvRRCxJAobpmjaQgPvOMbXBK0OkXmqYWWdIIhz8km6RR13+iRpllLNxjEZsCzbNfsZ5LUgtzHbCpMVpobUJtSrYkCVErAmVBGpthVlsYRGhqm+43NoqiBPqFfZGDvRBAmWBsm82jLMKYwrW6LyT9FC7oM7rIyNSmMC1hZgl0VDoUHroyOjqDoFsdGCi6zBF4WgrKmYzokExLbdZggusgSqdDdRGK9iGY1tusYQH2QKiR3OY7o0J0a1J4QAs602hrdpAToZPYBzUMhQkvOPjVC/qLCqIDClRoo9Jad6kHAp0hGIqJKkQmcwoomzQhd1W+EeySaFvVb4R7JKDAZU2kwxOGA5OcP2qc+kL3bBRdy/ROAknAMyT+0J+hUDt1O5a0hZySeey2x79pUAF21q0Cb+DiFjWvRWaPdiA4LmXm5ZitYjNaimylpo4EHuU2RqVUjTI0baK3DaHDYSotiRmRLPTRZJGhZb2eNua0o73qNixWRq/YoKkCm+iz3QXE6NGO2vd9oJV6GxSuoSKArfuS5msaCQCSK5rY6M3h6LTi4V2ts8bPx0y+WUZt2XUwDOhP7WpHY2UyAURG3uVltANq9XBC8M8fLldPewfR2kUoEL+lM4K0KbdykCtSiX5RLnpeyoy6mBSfdrSNgCt1Tq6wQ/QOrX0xZ7k7JWXbbvlZsbUcs11xQntJ2LNn4SWv1NGPi7n+nnNptb2nNpHeFRfe7xsA816TabsZIOs0E9y5y+9GAAXMHkF4uXhbnuerh4zFfZrTOOlveQ7wFTkvSXtK7a7IWmhCzpWLKto9KZlgLReEjsi8rNmqdpJV6RqrPYtEApJFB7EFzVeexCdEtEsm0VA9w3lIWp4/Iowi5FWYLhmk+1h9FVNEn2K0d7vHNW4r/Owtr3LXsOgMr/7nUH7XR3boNFEQT1jzR0mQrLK9mJBb6sacDs2tOzkmXcNsLAAMIyySWdyJ1URxp8aqGZLXq6ojylzGmfQjMBVWyogkS00x5TXgpW+6GP2AV7ljyaMurVq6TWJxIoVKNU5aSOfj0cdxR2aNntLcxIrJFFwin+ijEbo2eK3bl0fDKuNCRsByCt2OPEc9g2q904VwgZDKqecE+TJn4vI1yog21dYNI2cKrQ1gG6leJVOVzTlUB3FDtD8Qwh2wbVqm+Twec5VJF0Yc6uB4ZqTSaACmFZ0bagZkq3DaAMlSLYlRovxDLJO5qUUg5Ii9OJTky99kIsqA1KIXKJO9Z14tkJBYaJ6vkXYaVvyaRfzThBs7ThGLbTNFTTW+7FaGeq1olaGmqPIfLJZ01cQoQQNqx8Ra1rRTHJzl/XcHgvYM94XJy3a87GOPcF3lpmo4kmjdhH+1F8TdooQc/JeJUczPdxZ3M6OAFwSu2Np3ojdE5TwC7gtG5QKpONfQviafo45mhbic3D0V6DQmP8iXey6PEol6soklWa2Z9n0dgZsYCeavtha37QB3J8aiXKqUoi6p+QlU+JBLk2NNtE3ITEkhYkllbH0cQ7SzrEFmxxG3nRTi0qaTm0hcxN97vE73KdqpynoKUdrDpBEd9FbjvVh/ILhGKwwJGh1jR2pvFvEKTbaDsK49lUeOQ8T6qDHWLZ2DJ670eKRcpDbnDetCyW55IUmxujo6SQnCA00JTRuwmrnftDhkdUYhWoy5KpeN5NxAFuzJWXjZhqdsPPeOOjWuOKtKrYs1cIqRszptK5jC00cO/JXLnvB5lw0JHPghPkSo7djpms6gw8UxNTSm3er0BBFAKcVJsABXoxj2ea8mm9j2GyYc6q4mZsTYl6uOFK0ZW9skou4KVUyo52KuwlAuU0F0oxYVnyNIInEbclnWuIEkbK7CNyuSQ1DhxKqzxkgcRlyXn5fBoxnPXyKBoOwuFabVewNDGhpqKKle8rmirhWjgKAbc0OK1daoBoRWn/xeZdpM9WYekw7pKIT5lkXlejmuLQKUWNPeLyfuKE5Nl+idfre5RM45Li3XlIPyKrTW6R21xV5oV4DuH25g/IeqFJejB+Q9V5/M9x3n1Vd5PE+pVUDpI7q0aURN/Kvcs+XTNo+0E96481USEykHTSO3j0nJaDQZgHbxCS5+zDqM8LfZMs7k7lRnyt6zvE73KTQpSDru8Tv8inaFp9F0SaEZig1qK1qnRVBWBGYhNCMxqz0WlhWK9Y3UI8lTY1Wodqz0W3s7INOqxBpcCBSncudttg6xJqa55reuO+sLdW4V7JWq27NZ1i0A0V5fOkpPFunip8xyN22J73UpQLoLuuh7XFxypTZvWhHdJBqBTyWvZ4iBmtGPh6p90Z83EL0BszS3N2YOQ5KxE9tSK1KKY0hCAa0zXsRhqNHmVSYnJgFNMtajfkm2OkmqnTaOIlCfEK13o9FEt81nyY9hTKrngDM70xNWk+dEWWwtdSo2Z0R8AAWX/PT3soqSOXtkZcKkUNT9w2rHjlJdQd1aZ7V1d42bGCabNgPFc5bbQ2EEADEd/NeJxGPlo9bh8nMtI529j/I4HOhpVZb1etLqknnVU5AoY0emVJAhFHeEBy0yIwEiruVp4QHBaJEYAqJCK5qgQqoRs1LOOozwt9kk9nHUZ4W+ySzsQoSjrO8TvcpNapyN6zvE73TtCr6KJkmBFYFFrURoU6KphGhHY1CYrEYUaKywjGqzGEFgRmFZqKbLcTqEEbVu2HSKRmRoR+1zzXIoelx5KxvaJ5cU5VqjuYdKmUGIEFWG6TQniO8LhBIiNkXpT+TpLwedX42X4O+ZfUR/IIj70jAqXDyK4BsqtWM4ngGtN/crT+Wp9tGevxynvs7mKYPaHCtD5VWRpHeTrOGua+hdVoZhxF79yuttbcA1ZHVFKFVrXZtbhe4huGuGorR5H3Bas2euVqfJgxSle68HL3bpzaZLZHE+MNaahzcNDydU7F0l86UNsgY6UAMecNa1o5ZtzXBK18klpe17if43ABri3mg3rZmSMeyWzBoa6rCXYqnisc8Vlxp8xvyY8V2pxr/ptw6UxOwkVwuFcW6iLLpJE3eSuID6ZDIDZySMiVflbK/+Yvp17tLY+yUGXS5o2NJXKF/NCe5Rr8nkY6/HY15Nu36QOkFG1bXasG0SEk1NVAvQnyLFky1k8myMMY1pA5Cq0gR3IEiaBmV3qu5WXoDgtMk2wDgguCO5qE5qvIjAkKJaiFqiQqoRs0rO3qM8LfZOpWf7GeFvskszFKDx1neJ3unATyN6zvE73TgK3odMm0IgCiERoU2UTJsR2oICK1RorLDsKKCgtRGZ+2XFSaGTDtKm1yJFdsxFRG6ncjtuibL+M59yi4Y6yT9QBpRGlHluiVorgNOWaH0V4FS1wHcUjloHVn0xVVyyOpXOhwkV20yVBrTVa9mgbGwSS5Rk0JXTL3tE8tJT39lCyXxbWsFMIaHFrXFlS8VXUMvBhwiSVrXluyuVd/cssaTxsIioS38XNFRTimEEMxxPDnN2DLCacCtTy0td97PMqZvu1ykvqOJhkEU5lkjrRhFQa7BXvVplrda4TrGCOYUcGHIkLn7Vo8I7Q2SBg1bmODqEnPENtVK77wdHLI5pbaHAhoGLJo4A8kHme+WvDH6Epc8PugcooVAuWjeUBc0SYcIO0DPrLJLllcnqY7552O4obnJyd6bVuOwE9wJRUjvt5BkoTirguyU/+N/opnR60Zfx7eYVlP8ACLufpmPKC8rTtFyTN2xk91FVddU3/U/0VFom2vpQeUFyvWm7ZWDE9hA4qkVVCMC4IZCM4KDgryIwTghEIxUHNVEKaNnHUb4W+ySnZ29Rvhb7JLO2Aoyfc7xO9ykAnk+53id7pwr+gok1EaFBqKxtVOh09kgFas1lc6lP3kgR2yOFwLi1/LdVZdu0he91WnC3c0ZBQc0/BTaXk6uKzRRZynGdzGZnzKJeGlcUMYDI24tw3hcFLfkjetjodnkqQteMlxJrzNU04KfdkruWdeNP560LhTaAMqBVrZ/yHJxNdm3JceX0LjnmMllTOJdt8lqjhZryR6in0er3J/yO6lH15GtfddHcunomeI3RGlaB5FWnmvJbpsZOEk4Qd5zz7l0kWkL7O0tOY2MIAHms2SeStR3KLFNztrR6Za4oHuxmjC01JFAHBc7eWlzHvdEG1i+0g0oaLkZ9IJHtIc8mu7YKLKNqpU1U+nV+VoWYmdcz3o7NltDTWJjKc3HZwVe1aRzMdWhDWmuWz1XJQXl1szt5lBtl/uzZWoA8kI4Wt6LPk+noFi0xYa0bRxFH1ORrwCqm6yzE+zPJc8YtWdhB258VxFz2jES934igHFa0mkrmdVpy2U4BDJw9qtT3OxpJb8bO+sd5uiaNflEGgYG55by4Kd0us1qfLgJIZurSo5LkLNeEdNYHyY6ZAmrR5HarFxSF+uADoXuP9xgoHeSip0v29HPHU95ejsotH43OrrKM4VBPchX5pFFY2mOJudKZbanfVBsMkUETWGWrialxzqd6z7wOud1xDJGXVGF1HUG8pptJdlompq6/d7SMqPS61yPZHZzicXVzzy4nkF0NlvCZjv5ccjzTEW5RNdyWbZbZY7Iatjo5wNSDiIFdlVWvPTwBryGZ/iCMgE1Oq0oKVMt+NHTWy9mnKrqtzqDv4LmbbpmQ7ql1G8SuYbpQ6UVJwipIpkFzl4292MmpI/2q4uFuq/YXmx4535OlvHSC0yHG1znMxCrRm0VOyi2IrK9zQ7CRkCd2a4OwaROhNQBz3g+S2JdMcTcya7RmRQ9y03gudKZDOSK77Nx7CDRQKw7DpVrHhsh25ArcIyqjyVPkTafgE5RRKKJCYVmlB9jfC32STwDqN8LfZMszYNmY+TrOz/J3unbKseafrvzP3u/yKYWk81sUdgKjdxjihzyHD1dvesbpR4pdKKHTGWTRM2STf7qt0Kcu2Np4giOtJ4lLpDuKZLlA3zeQc1yyu/JvcSiWa5JGjNzDyqn1p4pdIPFHdA5ZYKW5JiRQsoOalBo88VPUqdmaI2c8SiCY8UHVaCokNHdM2EddgI9B3I77oe4DFI1xHFVekEb1JtqdxUWn/Czrt/C0+6HUoHNH+lUZo48V/kGal0t3FMbW7iuXOhGpYF2jEm6RqCdEJCamRn7VvpbuJTi1O4lUV2hOSCdm0acxoGtb5Aqf05mSXtruQ+ku4pdKdxU31N7H/UINHpK/3h3UV6CwSsFBPs3CoCzm213FEFsPFTuKfnRRZEjRsUEkbyXPa9hr1TuKFbLNI4uLHNYTwyACqG1u4phajxSLE97OeVMFNc8xBGsbU7861VGa5ZyKY2nianMLU6SeKGbUVol0vSJU0/ZmTXJKAA3CfNV7XcUzqUA9Qto2pRdaSrTdIm4kwfpeQj7mj1UBo7MMuoQd9di3uklMbQVRZbJ9KDHi0XeC1xe0UNcq5LqGygACtaCiynTFRMxS23fkeUpXY2BOmMgWSJyl0kpOULo6qzyDA3wt9klnWabqM8LfZJZGu4NnOWibrv8AG/8AyKGJlWnf/I/xv/yKbWL0Uiey3rkhKqglT61doZFsyJjKquuT6xdo7Za1ibGVXxnkn1qGgpllr0RsqpjPeitFFNoZMtGRISIDZEznlDlDsNrTwS1h4IGInenb3o6O2WmyqQnCqYuajizXaCXTMm1yrY0i/mhoBabMnEyq1UqLmjthjKm1qCSmxLtHB9cVB0xQ8aRcjoAjaClr0BwTJ1Iuyxrk+tVeqYvROLOsTY1X1hSxogbDl6hrUPWKJKZCbOhssv8AGzwN9gkoWT+3H4Gf4hJYX5G2KbRmMvcccubnHbHxP/qofS8Xbl9Y/ikklWW/oUkL6Xj7cvrH8U/0tF25fWP4p0l3Vv6HQ40Yj7cvrH8UjoxH25fWP4pJIdW/p2hfS8Xbl9Y/inGjEfbl9Y/ikku6t/Q6H+mY+3L6s+KmzR2PtyerPinSS9W/oUhHRuPtyerPinbo3H25fVnxTpIdW/ow/wBNx9uT1Z8UvpuPty+rPimSQ6lfTiJ0dj7cnqz4pvp2PtyesfxSSR6lfRRN0aj/AOyX1Z8UQaNR9uX1Z8UkkHlv6El9OR9uX1Z8VL6dj7cvqz4pJJepX04gdHI+3L6s+KY6OR9uX1Z8Ukk3Ur6cN9OR9uX1Z8Ux0bj7cvqz4pJLupX04b6bj7cvqz4pjo3H25fVnxSSR6t/QaG+mo+3L6s+KX01H25fVnxSSR6t/TtCGjUfbl9WfFP9Mx9uX1Z8Ukl3Vv6Lob6Zj7cvqz4pfTUfbl9WfFJJHq39O0jWs9xsDGjFJk1o2s4eFJJJZXkr6H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data:image/jpg;base64,/9j/4AAQSkZJRgABAQAAAQABAAD/2wCEAAkGBhIQDxAQEBAQDw8PDw8NDw8PEA8PDQ0MFBAVFBQQEhIXGyYeFxkjGRIUHy8gIycpLCwsFR4xNTAqNSYrLCkBCQoKDgwOGg8PGikcHBwsLCkpKSkpKSksKSkpKSkpKSkpKSksLCkpKSwpLCkpKSksKSwpLikpLCwsLCkpKSwsKf/AABEIAMQBAgMBIgACEQEDEQH/xAAbAAABBQEBAAAAAAAAAAAAAAADAAECBAUGB//EADkQAAEDAQQGCQQBBAIDAAAAAAEAAgMRBAUSIQYTMUFRYRQiUnFygZGx0hYyQqEjFTOywQdTQ2Lh/8QAGQEAAwEBAQAAAAAAAAAAAAAAAQIDBAAF/8QAJREAAwACAAcAAwEBAQAAAAAAAAECAxEEEhMhMUFRBSJhFHEV/9oADAMBAAIRAxEAPwDtWFHaq7SiGYDevFWtHqNMtRooWb04BDN7JueUd06ZtZcEsQ5fpYD71JQX3g7iUrzQhlhpnT6xvL9JtY3l+lyxtp4lN0s8Sk/0T8KLh2dM60N5fpCdbG8lz3SDxUTOVN8Svg64ZnQG3M5ILre1YmsTF6hWffoosGjYNuamdeA3ALIxJsSR5RlhNf8AqHIJC8RwCyMSiXpVlH6KNwW5vAJG8G8AsLWp9Yn6wvQNz+ptG4KQvZvAfpYJco40FnOfDpnRC9m8AkL2bwH6XNmVLXFVXEsm+FOqZebN9P0rDLaw8P0uM6QeKcWtw3lXnil7QlcKdu20N5fpOXjl+lxQvFw3lEbfDuKr/ph+iL4ajryBy/SbJcq2+3Df6orL/O9Ms8MV4LOiNENwCyWX8N6IL4aU3PAvTpFp4QJExtjTsKiXV3pdyztNEUkklkaRXuZ0lrOyu9CNoKqukzPefdMXpd9jUpLJmUdaq+NNiSNlFKLOsSxKuCphym2UUhcSQcoJwlbHUhMSVVCidTbG1oJVJQqpBI2HQ5KbElRINU+YZSNiTEqRYlgXOg8oNOpYExYu5g6GqolSookJtg0QcVAvU3NQ3BMqBobGomRMUNydMDRMyJsaGVAuVExWg+tUdagF6bGmQNFnWpteeKqmRNjTpk3KLzLURvRmXk4b1liRPrU6rRJwjoWXgaDuCSzIn9Udw9k6g6YvKM89Y9590qqTm5nvPuoOVvRRCxJAobpmjaQgPvOMbXBK0OkXmqYWWdIIhz8km6RR13+iRpllLNxjEZsCzbNfsZ5LUgtzHbCpMVpobUJtSrYkCVErAmVBGpthVlsYRGhqm+43NoqiBPqFfZGDvRBAmWBsm82jLMKYwrW6LyT9FC7oM7rIyNSmMC1hZgl0VDoUHroyOjqDoFsdGCi6zBF4WgrKmYzokExLbdZggusgSqdDdRGK9iGY1tusYQH2QKiR3OY7o0J0a1J4QAs602hrdpAToZPYBzUMhQkvOPjVC/qLCqIDClRoo9Jad6kHAp0hGIqJKkQmcwoomzQhd1W+EeySaFvVb4R7JKDAZU2kwxOGA5OcP2qc+kL3bBRdy/ROAknAMyT+0J+hUDt1O5a0hZySeey2x79pUAF21q0Cb+DiFjWvRWaPdiA4LmXm5ZitYjNaimylpo4EHuU2RqVUjTI0baK3DaHDYSotiRmRLPTRZJGhZb2eNua0o73qNixWRq/YoKkCm+iz3QXE6NGO2vd9oJV6GxSuoSKArfuS5msaCQCSK5rY6M3h6LTi4V2ts8bPx0y+WUZt2XUwDOhP7WpHY2UyAURG3uVltANq9XBC8M8fLldPewfR2kUoEL+lM4K0KbdykCtSiX5RLnpeyoy6mBSfdrSNgCt1Tq6wQ/QOrX0xZ7k7JWXbbvlZsbUcs11xQntJ2LNn4SWv1NGPi7n+nnNptb2nNpHeFRfe7xsA816TabsZIOs0E9y5y+9GAAXMHkF4uXhbnuerh4zFfZrTOOlveQ7wFTkvSXtK7a7IWmhCzpWLKto9KZlgLReEjsi8rNmqdpJV6RqrPYtEApJFB7EFzVeexCdEtEsm0VA9w3lIWp4/Iowi5FWYLhmk+1h9FVNEn2K0d7vHNW4r/Owtr3LXsOgMr/7nUH7XR3boNFEQT1jzR0mQrLK9mJBb6sacDs2tOzkmXcNsLAAMIyySWdyJ1URxp8aqGZLXq6ojylzGmfQjMBVWyogkS00x5TXgpW+6GP2AV7ljyaMurVq6TWJxIoVKNU5aSOfj0cdxR2aNntLcxIrJFFwin+ijEbo2eK3bl0fDKuNCRsByCt2OPEc9g2q904VwgZDKqecE+TJn4vI1yog21dYNI2cKrQ1gG6leJVOVzTlUB3FDtD8Qwh2wbVqm+Twec5VJF0Yc6uB4ZqTSaACmFZ0bagZkq3DaAMlSLYlRovxDLJO5qUUg5Ii9OJTky99kIsqA1KIXKJO9Z14tkJBYaJ6vkXYaVvyaRfzThBs7ThGLbTNFTTW+7FaGeq1olaGmqPIfLJZ01cQoQQNqx8Ra1rRTHJzl/XcHgvYM94XJy3a87GOPcF3lpmo4kmjdhH+1F8TdooQc/JeJUczPdxZ3M6OAFwSu2Np3ojdE5TwC7gtG5QKpONfQviafo45mhbic3D0V6DQmP8iXey6PEol6soklWa2Z9n0dgZsYCeavtha37QB3J8aiXKqUoi6p+QlU+JBLk2NNtE3ITEkhYkllbH0cQ7SzrEFmxxG3nRTi0qaTm0hcxN97vE73KdqpynoKUdrDpBEd9FbjvVh/ILhGKwwJGh1jR2pvFvEKTbaDsK49lUeOQ8T6qDHWLZ2DJ670eKRcpDbnDetCyW55IUmxujo6SQnCA00JTRuwmrnftDhkdUYhWoy5KpeN5NxAFuzJWXjZhqdsPPeOOjWuOKtKrYs1cIqRszptK5jC00cO/JXLnvB5lw0JHPghPkSo7djpms6gw8UxNTSm3er0BBFAKcVJsABXoxj2ea8mm9j2GyYc6q4mZsTYl6uOFK0ZW9skou4KVUyo52KuwlAuU0F0oxYVnyNIInEbclnWuIEkbK7CNyuSQ1DhxKqzxkgcRlyXn5fBoxnPXyKBoOwuFabVewNDGhpqKKle8rmirhWjgKAbc0OK1daoBoRWn/xeZdpM9WYekw7pKIT5lkXlejmuLQKUWNPeLyfuKE5Nl+idfre5RM45Li3XlIPyKrTW6R21xV5oV4DuH25g/IeqFJejB+Q9V5/M9x3n1Vd5PE+pVUDpI7q0aURN/Kvcs+XTNo+0E96481USEykHTSO3j0nJaDQZgHbxCS5+zDqM8LfZMs7k7lRnyt6zvE73KTQpSDru8Tv8inaFp9F0SaEZig1qK1qnRVBWBGYhNCMxqz0WlhWK9Y3UI8lTY1Wodqz0W3s7INOqxBpcCBSncudttg6xJqa55reuO+sLdW4V7JWq27NZ1i0A0V5fOkpPFunip8xyN22J73UpQLoLuuh7XFxypTZvWhHdJBqBTyWvZ4iBmtGPh6p90Z83EL0BszS3N2YOQ5KxE9tSK1KKY0hCAa0zXsRhqNHmVSYnJgFNMtajfkm2OkmqnTaOIlCfEK13o9FEt81nyY9hTKrngDM70xNWk+dEWWwtdSo2Z0R8AAWX/PT3soqSOXtkZcKkUNT9w2rHjlJdQd1aZ7V1d42bGCabNgPFc5bbQ2EEADEd/NeJxGPlo9bh8nMtI529j/I4HOhpVZb1etLqknnVU5AoY0emVJAhFHeEBy0yIwEiruVp4QHBaJEYAqJCK5qgQqoRs1LOOozwt9kk9nHUZ4W+ySzsQoSjrO8TvcpNapyN6zvE73TtCr6KJkmBFYFFrURoU6KphGhHY1CYrEYUaKywjGqzGEFgRmFZqKbLcTqEEbVu2HSKRmRoR+1zzXIoelx5KxvaJ5cU5VqjuYdKmUGIEFWG6TQniO8LhBIiNkXpT+TpLwedX42X4O+ZfUR/IIj70jAqXDyK4BsqtWM4ngGtN/crT+Wp9tGevxynvs7mKYPaHCtD5VWRpHeTrOGua+hdVoZhxF79yuttbcA1ZHVFKFVrXZtbhe4huGuGorR5H3Bas2euVqfJgxSle68HL3bpzaZLZHE+MNaahzcNDydU7F0l86UNsgY6UAMecNa1o5ZtzXBK18klpe17if43ABri3mg3rZmSMeyWzBoa6rCXYqnisc8Vlxp8xvyY8V2pxr/ptw6UxOwkVwuFcW6iLLpJE3eSuID6ZDIDZySMiVflbK/+Yvp17tLY+yUGXS5o2NJXKF/NCe5Rr8nkY6/HY15Nu36QOkFG1bXasG0SEk1NVAvQnyLFky1k8myMMY1pA5Cq0gR3IEiaBmV3qu5WXoDgtMk2wDgguCO5qE5qvIjAkKJaiFqiQqoRs0rO3qM8LfZOpWf7GeFvskszFKDx1neJ3unATyN6zvE73TgK3odMm0IgCiERoU2UTJsR2oICK1RorLDsKKCgtRGZ+2XFSaGTDtKm1yJFdsxFRG6ncjtuibL+M59yi4Y6yT9QBpRGlHluiVorgNOWaH0V4FS1wHcUjloHVn0xVVyyOpXOhwkV20yVBrTVa9mgbGwSS5Rk0JXTL3tE8tJT39lCyXxbWsFMIaHFrXFlS8VXUMvBhwiSVrXluyuVd/cssaTxsIioS38XNFRTimEEMxxPDnN2DLCacCtTy0td97PMqZvu1ykvqOJhkEU5lkjrRhFQa7BXvVplrda4TrGCOYUcGHIkLn7Vo8I7Q2SBg1bmODqEnPENtVK77wdHLI5pbaHAhoGLJo4A8kHme+WvDH6Epc8PugcooVAuWjeUBc0SYcIO0DPrLJLllcnqY7552O4obnJyd6bVuOwE9wJRUjvt5BkoTirguyU/+N/opnR60Zfx7eYVlP8ACLufpmPKC8rTtFyTN2xk91FVddU3/U/0VFom2vpQeUFyvWm7ZWDE9hA4qkVVCMC4IZCM4KDgryIwTghEIxUHNVEKaNnHUb4W+ySnZ29Rvhb7JLO2Aoyfc7xO9ykAnk+53id7pwr+gok1EaFBqKxtVOh09kgFas1lc6lP3kgR2yOFwLi1/LdVZdu0he91WnC3c0ZBQc0/BTaXk6uKzRRZynGdzGZnzKJeGlcUMYDI24tw3hcFLfkjetjodnkqQteMlxJrzNU04KfdkruWdeNP560LhTaAMqBVrZ/yHJxNdm3JceX0LjnmMllTOJdt8lqjhZryR6in0er3J/yO6lH15GtfddHcunomeI3RGlaB5FWnmvJbpsZOEk4Qd5zz7l0kWkL7O0tOY2MIAHms2SeStR3KLFNztrR6Za4oHuxmjC01JFAHBc7eWlzHvdEG1i+0g0oaLkZ9IJHtIc8mu7YKLKNqpU1U+nV+VoWYmdcz3o7NltDTWJjKc3HZwVe1aRzMdWhDWmuWz1XJQXl1szt5lBtl/uzZWoA8kI4Wt6LPk+noFi0xYa0bRxFH1ORrwCqm6yzE+zPJc8YtWdhB258VxFz2jES934igHFa0mkrmdVpy2U4BDJw9qtT3OxpJb8bO+sd5uiaNflEGgYG55by4Kd0us1qfLgJIZurSo5LkLNeEdNYHyY6ZAmrR5HarFxSF+uADoXuP9xgoHeSip0v29HPHU95ejsotH43OrrKM4VBPchX5pFFY2mOJudKZbanfVBsMkUETWGWrialxzqd6z7wOud1xDJGXVGF1HUG8pptJdlompq6/d7SMqPS61yPZHZzicXVzzy4nkF0NlvCZjv5ccjzTEW5RNdyWbZbZY7Iatjo5wNSDiIFdlVWvPTwBryGZ/iCMgE1Oq0oKVMt+NHTWy9mnKrqtzqDv4LmbbpmQ7ql1G8SuYbpQ6UVJwipIpkFzl4292MmpI/2q4uFuq/YXmx4535OlvHSC0yHG1znMxCrRm0VOyi2IrK9zQ7CRkCd2a4OwaROhNQBz3g+S2JdMcTcya7RmRQ9y03gudKZDOSK77Nx7CDRQKw7DpVrHhsh25ArcIyqjyVPkTafgE5RRKKJCYVmlB9jfC32STwDqN8LfZMszYNmY+TrOz/J3unbKseafrvzP3u/yKYWk81sUdgKjdxjihzyHD1dvesbpR4pdKKHTGWTRM2STf7qt0Kcu2Np4giOtJ4lLpDuKZLlA3zeQc1yyu/JvcSiWa5JGjNzDyqn1p4pdIPFHdA5ZYKW5JiRQsoOalBo88VPUqdmaI2c8SiCY8UHVaCokNHdM2EddgI9B3I77oe4DFI1xHFVekEb1JtqdxUWn/Czrt/C0+6HUoHNH+lUZo48V/kGal0t3FMbW7iuXOhGpYF2jEm6RqCdEJCamRn7VvpbuJTi1O4lUV2hOSCdm0acxoGtb5Aqf05mSXtruQ+ku4pdKdxU31N7H/UINHpK/3h3UV6CwSsFBPs3CoCzm213FEFsPFTuKfnRRZEjRsUEkbyXPa9hr1TuKFbLNI4uLHNYTwyACqG1u4phajxSLE97OeVMFNc8xBGsbU7861VGa5ZyKY2nianMLU6SeKGbUVol0vSJU0/ZmTXJKAA3CfNV7XcUzqUA9Qto2pRdaSrTdIm4kwfpeQj7mj1UBo7MMuoQd9di3uklMbQVRZbJ9KDHi0XeC1xe0UNcq5LqGygACtaCiynTFRMxS23fkeUpXY2BOmMgWSJyl0kpOULo6qzyDA3wt9klnWabqM8LfZJZGu4NnOWibrv8AG/8AyKGJlWnf/I/xv/yKbWL0Uiey3rkhKqglT61doZFsyJjKquuT6xdo7Za1ibGVXxnkn1qGgpllr0RsqpjPeitFFNoZMtGRISIDZEznlDlDsNrTwS1h4IGInenb3o6O2WmyqQnCqYuajizXaCXTMm1yrY0i/mhoBabMnEyq1UqLmjthjKm1qCSmxLtHB9cVB0xQ8aRcjoAjaClr0BwTJ1Iuyxrk+tVeqYvROLOsTY1X1hSxogbDl6hrUPWKJKZCbOhssv8AGzwN9gkoWT+3H4Gf4hJYX5G2KbRmMvcccubnHbHxP/qofS8Xbl9Y/ikklWW/oUkL6Xj7cvrH8U/0tF25fWP4p0l3Vv6HQ40Yj7cvrH8UjoxH25fWP4pJIdW/p2hfS8Xbl9Y/inGjEfbl9Y/ikku6t/Q6H+mY+3L6s+KmzR2PtyerPinSS9W/oUhHRuPtyerPinbo3H25fVnxTpIdW/ow/wBNx9uT1Z8UvpuPty+rPimSQ6lfTiJ0dj7cnqz4pvp2PtyesfxSSR6lfRRN0aj/AOyX1Z8UQaNR9uX1Z8UkkHlv6El9OR9uX1Z8VL6dj7cvqz4pJJepX04gdHI+3L6s+KY6OR9uX1Z8Ukk3Ur6cN9OR9uX1Z8Ux0bj7cvqz4pJLupX04b6bj7cvqz4pjo3H25fVnxSSR6t/QaG+mo+3L6s+KX01H25fVnxSSR6t/TtCGjUfbl9WfFP9Mx9uX1Z8Ukl3Vv6Lob6Zj7cvqz4pfTUfbl9WfFJJHq39O0jWs9xsDGjFJk1o2s4eFJJJZXkr6H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2" name="Picture 8" descr="http://withfriendship.com/images/i/41130/Explosion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419600"/>
            <a:ext cx="3048000" cy="22860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4267200" y="1143000"/>
            <a:ext cx="76200" cy="4953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66" y="304800"/>
            <a:ext cx="8229600" cy="1066800"/>
          </a:xfrm>
        </p:spPr>
        <p:txBody>
          <a:bodyPr/>
          <a:lstStyle/>
          <a:p>
            <a:r>
              <a:rPr lang="en-US" dirty="0" smtClean="0"/>
              <a:t>The train track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76" y="1676400"/>
            <a:ext cx="8229600" cy="2392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Lets say we need to turn 13.1 miles into inches. How would we do it?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Always start with what you’ve been given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map your way to the unit you want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5240693"/>
            <a:ext cx="4191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537261" y="5219700"/>
            <a:ext cx="838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064660" y="4752017"/>
            <a:ext cx="555910" cy="516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933700" y="5219700"/>
            <a:ext cx="838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" y="4724400"/>
            <a:ext cx="1208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13.1 mi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590800" y="5257800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751983" y="4734580"/>
            <a:ext cx="56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ft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049752" y="52578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ft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114800" y="4724400"/>
            <a:ext cx="457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133600" y="5257800"/>
            <a:ext cx="344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981200" y="4724400"/>
            <a:ext cx="9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5280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733800" y="5257800"/>
            <a:ext cx="344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551057" y="4724400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12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562600" y="4800600"/>
            <a:ext cx="2332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830,016 in</a:t>
            </a:r>
            <a:endParaRPr lang="en-US" sz="4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035655" y="5406571"/>
            <a:ext cx="451708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51983" y="4850694"/>
            <a:ext cx="451708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91021" y="4850694"/>
            <a:ext cx="451708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05273" y="5367010"/>
            <a:ext cx="451708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914400"/>
          </a:xfrm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114800"/>
          </a:xfrm>
        </p:spPr>
        <p:txBody>
          <a:bodyPr/>
          <a:lstStyle/>
          <a:p>
            <a:r>
              <a:rPr lang="en-US" dirty="0" smtClean="0"/>
              <a:t>How tall are you in meters?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tall are you in ears?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many hours old are you?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524000"/>
          </a:xfrm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new field is 1.6 miles long. What would that be in kilometers?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81" y="4114800"/>
            <a:ext cx="7162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05126" y="407161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865416" y="411480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053381" y="411480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384481" y="4105041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581" y="3657600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1.6 mi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757981" y="36576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ft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53381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ft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977181" y="3657600"/>
            <a:ext cx="457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287752" y="4114800"/>
            <a:ext cx="457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196381" y="3657600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415581" y="4105041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494128" y="3626216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</a:t>
            </a:r>
            <a:endParaRPr lang="en-US" sz="2800" dirty="0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5598300" y="411480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84768" y="4071610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797404" y="3598145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km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757981" y="4191000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3512928" y="54864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2.57 km</a:t>
            </a:r>
            <a:endParaRPr lang="en-US" sz="4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29576" y="4018631"/>
            <a:ext cx="940162" cy="369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181495" y="3982326"/>
            <a:ext cx="940162" cy="4339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347590" y="3974010"/>
            <a:ext cx="1072010" cy="293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744928" y="4050965"/>
            <a:ext cx="749200" cy="282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956549" y="3954041"/>
            <a:ext cx="940162" cy="313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4472883" y="4370590"/>
            <a:ext cx="556317" cy="444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4" y="-533400"/>
            <a:ext cx="8229600" cy="1524000"/>
          </a:xfrm>
        </p:spPr>
        <p:txBody>
          <a:bodyPr/>
          <a:lstStyle/>
          <a:p>
            <a:r>
              <a:rPr lang="en-US" dirty="0" smtClean="0"/>
              <a:t>Double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75658"/>
            <a:ext cx="8229600" cy="25145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What do we do if we have a mixed unit?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Speed limit is 15 m/s and I need to know what it is in mi/</a:t>
            </a:r>
            <a:r>
              <a:rPr lang="en-US" dirty="0" err="1" smtClean="0"/>
              <a:t>hr</a:t>
            </a:r>
            <a:r>
              <a:rPr lang="en-US" dirty="0" smtClean="0"/>
              <a:t>…..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Convert the top unit first and then the bottom unit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4724400"/>
            <a:ext cx="7467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409700" y="4762500"/>
            <a:ext cx="990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857500" y="4762500"/>
            <a:ext cx="990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533900" y="4686300"/>
            <a:ext cx="990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134100" y="4762500"/>
            <a:ext cx="990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67791" y="4262735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  m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295400" y="4800600"/>
            <a:ext cx="30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4876800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895600" y="43434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ft</a:t>
            </a:r>
            <a:endParaRPr lang="en-US" sz="2400" dirty="0"/>
          </a:p>
        </p:txBody>
      </p:sp>
      <p:sp>
        <p:nvSpPr>
          <p:cNvPr id="46" name="Oval 45"/>
          <p:cNvSpPr/>
          <p:nvPr/>
        </p:nvSpPr>
        <p:spPr>
          <a:xfrm>
            <a:off x="7795823" y="4817478"/>
            <a:ext cx="556317" cy="44478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95800" y="48768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ft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495800" y="4338935"/>
            <a:ext cx="51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438400" y="4876800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0" y="4267200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3.28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4114800" y="4343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810000" y="487680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5280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248400" y="4343400"/>
            <a:ext cx="30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983527" y="4876800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772400" y="4343400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min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848599" y="4802273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hr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715000" y="4876800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791200" y="4343400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60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7391400" y="4800600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315200" y="4343400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60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3445615" y="5867400"/>
            <a:ext cx="1947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33.5 mi/hr</a:t>
            </a:r>
            <a:endParaRPr lang="en-US" sz="3200" dirty="0"/>
          </a:p>
        </p:txBody>
      </p:sp>
      <p:sp>
        <p:nvSpPr>
          <p:cNvPr id="35" name="5-Point Star 34"/>
          <p:cNvSpPr/>
          <p:nvPr/>
        </p:nvSpPr>
        <p:spPr>
          <a:xfrm>
            <a:off x="861117" y="3124200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7989541" y="4436478"/>
            <a:ext cx="327717" cy="2923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526866" y="4961438"/>
            <a:ext cx="327717" cy="29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957733" y="4404871"/>
            <a:ext cx="327717" cy="29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875313" y="4969878"/>
            <a:ext cx="327717" cy="29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426601" y="4393913"/>
            <a:ext cx="327717" cy="292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212727" y="4959910"/>
            <a:ext cx="327717" cy="2923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221555" y="4428038"/>
            <a:ext cx="327717" cy="2923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306412" y="4959911"/>
            <a:ext cx="327717" cy="2923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  <p:bldP spid="18" grpId="0"/>
      <p:bldP spid="19" grpId="0"/>
      <p:bldP spid="46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524000"/>
          </a:xfrm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62" y="1787236"/>
            <a:ext cx="8229600" cy="1524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If my hose sprays out 10 gallons per minute, How many liters per second would that be?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1216" y="5620434"/>
            <a:ext cx="3530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0.63 liters/second</a:t>
            </a:r>
            <a:endParaRPr lang="en-US" sz="3600" dirty="0"/>
          </a:p>
        </p:txBody>
      </p:sp>
      <p:pic>
        <p:nvPicPr>
          <p:cNvPr id="22530" name="Picture 2" descr="http://t1.gstatic.com/images?q=tbn:ANd9GcSewWMje0K47H72Yvh05yF1I07QW_MRRz4GykkLrYp8E_EJxd1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0"/>
            <a:ext cx="1312759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1993393"/>
            <a:ext cx="8065294" cy="3340607"/>
          </a:xfrm>
        </p:spPr>
        <p:txBody>
          <a:bodyPr/>
          <a:lstStyle/>
          <a:p>
            <a:r>
              <a:rPr lang="en-US" dirty="0" smtClean="0"/>
              <a:t>In each case, solve for X</a:t>
            </a:r>
          </a:p>
          <a:p>
            <a:r>
              <a:rPr lang="en-US" dirty="0" smtClean="0"/>
              <a:t>1.  3x = 27</a:t>
            </a:r>
          </a:p>
          <a:p>
            <a:r>
              <a:rPr lang="en-US" dirty="0" smtClean="0"/>
              <a:t>2.  14x</a:t>
            </a:r>
            <a:r>
              <a:rPr lang="en-US" baseline="30000" dirty="0" smtClean="0"/>
              <a:t>2</a:t>
            </a:r>
            <a:r>
              <a:rPr lang="en-US" dirty="0" smtClean="0"/>
              <a:t> = 56</a:t>
            </a:r>
          </a:p>
          <a:p>
            <a:r>
              <a:rPr lang="en-US" dirty="0" smtClean="0"/>
              <a:t>3. 7x – 3 = 18</a:t>
            </a:r>
          </a:p>
          <a:p>
            <a:r>
              <a:rPr lang="en-US" dirty="0" smtClean="0"/>
              <a:t>4. 7(x – 3) = 18</a:t>
            </a:r>
          </a:p>
          <a:p>
            <a:r>
              <a:rPr lang="en-US" dirty="0" smtClean="0"/>
              <a:t>5. x</a:t>
            </a:r>
            <a:r>
              <a:rPr lang="en-US" baseline="30000" dirty="0" smtClean="0"/>
              <a:t>2 </a:t>
            </a:r>
            <a:r>
              <a:rPr lang="en-US" dirty="0" smtClean="0"/>
              <a:t>+ x – 4 = 0</a:t>
            </a:r>
          </a:p>
          <a:p>
            <a:r>
              <a:rPr lang="en-US" dirty="0" smtClean="0"/>
              <a:t>6. Find ‘x’: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ight Triangle 4"/>
          <p:cNvSpPr/>
          <p:nvPr/>
        </p:nvSpPr>
        <p:spPr>
          <a:xfrm>
            <a:off x="3429000" y="4724400"/>
            <a:ext cx="1219200" cy="1905000"/>
          </a:xfrm>
          <a:prstGeom prst="rtTriangl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4800" y="5181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01291" y="530756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80163" y="5690755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5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600200"/>
            <a:ext cx="5714228" cy="2421464"/>
          </a:xfrm>
        </p:spPr>
        <p:txBody>
          <a:bodyPr/>
          <a:lstStyle/>
          <a:p>
            <a:r>
              <a:rPr lang="en-US" dirty="0" smtClean="0"/>
              <a:t>Science Matters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Typhoon </a:t>
            </a:r>
            <a:r>
              <a:rPr lang="en-US" dirty="0" err="1" smtClean="0"/>
              <a:t>Hato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8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Typhoon </a:t>
            </a:r>
            <a:r>
              <a:rPr lang="en-US" b="1" dirty="0" err="1"/>
              <a:t>Hato</a:t>
            </a:r>
            <a:r>
              <a:rPr lang="en-US" b="1" dirty="0"/>
              <a:t>: Twelve killed as storm sweeps south China</a:t>
            </a:r>
            <a:br>
              <a:rPr lang="en-US" b="1" dirty="0"/>
            </a:br>
            <a:endParaRPr lang="en-US" dirty="0"/>
          </a:p>
        </p:txBody>
      </p:sp>
      <p:pic>
        <p:nvPicPr>
          <p:cNvPr id="1026" name="Picture 2" descr="http://www.straitstimes.com/sites/default/files/articles/2017/08/23/typhoon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65868"/>
            <a:ext cx="6096000" cy="441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777" y="49530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storm caused widespread flooding, blackouts and destruction.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321806"/>
            <a:ext cx="2550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Typhoon </a:t>
            </a:r>
            <a:r>
              <a:rPr lang="en-US" dirty="0" err="1"/>
              <a:t>Hato</a:t>
            </a:r>
            <a:r>
              <a:rPr lang="en-US" dirty="0"/>
              <a:t> made landfall at noon on Wednesday near Zhuhai city in Guangdong province, bringing with it strong winds and lashing rain.</a:t>
            </a:r>
          </a:p>
        </p:txBody>
      </p:sp>
    </p:spTree>
    <p:extLst>
      <p:ext uri="{BB962C8B-B14F-4D97-AF65-F5344CB8AC3E}">
        <p14:creationId xmlns:p14="http://schemas.microsoft.com/office/powerpoint/2010/main" val="55261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Meteorology = Atmospheric Physics</a:t>
            </a:r>
            <a:endParaRPr lang="en-US" dirty="0"/>
          </a:p>
        </p:txBody>
      </p:sp>
      <p:pic>
        <p:nvPicPr>
          <p:cNvPr id="2050" name="Picture 2" descr="https://www.physics.utoronto.ca/dept-items/colloquium/global_obs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62200"/>
            <a:ext cx="4749090" cy="301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514600"/>
            <a:ext cx="3657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Predict 3-5 days in advance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Use of satellite, GPS, Communication towers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What kind of benefits could this bring?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460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Units and Measurement</a:t>
            </a:r>
            <a:endParaRPr lang="en-US" dirty="0"/>
          </a:p>
        </p:txBody>
      </p:sp>
      <p:pic>
        <p:nvPicPr>
          <p:cNvPr id="3074" name="Picture 2" descr="https://eee.uci.edu/wiki/images/2/2e/Units_of_measurem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3836" y="3581400"/>
            <a:ext cx="3810000" cy="2857500"/>
          </a:xfrm>
          <a:prstGeom prst="rect">
            <a:avLst/>
          </a:prstGeom>
          <a:noFill/>
        </p:spPr>
      </p:pic>
      <p:pic>
        <p:nvPicPr>
          <p:cNvPr id="3076" name="Picture 4" descr="http://t1.gstatic.com/images?q=tbn:ANd9GcRqEZCVkW4KtAb1sf1oZaqhspneCWE28TU8VFobgIyBVIfmKJC6n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295237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6927"/>
            <a:ext cx="8229600" cy="1524000"/>
          </a:xfrm>
        </p:spPr>
        <p:txBody>
          <a:bodyPr/>
          <a:lstStyle/>
          <a:p>
            <a:r>
              <a:rPr lang="en-US" dirty="0" smtClean="0"/>
              <a:t>What are Units?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purpose is to give numbers meaning!</a:t>
            </a:r>
          </a:p>
          <a:p>
            <a:endParaRPr lang="en-US" dirty="0"/>
          </a:p>
          <a:p>
            <a:r>
              <a:rPr lang="en-US" dirty="0" smtClean="0"/>
              <a:t>If I tell you, “I’ll be back in 5…” </a:t>
            </a:r>
          </a:p>
          <a:p>
            <a:pPr lvl="3"/>
            <a:r>
              <a:rPr lang="en-US" dirty="0" smtClean="0"/>
              <a:t>Seconds</a:t>
            </a:r>
          </a:p>
          <a:p>
            <a:pPr lvl="3"/>
            <a:r>
              <a:rPr lang="en-US" dirty="0" smtClean="0"/>
              <a:t>Hours</a:t>
            </a:r>
          </a:p>
          <a:p>
            <a:pPr lvl="3"/>
            <a:r>
              <a:rPr lang="en-US" dirty="0" smtClean="0"/>
              <a:t>Minutes</a:t>
            </a:r>
          </a:p>
          <a:p>
            <a:pPr lvl="3"/>
            <a:r>
              <a:rPr lang="en-US" dirty="0" smtClean="0"/>
              <a:t>Years……</a:t>
            </a:r>
          </a:p>
          <a:p>
            <a:r>
              <a:rPr lang="en-US" dirty="0" smtClean="0"/>
              <a:t>You never know when I’m coming back.</a:t>
            </a:r>
          </a:p>
        </p:txBody>
      </p:sp>
      <p:pic>
        <p:nvPicPr>
          <p:cNvPr id="1026" name="Picture 2" descr="http://t0.gstatic.com/images?q=tbn:ANd9GcQICVR-c4e17Xc8VF3u-MhB5vdtSlaWPz545xq12ia0T_WaTXj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895600"/>
            <a:ext cx="215265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physics you MUST  keep track of your Units!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They let you know what you are dealing with.</a:t>
            </a:r>
          </a:p>
          <a:p>
            <a:r>
              <a:rPr lang="en-US" dirty="0" smtClean="0"/>
              <a:t>Help you keep track of the correct answer.</a:t>
            </a:r>
          </a:p>
          <a:p>
            <a:r>
              <a:rPr lang="en-US" dirty="0" smtClean="0"/>
              <a:t>You can use them to check if your equations are bogus. </a:t>
            </a:r>
            <a:endParaRPr lang="en-US" dirty="0"/>
          </a:p>
        </p:txBody>
      </p:sp>
      <p:pic>
        <p:nvPicPr>
          <p:cNvPr id="16386" name="Picture 2" descr="http://www.cartoonstock.com/lowres/cco0018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09800"/>
            <a:ext cx="3810000" cy="272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349" y="13855"/>
            <a:ext cx="8229600" cy="1143000"/>
          </a:xfrm>
        </p:spPr>
        <p:txBody>
          <a:bodyPr/>
          <a:lstStyle/>
          <a:p>
            <a:r>
              <a:rPr lang="en-US" dirty="0" smtClean="0"/>
              <a:t>Two Systems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219200"/>
            <a:ext cx="3657600" cy="4160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u="sng" dirty="0" smtClean="0"/>
              <a:t>Old English System</a:t>
            </a:r>
            <a:endParaRPr lang="en-US" sz="3200" u="sng" dirty="0"/>
          </a:p>
          <a:p>
            <a:r>
              <a:rPr lang="en-US" sz="3200" dirty="0" smtClean="0"/>
              <a:t>In, ft, yards, miles</a:t>
            </a:r>
          </a:p>
          <a:p>
            <a:r>
              <a:rPr lang="en-US" sz="3200" dirty="0" smtClean="0"/>
              <a:t>cups, quarts, gallons</a:t>
            </a:r>
          </a:p>
          <a:p>
            <a:r>
              <a:rPr lang="en-US" sz="3200" dirty="0" err="1" smtClean="0"/>
              <a:t>Farenheight</a:t>
            </a:r>
            <a:endParaRPr lang="en-US" sz="3200" dirty="0" smtClean="0"/>
          </a:p>
          <a:p>
            <a:r>
              <a:rPr lang="en-US" sz="3200" dirty="0" smtClean="0"/>
              <a:t>seconds, minutes, hours</a:t>
            </a:r>
          </a:p>
          <a:p>
            <a:r>
              <a:rPr lang="en-US" sz="3200" dirty="0" smtClean="0"/>
              <a:t>Slugs </a:t>
            </a:r>
          </a:p>
          <a:p>
            <a:r>
              <a:rPr lang="en-US" sz="3200" dirty="0" smtClean="0"/>
              <a:t>Pounds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226480"/>
            <a:ext cx="38862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u="sng" dirty="0" smtClean="0"/>
              <a:t>Metric System</a:t>
            </a:r>
            <a:endParaRPr lang="en-US" sz="3200" u="sng" dirty="0"/>
          </a:p>
          <a:p>
            <a:r>
              <a:rPr lang="en-US" sz="3200" dirty="0" smtClean="0"/>
              <a:t>Meter</a:t>
            </a:r>
          </a:p>
          <a:p>
            <a:r>
              <a:rPr lang="en-US" sz="3200" dirty="0" smtClean="0"/>
              <a:t>Liter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Celsius </a:t>
            </a:r>
          </a:p>
          <a:p>
            <a:r>
              <a:rPr lang="en-US" sz="3200" dirty="0"/>
              <a:t>s</a:t>
            </a:r>
            <a:r>
              <a:rPr lang="en-US" sz="3200" dirty="0" smtClean="0"/>
              <a:t>econds, minutes, hours</a:t>
            </a:r>
          </a:p>
          <a:p>
            <a:r>
              <a:rPr lang="en-US" sz="3200" dirty="0" smtClean="0"/>
              <a:t>Grams </a:t>
            </a:r>
          </a:p>
          <a:p>
            <a:r>
              <a:rPr lang="en-US" sz="3200" dirty="0" err="1" smtClean="0"/>
              <a:t>Newtons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36413" y="1828800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Distance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13966" y="2667000"/>
            <a:ext cx="1324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Volume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0782" y="3555739"/>
            <a:ext cx="2111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Temperature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04915" y="4384319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Time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4915" y="5229223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Mass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7206" y="5760774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Force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" y="2352020"/>
            <a:ext cx="876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" y="5760774"/>
            <a:ext cx="876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400" y="4083392"/>
            <a:ext cx="876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2400" y="3429000"/>
            <a:ext cx="876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2400" y="5181600"/>
            <a:ext cx="876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93837" y="1737062"/>
            <a:ext cx="76200" cy="4683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1062</TotalTime>
  <Words>633</Words>
  <Application>Microsoft Office PowerPoint</Application>
  <PresentationFormat>On-screen Show (4:3)</PresentationFormat>
  <Paragraphs>165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Adobe Caslon Pro Bold</vt:lpstr>
      <vt:lpstr>Arial</vt:lpstr>
      <vt:lpstr>Calibri</vt:lpstr>
      <vt:lpstr>Calibri Light</vt:lpstr>
      <vt:lpstr>Corbel</vt:lpstr>
      <vt:lpstr>Wingdings</vt:lpstr>
      <vt:lpstr>Wingdings 2</vt:lpstr>
      <vt:lpstr>Deluxe</vt:lpstr>
      <vt:lpstr>Celestial</vt:lpstr>
      <vt:lpstr>Metropolitan</vt:lpstr>
      <vt:lpstr>BELL RINGER:</vt:lpstr>
      <vt:lpstr>POP QUIZ</vt:lpstr>
      <vt:lpstr>Science Matters</vt:lpstr>
      <vt:lpstr>Typhoon Hato: Twelve killed as storm sweeps south China </vt:lpstr>
      <vt:lpstr>Meteorology = Atmospheric Physics</vt:lpstr>
      <vt:lpstr>Units and Measurement</vt:lpstr>
      <vt:lpstr>What are Units?</vt:lpstr>
      <vt:lpstr>In physics you MUST  keep track of your Units!</vt:lpstr>
      <vt:lpstr>Two Systems of Measurement</vt:lpstr>
      <vt:lpstr>PowerPoint Presentation</vt:lpstr>
      <vt:lpstr>NASAs metric confusion caused Mars orbiter loss </vt:lpstr>
      <vt:lpstr>Metric Prefixes</vt:lpstr>
      <vt:lpstr>Practice</vt:lpstr>
      <vt:lpstr>Unit Conversion</vt:lpstr>
      <vt:lpstr>The train track method</vt:lpstr>
      <vt:lpstr>Practice</vt:lpstr>
      <vt:lpstr>Practice</vt:lpstr>
      <vt:lpstr>Double Conversion</vt:lpstr>
      <vt:lpstr>Practice</vt:lpstr>
    </vt:vector>
  </TitlesOfParts>
  <Company>Lehi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Units and Measurement</dc:title>
  <dc:creator>lLehi High School</dc:creator>
  <cp:lastModifiedBy>JARED HAMMER</cp:lastModifiedBy>
  <cp:revision>23</cp:revision>
  <cp:lastPrinted>2012-08-17T20:04:22Z</cp:lastPrinted>
  <dcterms:created xsi:type="dcterms:W3CDTF">2011-08-25T01:23:41Z</dcterms:created>
  <dcterms:modified xsi:type="dcterms:W3CDTF">2017-08-24T04:28:45Z</dcterms:modified>
</cp:coreProperties>
</file>