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59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5C8A-A4B0-49E5-BEA2-AE156C419A5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E716-174B-4014-84EE-CB348611B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5C8A-A4B0-49E5-BEA2-AE156C419A5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E716-174B-4014-84EE-CB348611B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5C8A-A4B0-49E5-BEA2-AE156C419A5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E716-174B-4014-84EE-CB348611BD14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5C8A-A4B0-49E5-BEA2-AE156C419A5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E716-174B-4014-84EE-CB348611BD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5C8A-A4B0-49E5-BEA2-AE156C419A5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E716-174B-4014-84EE-CB348611B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5C8A-A4B0-49E5-BEA2-AE156C419A5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E716-174B-4014-84EE-CB348611BD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5C8A-A4B0-49E5-BEA2-AE156C419A5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E716-174B-4014-84EE-CB348611B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5C8A-A4B0-49E5-BEA2-AE156C419A5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E716-174B-4014-84EE-CB348611B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5C8A-A4B0-49E5-BEA2-AE156C419A5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E716-174B-4014-84EE-CB348611B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5C8A-A4B0-49E5-BEA2-AE156C419A5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E716-174B-4014-84EE-CB348611BD1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5C8A-A4B0-49E5-BEA2-AE156C419A5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E716-174B-4014-84EE-CB348611BD1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01E5C8A-A4B0-49E5-BEA2-AE156C419A5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C22E716-174B-4014-84EE-CB348611BD1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3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4120" y="2057400"/>
            <a:ext cx="7772400" cy="1470025"/>
          </a:xfrm>
        </p:spPr>
        <p:txBody>
          <a:bodyPr/>
          <a:lstStyle/>
          <a:p>
            <a:r>
              <a:rPr lang="en-US" dirty="0" smtClean="0"/>
              <a:t>Vector Mathematics</a:t>
            </a:r>
            <a:endParaRPr lang="en-US" dirty="0"/>
          </a:p>
        </p:txBody>
      </p:sp>
      <p:pic>
        <p:nvPicPr>
          <p:cNvPr id="1026" name="Picture 2" descr="http://upload.wikimedia.org/wikipedia/commons/thumb/8/88/Vector_by_Zureks.svg/220px-Vector_by_Zurek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465138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https://users.cs.jmu.edu/bernstdh/web/common/lectures/images/vector2d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https://users.cs.jmu.edu/bernstdh/web/common/lectures/images/vector2d.gi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https://users.cs.jmu.edu/bernstdh/web/common/lectures/images/vector2d.gi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https://users.cs.jmu.edu/bernstdh/web/common/lectures/images/vector2d.gi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2" descr="https://users.cs.jmu.edu/bernstdh/web/common/lectures/images/vector2d.gif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8" name="Picture 14" descr="http://0.tqn.com/d/physics/1/G/9/-/-/-/vectoraddi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818371"/>
            <a:ext cx="2362200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t1.gstatic.com/images?q=tbn:ANd9GcThmENMVLaCILb9chBOJn6pYOwm2CzjgNBDjogTDxiaUAyM3hbRU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7" y="4419600"/>
            <a:ext cx="1895475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img.sparknotes.com/content/testprep/bookimgs/sat2/physics/0017/xycomponents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412" y="596756"/>
            <a:ext cx="1552575" cy="197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764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the Components of the Vector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3276600"/>
            <a:ext cx="601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2590800"/>
            <a:ext cx="0" cy="3352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57200" y="3276600"/>
            <a:ext cx="2133600" cy="16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62200" y="4461165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 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" y="3728150"/>
                <a:ext cx="5774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51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728150"/>
                <a:ext cx="577402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6252453" y="309193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800" y="606373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925976" y="3537835"/>
            <a:ext cx="22365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 the X component 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X=15cos(51)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???????????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38500" y="4406022"/>
            <a:ext cx="1451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NO!!!!!!!!!!!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217677" y="4876800"/>
            <a:ext cx="40307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must first change the angle so that is comes from the horizontal axis!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548686" y="5476828"/>
                <a:ext cx="15808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90−51=39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8686" y="5476828"/>
                <a:ext cx="1580882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219200" y="3276600"/>
                <a:ext cx="100860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/>
                        </a:rPr>
                        <m:t>𝟑𝟗</m:t>
                      </m:r>
                      <m:r>
                        <a:rPr lang="en-US" sz="3600" b="1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276600"/>
                <a:ext cx="1008609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>
            <a:off x="6172200" y="3680294"/>
            <a:ext cx="0" cy="287290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408906" y="3404984"/>
            <a:ext cx="2506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Now you can use your short cuts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840837" y="4293953"/>
                <a:ext cx="16025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𝑋</m:t>
                      </m:r>
                      <m:r>
                        <a:rPr lang="en-US" b="0" i="1" smtClean="0">
                          <a:latin typeface="Cambria Math"/>
                        </a:rPr>
                        <m:t>=15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39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0837" y="4293953"/>
                <a:ext cx="160255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860875" y="4867687"/>
                <a:ext cx="15624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𝑌</m:t>
                      </m:r>
                      <m:r>
                        <a:rPr lang="en-US" b="0" i="1" smtClean="0">
                          <a:latin typeface="Cambria Math"/>
                        </a:rPr>
                        <m:t>=15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39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0875" y="4867687"/>
                <a:ext cx="1562479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ttp://upload.wikimedia.org/wikipedia/commons/e/ec/Happy_smiley_face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601" y="5296994"/>
            <a:ext cx="1361025" cy="136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03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047" y="1295400"/>
            <a:ext cx="82296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is far from rocket science, but without it we could never launch rockets!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Addition and Subtraction</a:t>
            </a:r>
            <a:endParaRPr lang="en-US" dirty="0"/>
          </a:p>
        </p:txBody>
      </p:sp>
      <p:pic>
        <p:nvPicPr>
          <p:cNvPr id="2050" name="Picture 2" descr="http://aprl.db.erau.edu/generalinfo/soundingrockets/Black%20Brant%20Sounding%20Rocke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246" y="2133600"/>
            <a:ext cx="98757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457200" y="3317420"/>
            <a:ext cx="8377282" cy="817978"/>
            <a:chOff x="457200" y="3317420"/>
            <a:chExt cx="8377282" cy="817978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457200" y="3581400"/>
              <a:ext cx="2209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3429000" y="3581400"/>
              <a:ext cx="1219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860814" y="3319790"/>
              <a:ext cx="36580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+</a:t>
              </a:r>
              <a:endParaRPr lang="en-US" sz="28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24429" y="3317420"/>
              <a:ext cx="36580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=</a:t>
              </a:r>
              <a:endParaRPr lang="en-US" sz="28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5176882" y="3605646"/>
              <a:ext cx="3657600" cy="2078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260065" y="3766066"/>
              <a:ext cx="5389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 m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789917" y="3766066"/>
              <a:ext cx="5389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 m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36217" y="3766066"/>
              <a:ext cx="5389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 m</a:t>
              </a:r>
              <a:endParaRPr lang="en-US" dirty="0"/>
            </a:p>
          </p:txBody>
        </p:sp>
      </p:grpSp>
      <p:cxnSp>
        <p:nvCxnSpPr>
          <p:cNvPr id="18" name="Straight Arrow Connector 17"/>
          <p:cNvCxnSpPr/>
          <p:nvPr/>
        </p:nvCxnSpPr>
        <p:spPr>
          <a:xfrm>
            <a:off x="457200" y="4789116"/>
            <a:ext cx="2209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429000" y="4789116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60814" y="4489756"/>
            <a:ext cx="274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-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76800" y="4486687"/>
            <a:ext cx="36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=</a:t>
            </a:r>
            <a:endParaRPr lang="en-US" sz="2800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537100" y="4813362"/>
            <a:ext cx="76671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260065" y="4973782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m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789917" y="5008419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m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650994" y="5038315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 m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876800" y="5377751"/>
            <a:ext cx="4140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a negative sign means to flip the vector!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541026" y="5812702"/>
            <a:ext cx="5846618" cy="873386"/>
            <a:chOff x="541026" y="5812702"/>
            <a:chExt cx="5846618" cy="873386"/>
          </a:xfrm>
        </p:grpSpPr>
        <p:cxnSp>
          <p:nvCxnSpPr>
            <p:cNvPr id="30" name="Straight Arrow Connector 29"/>
            <p:cNvCxnSpPr/>
            <p:nvPr/>
          </p:nvCxnSpPr>
          <p:spPr>
            <a:xfrm>
              <a:off x="541026" y="6067557"/>
              <a:ext cx="2209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H="1">
              <a:off x="3523217" y="6091803"/>
              <a:ext cx="123998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970860" y="5812702"/>
              <a:ext cx="36580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+</a:t>
              </a:r>
              <a:endParaRPr lang="en-US" sz="28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960626" y="5830193"/>
              <a:ext cx="36580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=</a:t>
              </a:r>
              <a:endParaRPr lang="en-US" sz="2800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5620926" y="6091803"/>
              <a:ext cx="76671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1343891" y="6252223"/>
              <a:ext cx="5389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 m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873743" y="6286860"/>
              <a:ext cx="5389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 m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734820" y="6316756"/>
              <a:ext cx="5389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dirty="0" smtClean="0"/>
                <a:t> m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7279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.00046 C 0.0125 -0.01042 -0.00451 0.00347 0.01059 -0.00556 C 0.01927 -0.01065 0.02726 -0.01782 0.03629 -0.02199 C 0.04149 -0.0287 0.04757 -0.03218 0.05313 -0.03796 C 0.06146 -0.04653 0.06858 -0.05694 0.07917 -0.06019 C 0.08264 -0.0625 0.08646 -0.06389 0.08976 -0.06644 C 0.09636 -0.0713 0.09913 -0.07963 0.10642 -0.08241 C 0.11094 -0.08889 0.11806 -0.09282 0.12465 -0.09491 C 0.12622 -0.0963 0.12761 -0.09792 0.12934 -0.09884 C 0.13125 -0.1 0.13351 -0.09977 0.13524 -0.10093 C 0.1441 -0.10694 0.15174 -0.11875 0.16111 -0.12315 C 0.16163 -0.12523 0.16163 -0.12778 0.16285 -0.12917 C 0.16389 -0.13056 0.16597 -0.13032 0.16736 -0.13125 C 0.16892 -0.13241 0.17049 -0.13356 0.17188 -0.13519 C 0.17292 -0.13634 0.17361 -0.13843 0.17483 -0.13935 C 0.17622 -0.14051 0.17795 -0.14051 0.17951 -0.1412 C 0.18247 -0.14259 0.18594 -0.14306 0.18854 -0.14537 C 0.1967 -0.15255 0.2066 -0.15093 0.21597 -0.15347 C 0.23646 -0.15903 0.25556 -0.16968 0.27674 -0.16968 L 0.31337 -0.00556 L 0.32865 0.14444 " pathEditMode="relative" rAng="0" ptsTypes="ffffffffffffffffffAAA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98" y="-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/>
      <p:bldP spid="24" grpId="0"/>
      <p:bldP spid="25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566" y="1219200"/>
            <a:ext cx="8229600" cy="609600"/>
          </a:xfrm>
        </p:spPr>
        <p:txBody>
          <a:bodyPr/>
          <a:lstStyle/>
          <a:p>
            <a:r>
              <a:rPr lang="en-US" dirty="0" smtClean="0"/>
              <a:t>What if the vectors look like this?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??????????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676400" y="3505200"/>
            <a:ext cx="152400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309028" y="37015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204855" y="2438400"/>
            <a:ext cx="609600" cy="1828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76800" y="37015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68935" y="3332202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m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766370" y="3320534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 m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295400" y="4267200"/>
            <a:ext cx="601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1677" y="5484167"/>
            <a:ext cx="80393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Blackoak Std" pitchFamily="82" charset="0"/>
              </a:rPr>
              <a:t>ANYTIME </a:t>
            </a:r>
            <a:r>
              <a:rPr lang="en-US" sz="2000" dirty="0" smtClean="0"/>
              <a:t>the vectors are placed on an angle, </a:t>
            </a:r>
          </a:p>
          <a:p>
            <a:pPr algn="ctr"/>
            <a:r>
              <a:rPr lang="en-US" sz="2000" dirty="0" smtClean="0"/>
              <a:t>you </a:t>
            </a:r>
            <a:r>
              <a:rPr lang="en-US" sz="2000" b="1" dirty="0" smtClean="0">
                <a:latin typeface="Blackoak Std" pitchFamily="82" charset="0"/>
              </a:rPr>
              <a:t>must</a:t>
            </a:r>
            <a:r>
              <a:rPr lang="en-US" sz="2000" dirty="0" smtClean="0"/>
              <a:t> find the components!!!!!!!!</a:t>
            </a:r>
            <a:endParaRPr lang="en-US" sz="2400" b="1" dirty="0">
              <a:latin typeface="Blackoak Std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61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089" y="0"/>
            <a:ext cx="8229600" cy="1143000"/>
          </a:xfrm>
        </p:spPr>
        <p:txBody>
          <a:bodyPr/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798557" y="2786491"/>
            <a:ext cx="152400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172402" y="266872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892574" y="1754327"/>
            <a:ext cx="609600" cy="1828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87974" y="280052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91092" y="2613493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54089" y="2636461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 m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687022" y="354849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54089" y="3583127"/>
            <a:ext cx="15748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311012" y="3596982"/>
            <a:ext cx="2022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need an angle!!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401087" y="4751466"/>
            <a:ext cx="152400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893622" y="4578468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m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289552" y="5513466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989906" y="5144134"/>
                <a:ext cx="5806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23</m:t>
                      </m:r>
                      <m:r>
                        <a:rPr lang="en-US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9906" y="5144134"/>
                <a:ext cx="580608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/>
          <p:nvPr/>
        </p:nvCxnSpPr>
        <p:spPr>
          <a:xfrm flipV="1">
            <a:off x="5475020" y="3684666"/>
            <a:ext cx="609600" cy="1828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036535" y="4566800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 m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5036535" y="5513466"/>
            <a:ext cx="15748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626085" y="5132466"/>
                <a:ext cx="5052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ea typeface="Cambria Math"/>
                  </a:rPr>
                  <a:t>76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6085" y="5132466"/>
                <a:ext cx="505267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10843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3020869" y="6211669"/>
            <a:ext cx="23030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Angles are not to scale</a:t>
            </a:r>
          </a:p>
          <a:p>
            <a:pPr algn="ctr"/>
            <a:r>
              <a:rPr lang="en-US" dirty="0" smtClean="0">
                <a:sym typeface="Wingdings" pitchFamily="2" charset="2"/>
              </a:rPr>
              <a:t> 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423790" y="5638800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3124200" y="4763134"/>
            <a:ext cx="0" cy="7503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454089" y="5640987"/>
            <a:ext cx="609600" cy="116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6247744" y="3684666"/>
            <a:ext cx="0" cy="1828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517774" y="5693576"/>
            <a:ext cx="1481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component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982806" y="5693576"/>
            <a:ext cx="1481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component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157213" y="4979607"/>
            <a:ext cx="1471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component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292999" y="4566800"/>
            <a:ext cx="1471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component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79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20" grpId="0"/>
      <p:bldP spid="22" grpId="0"/>
      <p:bldP spid="25" grpId="0"/>
      <p:bldP spid="26" grpId="0"/>
      <p:bldP spid="3" grpId="0"/>
      <p:bldP spid="37" grpId="0"/>
      <p:bldP spid="12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709" y="0"/>
            <a:ext cx="8229600" cy="1143000"/>
          </a:xfrm>
        </p:spPr>
        <p:txBody>
          <a:bodyPr/>
          <a:lstStyle/>
          <a:p>
            <a:r>
              <a:rPr lang="en-US" dirty="0" smtClean="0"/>
              <a:t>A quick Trig Review</a:t>
            </a:r>
            <a:endParaRPr lang="en-US" dirty="0"/>
          </a:p>
        </p:txBody>
      </p:sp>
      <p:sp>
        <p:nvSpPr>
          <p:cNvPr id="4" name="Right Triangle 3"/>
          <p:cNvSpPr/>
          <p:nvPr/>
        </p:nvSpPr>
        <p:spPr>
          <a:xfrm flipH="1">
            <a:off x="2133600" y="1676400"/>
            <a:ext cx="4572000" cy="2057400"/>
          </a:xfrm>
          <a:prstGeom prst="rtTriangle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419600" y="3853934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16436" y="25908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14792" y="2082923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71800" y="3350430"/>
                <a:ext cx="6096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3350430"/>
                <a:ext cx="609692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89406" y="1920270"/>
                <a:ext cx="2460097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R = Resultant</a:t>
                </a:r>
              </a:p>
              <a:p>
                <a:r>
                  <a:rPr lang="en-US" sz="2400" dirty="0" smtClean="0"/>
                  <a:t>X = x component</a:t>
                </a:r>
              </a:p>
              <a:p>
                <a:r>
                  <a:rPr lang="en-US" sz="2400" dirty="0" smtClean="0"/>
                  <a:t>Y = y component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𝐴𝑛𝑔𝑙𝑒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          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406" y="1920270"/>
                <a:ext cx="2460097" cy="1569660"/>
              </a:xfrm>
              <a:prstGeom prst="rect">
                <a:avLst/>
              </a:prstGeom>
              <a:blipFill rotWithShape="1">
                <a:blip r:embed="rId3"/>
                <a:stretch>
                  <a:fillRect l="-3713" t="-3113" b="-46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34345" y="4539734"/>
            <a:ext cx="2395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Pythagorean Theorem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92401" y="4336657"/>
            <a:ext cx="1613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SOH  CAH  TOA</a:t>
            </a:r>
            <a:endParaRPr lang="en-US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91934" y="5145989"/>
                <a:ext cx="253858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𝑅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𝑋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+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𝑌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34" y="5145989"/>
                <a:ext cx="253858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120640" y="4705989"/>
                <a:ext cx="1207703" cy="2500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𝑌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err="1" smtClean="0"/>
                  <a:t>cos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𝑅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>
                    <a:ea typeface="Cambria Math"/>
                  </a:rPr>
                  <a:t>tan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𝑌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𝑋</m:t>
                        </m:r>
                      </m:den>
                    </m:f>
                  </m:oMath>
                </a14:m>
                <a:endParaRPr lang="en-US" b="0" dirty="0" smtClean="0">
                  <a:ea typeface="Cambria Math"/>
                </a:endParaRPr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0640" y="4705989"/>
                <a:ext cx="1207703" cy="2500749"/>
              </a:xfrm>
              <a:prstGeom prst="rect">
                <a:avLst/>
              </a:prstGeom>
              <a:blipFill rotWithShape="1">
                <a:blip r:embed="rId5"/>
                <a:stretch>
                  <a:fillRect l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5455200" y="5407597"/>
            <a:ext cx="12711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Lets make </a:t>
            </a:r>
          </a:p>
          <a:p>
            <a:r>
              <a:rPr lang="en-US" dirty="0" smtClean="0"/>
              <a:t>one change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957946" y="4781946"/>
                <a:ext cx="1868012" cy="1897635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/>
                          <a:ea typeface="Cambria Math"/>
                        </a:rPr>
                        <m:t>Y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∗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US" sz="2000" i="1" dirty="0" smtClean="0">
                  <a:latin typeface="Cambria Math"/>
                  <a:ea typeface="Cambria Math"/>
                </a:endParaRPr>
              </a:p>
              <a:p>
                <a:endParaRPr lang="en-US" sz="2000" i="1" dirty="0" smtClean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𝑋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∗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US" sz="2000" i="1" dirty="0" smtClean="0">
                  <a:latin typeface="Cambria Math"/>
                  <a:ea typeface="Cambria Math"/>
                </a:endParaRPr>
              </a:p>
              <a:p>
                <a:endParaRPr lang="en-US" sz="2000" i="1" dirty="0" smtClean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  <a:ea typeface="Cambria Math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𝑌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𝑋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7946" y="4781946"/>
                <a:ext cx="1868012" cy="189763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7315200" y="1898303"/>
            <a:ext cx="162666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 not be </a:t>
            </a:r>
          </a:p>
          <a:p>
            <a:r>
              <a:rPr lang="en-US" dirty="0" smtClean="0"/>
              <a:t>Afraid!!!</a:t>
            </a:r>
          </a:p>
          <a:p>
            <a:endParaRPr lang="en-US" dirty="0"/>
          </a:p>
          <a:p>
            <a:r>
              <a:rPr lang="en-US" dirty="0" smtClean="0"/>
              <a:t>These are just </a:t>
            </a:r>
          </a:p>
          <a:p>
            <a:r>
              <a:rPr lang="en-US" dirty="0" smtClean="0"/>
              <a:t>buttons on the </a:t>
            </a:r>
          </a:p>
          <a:p>
            <a:r>
              <a:rPr lang="en-US" dirty="0" smtClean="0"/>
              <a:t>calculator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91934" y="5956363"/>
                <a:ext cx="2556341" cy="626069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𝑅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>
                              <a:latin typeface="Cambria Math"/>
                            </a:rPr>
                            <m:t>+ 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𝑌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34" y="5956363"/>
                <a:ext cx="2556341" cy="62606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xplosion 1 2"/>
          <p:cNvSpPr/>
          <p:nvPr/>
        </p:nvSpPr>
        <p:spPr>
          <a:xfrm>
            <a:off x="1028700" y="760044"/>
            <a:ext cx="6781800" cy="1124589"/>
          </a:xfrm>
          <a:prstGeom prst="irregularSeal1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Angle must come from the horizontal for these to work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4735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 animBg="1"/>
      <p:bldP spid="17" grpId="0"/>
      <p:bldP spid="18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5332" y="-20828"/>
            <a:ext cx="8229600" cy="1143000"/>
          </a:xfrm>
        </p:spPr>
        <p:txBody>
          <a:bodyPr/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394301" y="1845025"/>
            <a:ext cx="152400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684727" y="20690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488318" y="812861"/>
            <a:ext cx="609600" cy="1828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886836" y="1672027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49833" y="1694995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 m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282766" y="2607025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049833" y="2641661"/>
            <a:ext cx="15748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06756" y="2655516"/>
            <a:ext cx="2022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need an angle!!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996831" y="3810000"/>
            <a:ext cx="152400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89366" y="3637002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m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885296" y="45720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585650" y="4202668"/>
                <a:ext cx="5806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23</m:t>
                      </m:r>
                      <m:r>
                        <a:rPr lang="en-US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5650" y="4202668"/>
                <a:ext cx="580608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/>
          <p:nvPr/>
        </p:nvCxnSpPr>
        <p:spPr>
          <a:xfrm flipV="1">
            <a:off x="5070764" y="2743200"/>
            <a:ext cx="609600" cy="1828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632279" y="3625334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 m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4632279" y="4572000"/>
            <a:ext cx="15748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221829" y="4191000"/>
                <a:ext cx="5052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ea typeface="Cambria Math"/>
                  </a:rPr>
                  <a:t>76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1829" y="4191000"/>
                <a:ext cx="505267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10976" t="-8333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242768" y="812861"/>
            <a:ext cx="23030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Angles are not to scale</a:t>
            </a:r>
          </a:p>
          <a:p>
            <a:pPr algn="ctr"/>
            <a:r>
              <a:rPr lang="en-US" dirty="0" smtClean="0">
                <a:sym typeface="Wingdings" pitchFamily="2" charset="2"/>
              </a:rPr>
              <a:t>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20831" y="4599709"/>
            <a:ext cx="2176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the components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5334000"/>
            <a:ext cx="26212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 = 5*sin(23) = 1.953m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 = 5*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(23) = 4.602m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32279" y="5333999"/>
            <a:ext cx="26212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 = 7*sin(76) = 6.792m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 = 7*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(76) = 1.693m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58972" y="399466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996831" y="4599709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2520831" y="3827502"/>
            <a:ext cx="0" cy="7503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5070764" y="4574187"/>
            <a:ext cx="609600" cy="116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5686595" y="2757055"/>
            <a:ext cx="0" cy="1828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104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flipV="1">
            <a:off x="1972880" y="1191491"/>
            <a:ext cx="152400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465415" y="1018493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61699" y="1584159"/>
                <a:ext cx="5806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23</m:t>
                      </m:r>
                      <m:r>
                        <a:rPr lang="en-US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1699" y="1584159"/>
                <a:ext cx="580608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 flipV="1">
            <a:off x="6046813" y="124691"/>
            <a:ext cx="609600" cy="1828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608328" y="1006825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 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147258" y="1422461"/>
                <a:ext cx="5052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ea typeface="Cambria Math"/>
                  </a:rPr>
                  <a:t>76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7258" y="1422461"/>
                <a:ext cx="505267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9639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1738049" y="2397388"/>
            <a:ext cx="26212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 = 5*sin(23) = 1.953m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 = 5*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(23) = 4.602m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08328" y="2397388"/>
            <a:ext cx="26212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 = 7*sin(76) = 6.792m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 = 7*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(76) = 1.693m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51366" y="3728343"/>
            <a:ext cx="18004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1.953 + 6.792 =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8.745 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10672" y="5715000"/>
            <a:ext cx="18004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4.602 + 1.693 =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6.295 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17241" y="137615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687839" y="5606718"/>
            <a:ext cx="164616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5334000" y="3320718"/>
            <a:ext cx="0" cy="2286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687839" y="3361821"/>
            <a:ext cx="1646161" cy="22448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972880" y="3999776"/>
                <a:ext cx="2488310" cy="9278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𝑅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6.295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8.745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 </a:t>
                </a:r>
                <a:r>
                  <a:rPr lang="en-US" sz="3200" dirty="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10.775 m</a:t>
                </a:r>
                <a:endParaRPr lang="en-US" sz="3200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2880" y="3999776"/>
                <a:ext cx="2488310" cy="927883"/>
              </a:xfrm>
              <a:prstGeom prst="rect">
                <a:avLst/>
              </a:prstGeom>
              <a:blipFill rotWithShape="1">
                <a:blip r:embed="rId4"/>
                <a:stretch>
                  <a:fillRect l="-3676" r="-3186" b="-21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926134" y="5409532"/>
                <a:ext cx="2474460" cy="11723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8.745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6.295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54.25°</m:t>
                      </m:r>
                    </m:oMath>
                  </m:oMathPara>
                </a14:m>
                <a:endParaRPr lang="en-US" sz="3600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6134" y="5409532"/>
                <a:ext cx="2474460" cy="117237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/>
          <p:cNvCxnSpPr/>
          <p:nvPr/>
        </p:nvCxnSpPr>
        <p:spPr>
          <a:xfrm>
            <a:off x="1972880" y="1953491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3496880" y="1203159"/>
            <a:ext cx="0" cy="7503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046813" y="1941823"/>
            <a:ext cx="609600" cy="116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6656413" y="124691"/>
            <a:ext cx="0" cy="1828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48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www.mrfizix.com/home/vectors_files/image1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609600"/>
            <a:ext cx="8017669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6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09600" y="2438400"/>
            <a:ext cx="1828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821759" y="22537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707822" y="2253734"/>
            <a:ext cx="426027" cy="5275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648200" y="22537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5334000" y="2095500"/>
            <a:ext cx="243840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74434" y="1910834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m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381905" y="1922502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m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645647" y="1931800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 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067592" y="2438400"/>
                <a:ext cx="5806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45</m:t>
                      </m:r>
                      <m:r>
                        <a:rPr lang="en-US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592" y="2438400"/>
                <a:ext cx="580608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/>
          <p:nvPr/>
        </p:nvCxnSpPr>
        <p:spPr>
          <a:xfrm>
            <a:off x="152400" y="2807732"/>
            <a:ext cx="8534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065039" y="2438400"/>
                <a:ext cx="5806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15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5039" y="2438400"/>
                <a:ext cx="580608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974434" y="3505200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r>
              <a:rPr lang="en-US" dirty="0" smtClean="0"/>
              <a:t> = 0 m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974434" y="4050268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r>
              <a:rPr lang="en-US" dirty="0" smtClean="0"/>
              <a:t> = 10 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971800" y="3505200"/>
                <a:ext cx="27109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=3∗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45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=2.121 </m:t>
                      </m:r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3505200"/>
                <a:ext cx="2710935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971800" y="4050268"/>
                <a:ext cx="27379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=3∗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45=2.121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4050268"/>
                <a:ext cx="2737994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979586" y="3505200"/>
                <a:ext cx="28391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=12∗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15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=3.105 </m:t>
                      </m:r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9586" y="3505200"/>
                <a:ext cx="2839175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979586" y="4050268"/>
                <a:ext cx="30393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=12∗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15=−11.59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9586" y="4050268"/>
                <a:ext cx="3039358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Down Arrow 26"/>
          <p:cNvSpPr/>
          <p:nvPr/>
        </p:nvSpPr>
        <p:spPr>
          <a:xfrm rot="12143062">
            <a:off x="7746321" y="4378169"/>
            <a:ext cx="318004" cy="4110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52400" y="5537446"/>
            <a:ext cx="38621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 = 0 + 2.121 + 3.105 = 5.226 m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8887" y="6049696"/>
            <a:ext cx="40545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X = 10 + 2.121 – 11.59 = 0.531 m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4705794" y="5176858"/>
            <a:ext cx="0" cy="9696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507937" y="6146538"/>
            <a:ext cx="19785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798241" y="5398946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5.226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310149" y="6287592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0.531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5638800" y="5176858"/>
            <a:ext cx="152400" cy="9696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4458140" y="5198827"/>
            <a:ext cx="152400" cy="9696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606406" y="5537446"/>
                <a:ext cx="3585533" cy="4354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𝑅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0.531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5.226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=5.252 </m:t>
                      </m:r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6406" y="5537446"/>
                <a:ext cx="3585533" cy="43544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939981" y="6072848"/>
                <a:ext cx="2922851" cy="6183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5.226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0.531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=84.19°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9981" y="6072848"/>
                <a:ext cx="2922851" cy="61837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815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/>
      <p:bldP spid="24" grpId="0"/>
      <p:bldP spid="25" grpId="0"/>
      <p:bldP spid="26" grpId="0"/>
      <p:bldP spid="27" grpId="0" animBg="1"/>
      <p:bldP spid="28" grpId="0"/>
      <p:bldP spid="29" grpId="0"/>
      <p:bldP spid="34" grpId="0"/>
      <p:bldP spid="35" grpId="0"/>
      <p:bldP spid="40" grpId="0"/>
      <p:bldP spid="4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984</TotalTime>
  <Words>419</Words>
  <Application>Microsoft Office PowerPoint</Application>
  <PresentationFormat>On-screen Show (4:3)</PresentationFormat>
  <Paragraphs>150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Blackoak Std</vt:lpstr>
      <vt:lpstr>Cambria Math</vt:lpstr>
      <vt:lpstr>Candara</vt:lpstr>
      <vt:lpstr>Symbol</vt:lpstr>
      <vt:lpstr>Wingdings</vt:lpstr>
      <vt:lpstr>Waveform</vt:lpstr>
      <vt:lpstr>Vector Mathematics</vt:lpstr>
      <vt:lpstr>Basic Addition and Subtraction</vt:lpstr>
      <vt:lpstr>??????????</vt:lpstr>
      <vt:lpstr>Components</vt:lpstr>
      <vt:lpstr>A quick Trig Review</vt:lpstr>
      <vt:lpstr>Components</vt:lpstr>
      <vt:lpstr>PowerPoint Presentation</vt:lpstr>
      <vt:lpstr>PowerPoint Presentation</vt:lpstr>
      <vt:lpstr>Practice</vt:lpstr>
      <vt:lpstr>Find the Components of the Vector</vt:lpstr>
    </vt:vector>
  </TitlesOfParts>
  <Company>Alpine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 Mathematics</dc:title>
  <dc:creator>asduser</dc:creator>
  <cp:lastModifiedBy>Gordon Fluckiger</cp:lastModifiedBy>
  <cp:revision>32</cp:revision>
  <dcterms:created xsi:type="dcterms:W3CDTF">2011-10-02T16:50:08Z</dcterms:created>
  <dcterms:modified xsi:type="dcterms:W3CDTF">2015-10-13T02:12:48Z</dcterms:modified>
</cp:coreProperties>
</file>