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3" r:id="rId10"/>
    <p:sldId id="265" r:id="rId11"/>
    <p:sldId id="266" r:id="rId12"/>
    <p:sldId id="262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3FB2B-821E-4448-816D-6AEECEF8F50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EFE7-25F7-4749-81D2-0A4C363C3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8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EFE7-25F7-4749-81D2-0A4C363C36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4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82EA1-4563-4821-96B2-348F0619CD9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678DE-6A23-4EB9-A36B-A5A8F746CB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85164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27150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Solve using acceleration: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How far will an object at rest go in 10 seconds if it accelerates at 4 m/s/s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What is the acceleration of an object that starts at rest that goes 50 meters in 10 second?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How long does it take an object to go 45 meters if it has an acceleration of 8m/s/s?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9" y="1219200"/>
            <a:ext cx="9108743" cy="19356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1" y="4343400"/>
            <a:ext cx="9100782" cy="18317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170" y="3210521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will the velocity vs. time and acceleration vs. time graphs look like?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9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8377"/>
            <a:ext cx="9144000" cy="19937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3400"/>
            <a:ext cx="9144000" cy="20964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170" y="3210521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will the position  vs. time and acceleration vs. time graphs look like?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08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71365"/>
              </p:ext>
            </p:extLst>
          </p:nvPr>
        </p:nvGraphicFramePr>
        <p:xfrm>
          <a:off x="457200" y="3119272"/>
          <a:ext cx="8458200" cy="321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+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-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7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0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458" name="Picture 2" descr="http://t3.gstatic.com/images?q=tbn:ANd9GcTk6wRzweWH8hj-fZtf3vu_cTK7Ovne3Cm9JARvc4zCuSbncJPq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3511" y="-9526"/>
            <a:ext cx="2990850" cy="15335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1524000"/>
            <a:ext cx="463502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Magnitude and Direction</a:t>
            </a:r>
            <a:endParaRPr lang="en-US" sz="3200" dirty="0"/>
          </a:p>
        </p:txBody>
      </p:sp>
      <p:sp>
        <p:nvSpPr>
          <p:cNvPr id="7" name="Down Arrow 6"/>
          <p:cNvSpPr/>
          <p:nvPr/>
        </p:nvSpPr>
        <p:spPr>
          <a:xfrm>
            <a:off x="4114800" y="1219200"/>
            <a:ext cx="990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200400" y="2057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638800" y="2057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62135" y="2375057"/>
            <a:ext cx="50513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#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2286000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 , -</a:t>
            </a:r>
            <a:endParaRPr lang="en-US" sz="4000" dirty="0"/>
          </a:p>
        </p:txBody>
      </p:sp>
      <p:sp>
        <p:nvSpPr>
          <p:cNvPr id="13" name="Freeform 12"/>
          <p:cNvSpPr/>
          <p:nvPr/>
        </p:nvSpPr>
        <p:spPr>
          <a:xfrm>
            <a:off x="5215944" y="2353320"/>
            <a:ext cx="1147640" cy="956550"/>
          </a:xfrm>
          <a:custGeom>
            <a:avLst/>
            <a:gdLst>
              <a:gd name="connsiteX0" fmla="*/ 128788 w 1147640"/>
              <a:gd name="connsiteY0" fmla="*/ 67908 h 956550"/>
              <a:gd name="connsiteX1" fmla="*/ 0 w 1147640"/>
              <a:gd name="connsiteY1" fmla="*/ 209576 h 956550"/>
              <a:gd name="connsiteX2" fmla="*/ 12879 w 1147640"/>
              <a:gd name="connsiteY2" fmla="*/ 660336 h 956550"/>
              <a:gd name="connsiteX3" fmla="*/ 38636 w 1147640"/>
              <a:gd name="connsiteY3" fmla="*/ 827762 h 956550"/>
              <a:gd name="connsiteX4" fmla="*/ 64394 w 1147640"/>
              <a:gd name="connsiteY4" fmla="*/ 866398 h 956550"/>
              <a:gd name="connsiteX5" fmla="*/ 141667 w 1147640"/>
              <a:gd name="connsiteY5" fmla="*/ 892156 h 956550"/>
              <a:gd name="connsiteX6" fmla="*/ 180304 w 1147640"/>
              <a:gd name="connsiteY6" fmla="*/ 905035 h 956550"/>
              <a:gd name="connsiteX7" fmla="*/ 218941 w 1147640"/>
              <a:gd name="connsiteY7" fmla="*/ 917914 h 956550"/>
              <a:gd name="connsiteX8" fmla="*/ 309093 w 1147640"/>
              <a:gd name="connsiteY8" fmla="*/ 956550 h 956550"/>
              <a:gd name="connsiteX9" fmla="*/ 824248 w 1147640"/>
              <a:gd name="connsiteY9" fmla="*/ 943672 h 956550"/>
              <a:gd name="connsiteX10" fmla="*/ 901521 w 1147640"/>
              <a:gd name="connsiteY10" fmla="*/ 879277 h 956550"/>
              <a:gd name="connsiteX11" fmla="*/ 940157 w 1147640"/>
              <a:gd name="connsiteY11" fmla="*/ 866398 h 956550"/>
              <a:gd name="connsiteX12" fmla="*/ 965915 w 1147640"/>
              <a:gd name="connsiteY12" fmla="*/ 827762 h 956550"/>
              <a:gd name="connsiteX13" fmla="*/ 1004552 w 1147640"/>
              <a:gd name="connsiteY13" fmla="*/ 802004 h 956550"/>
              <a:gd name="connsiteX14" fmla="*/ 1056067 w 1147640"/>
              <a:gd name="connsiteY14" fmla="*/ 724731 h 956550"/>
              <a:gd name="connsiteX15" fmla="*/ 1120462 w 1147640"/>
              <a:gd name="connsiteY15" fmla="*/ 621700 h 956550"/>
              <a:gd name="connsiteX16" fmla="*/ 1120462 w 1147640"/>
              <a:gd name="connsiteY16" fmla="*/ 248212 h 956550"/>
              <a:gd name="connsiteX17" fmla="*/ 1081825 w 1147640"/>
              <a:gd name="connsiteY17" fmla="*/ 170939 h 956550"/>
              <a:gd name="connsiteX18" fmla="*/ 1043188 w 1147640"/>
              <a:gd name="connsiteY18" fmla="*/ 145181 h 956550"/>
              <a:gd name="connsiteX19" fmla="*/ 978794 w 1147640"/>
              <a:gd name="connsiteY19" fmla="*/ 93666 h 956550"/>
              <a:gd name="connsiteX20" fmla="*/ 953036 w 1147640"/>
              <a:gd name="connsiteY20" fmla="*/ 55029 h 956550"/>
              <a:gd name="connsiteX21" fmla="*/ 914400 w 1147640"/>
              <a:gd name="connsiteY21" fmla="*/ 29272 h 956550"/>
              <a:gd name="connsiteX22" fmla="*/ 695459 w 1147640"/>
              <a:gd name="connsiteY22" fmla="*/ 3514 h 956550"/>
              <a:gd name="connsiteX23" fmla="*/ 115910 w 1147640"/>
              <a:gd name="connsiteY23" fmla="*/ 16393 h 956550"/>
              <a:gd name="connsiteX24" fmla="*/ 90152 w 1147640"/>
              <a:gd name="connsiteY24" fmla="*/ 55029 h 956550"/>
              <a:gd name="connsiteX25" fmla="*/ 90152 w 1147640"/>
              <a:gd name="connsiteY25" fmla="*/ 106545 h 95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47640" h="956550">
                <a:moveTo>
                  <a:pt x="128788" y="67908"/>
                </a:moveTo>
                <a:cubicBezTo>
                  <a:pt x="14812" y="181884"/>
                  <a:pt x="52698" y="130526"/>
                  <a:pt x="0" y="209576"/>
                </a:cubicBezTo>
                <a:cubicBezTo>
                  <a:pt x="4293" y="359829"/>
                  <a:pt x="6054" y="510176"/>
                  <a:pt x="12879" y="660336"/>
                </a:cubicBezTo>
                <a:cubicBezTo>
                  <a:pt x="13755" y="679619"/>
                  <a:pt x="22683" y="790539"/>
                  <a:pt x="38636" y="827762"/>
                </a:cubicBezTo>
                <a:cubicBezTo>
                  <a:pt x="44733" y="841989"/>
                  <a:pt x="51268" y="858195"/>
                  <a:pt x="64394" y="866398"/>
                </a:cubicBezTo>
                <a:cubicBezTo>
                  <a:pt x="87418" y="880788"/>
                  <a:pt x="115909" y="883570"/>
                  <a:pt x="141667" y="892156"/>
                </a:cubicBezTo>
                <a:lnTo>
                  <a:pt x="180304" y="905035"/>
                </a:lnTo>
                <a:cubicBezTo>
                  <a:pt x="193183" y="909328"/>
                  <a:pt x="206799" y="911843"/>
                  <a:pt x="218941" y="917914"/>
                </a:cubicBezTo>
                <a:cubicBezTo>
                  <a:pt x="282598" y="949743"/>
                  <a:pt x="252242" y="937601"/>
                  <a:pt x="309093" y="956550"/>
                </a:cubicBezTo>
                <a:cubicBezTo>
                  <a:pt x="480811" y="952257"/>
                  <a:pt x="652893" y="955627"/>
                  <a:pt x="824248" y="943672"/>
                </a:cubicBezTo>
                <a:cubicBezTo>
                  <a:pt x="847777" y="942030"/>
                  <a:pt x="887549" y="888592"/>
                  <a:pt x="901521" y="879277"/>
                </a:cubicBezTo>
                <a:cubicBezTo>
                  <a:pt x="912816" y="871747"/>
                  <a:pt x="927278" y="870691"/>
                  <a:pt x="940157" y="866398"/>
                </a:cubicBezTo>
                <a:cubicBezTo>
                  <a:pt x="948743" y="853519"/>
                  <a:pt x="954970" y="838707"/>
                  <a:pt x="965915" y="827762"/>
                </a:cubicBezTo>
                <a:cubicBezTo>
                  <a:pt x="976860" y="816817"/>
                  <a:pt x="994359" y="813653"/>
                  <a:pt x="1004552" y="802004"/>
                </a:cubicBezTo>
                <a:cubicBezTo>
                  <a:pt x="1024937" y="778707"/>
                  <a:pt x="1037493" y="749496"/>
                  <a:pt x="1056067" y="724731"/>
                </a:cubicBezTo>
                <a:cubicBezTo>
                  <a:pt x="1106223" y="657856"/>
                  <a:pt x="1085104" y="692414"/>
                  <a:pt x="1120462" y="621700"/>
                </a:cubicBezTo>
                <a:cubicBezTo>
                  <a:pt x="1147640" y="458632"/>
                  <a:pt x="1141851" y="526262"/>
                  <a:pt x="1120462" y="248212"/>
                </a:cubicBezTo>
                <a:cubicBezTo>
                  <a:pt x="1118716" y="225517"/>
                  <a:pt x="1096838" y="185952"/>
                  <a:pt x="1081825" y="170939"/>
                </a:cubicBezTo>
                <a:cubicBezTo>
                  <a:pt x="1070880" y="159994"/>
                  <a:pt x="1056067" y="153767"/>
                  <a:pt x="1043188" y="145181"/>
                </a:cubicBezTo>
                <a:cubicBezTo>
                  <a:pt x="969373" y="34457"/>
                  <a:pt x="1067661" y="164760"/>
                  <a:pt x="978794" y="93666"/>
                </a:cubicBezTo>
                <a:cubicBezTo>
                  <a:pt x="966707" y="83997"/>
                  <a:pt x="963981" y="65974"/>
                  <a:pt x="953036" y="55029"/>
                </a:cubicBezTo>
                <a:cubicBezTo>
                  <a:pt x="942091" y="44084"/>
                  <a:pt x="928244" y="36194"/>
                  <a:pt x="914400" y="29272"/>
                </a:cubicBezTo>
                <a:cubicBezTo>
                  <a:pt x="855855" y="0"/>
                  <a:pt x="723953" y="5549"/>
                  <a:pt x="695459" y="3514"/>
                </a:cubicBezTo>
                <a:cubicBezTo>
                  <a:pt x="502276" y="7807"/>
                  <a:pt x="308445" y="7"/>
                  <a:pt x="115910" y="16393"/>
                </a:cubicBezTo>
                <a:cubicBezTo>
                  <a:pt x="100487" y="17706"/>
                  <a:pt x="94404" y="40146"/>
                  <a:pt x="90152" y="55029"/>
                </a:cubicBezTo>
                <a:cubicBezTo>
                  <a:pt x="85434" y="71540"/>
                  <a:pt x="90152" y="89373"/>
                  <a:pt x="90152" y="1065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96248" y="2923504"/>
            <a:ext cx="695459" cy="195768"/>
          </a:xfrm>
          <a:custGeom>
            <a:avLst/>
            <a:gdLst>
              <a:gd name="connsiteX0" fmla="*/ 0 w 695459"/>
              <a:gd name="connsiteY0" fmla="*/ 77273 h 195768"/>
              <a:gd name="connsiteX1" fmla="*/ 77273 w 695459"/>
              <a:gd name="connsiteY1" fmla="*/ 103031 h 195768"/>
              <a:gd name="connsiteX2" fmla="*/ 115910 w 695459"/>
              <a:gd name="connsiteY2" fmla="*/ 115910 h 195768"/>
              <a:gd name="connsiteX3" fmla="*/ 244698 w 695459"/>
              <a:gd name="connsiteY3" fmla="*/ 154547 h 195768"/>
              <a:gd name="connsiteX4" fmla="*/ 283335 w 695459"/>
              <a:gd name="connsiteY4" fmla="*/ 167426 h 195768"/>
              <a:gd name="connsiteX5" fmla="*/ 321972 w 695459"/>
              <a:gd name="connsiteY5" fmla="*/ 193183 h 195768"/>
              <a:gd name="connsiteX6" fmla="*/ 592428 w 695459"/>
              <a:gd name="connsiteY6" fmla="*/ 180304 h 195768"/>
              <a:gd name="connsiteX7" fmla="*/ 631065 w 695459"/>
              <a:gd name="connsiteY7" fmla="*/ 103031 h 195768"/>
              <a:gd name="connsiteX8" fmla="*/ 682580 w 695459"/>
              <a:gd name="connsiteY8" fmla="*/ 25758 h 195768"/>
              <a:gd name="connsiteX9" fmla="*/ 695459 w 695459"/>
              <a:gd name="connsiteY9" fmla="*/ 0 h 19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459" h="195768">
                <a:moveTo>
                  <a:pt x="0" y="77273"/>
                </a:moveTo>
                <a:lnTo>
                  <a:pt x="77273" y="103031"/>
                </a:lnTo>
                <a:cubicBezTo>
                  <a:pt x="90152" y="107324"/>
                  <a:pt x="102740" y="112617"/>
                  <a:pt x="115910" y="115910"/>
                </a:cubicBezTo>
                <a:cubicBezTo>
                  <a:pt x="193766" y="135374"/>
                  <a:pt x="150632" y="123191"/>
                  <a:pt x="244698" y="154547"/>
                </a:cubicBezTo>
                <a:cubicBezTo>
                  <a:pt x="257577" y="158840"/>
                  <a:pt x="272039" y="159896"/>
                  <a:pt x="283335" y="167426"/>
                </a:cubicBezTo>
                <a:lnTo>
                  <a:pt x="321972" y="193183"/>
                </a:lnTo>
                <a:cubicBezTo>
                  <a:pt x="412124" y="188890"/>
                  <a:pt x="503509" y="195768"/>
                  <a:pt x="592428" y="180304"/>
                </a:cubicBezTo>
                <a:cubicBezTo>
                  <a:pt x="613525" y="176635"/>
                  <a:pt x="623984" y="115776"/>
                  <a:pt x="631065" y="103031"/>
                </a:cubicBezTo>
                <a:cubicBezTo>
                  <a:pt x="646099" y="75970"/>
                  <a:pt x="668736" y="53447"/>
                  <a:pt x="682580" y="25758"/>
                </a:cubicBezTo>
                <a:lnTo>
                  <a:pt x="69545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6859" y="4158604"/>
            <a:ext cx="1715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Displacement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12479" y="4965635"/>
            <a:ext cx="107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Velocity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257" y="5732621"/>
            <a:ext cx="1567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Acceleration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80785" y="4158604"/>
            <a:ext cx="296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front of start place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187633"/>
            <a:ext cx="2463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Behind</a:t>
            </a:r>
            <a:r>
              <a:rPr lang="en-US" dirty="0" smtClean="0"/>
              <a:t> of start place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80225" y="4904080"/>
            <a:ext cx="2369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Moving Forward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3511" y="4934857"/>
            <a:ext cx="2567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Moving Backward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72157" y="6259217"/>
            <a:ext cx="3886200" cy="5911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690615" y="5558972"/>
            <a:ext cx="2935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If v+, then speeding up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v-, then slowing down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919534" y="5616714"/>
            <a:ext cx="2983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If v+, then slowing down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v-, then speeding up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14937" y="635686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1000" y="617220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v+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10800000">
            <a:off x="838200" y="6553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610100" y="6266858"/>
            <a:ext cx="3886200" cy="5911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0093" y="63857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57937" y="64643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05082" y="6465332"/>
            <a:ext cx="149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Slowing down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5160054" y="6384113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75200" y="619944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v-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5160055" y="6676213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75200" y="64643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92850" y="6463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21450" y="646326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Speeding 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0926" y="341738"/>
            <a:ext cx="215834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Vectors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5" grpId="0" animBg="1"/>
      <p:bldP spid="22" grpId="0" build="allAtOnce"/>
      <p:bldP spid="23" grpId="0" build="allAtOnce"/>
      <p:bldP spid="26" grpId="0"/>
      <p:bldP spid="41" grpId="0" animBg="1"/>
      <p:bldP spid="29" grpId="0"/>
      <p:bldP spid="30" grpId="0"/>
      <p:bldP spid="31" grpId="0"/>
      <p:bldP spid="35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905000"/>
            <a:ext cx="4270248" cy="1295400"/>
          </a:xfrm>
        </p:spPr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12290" name="AutoShape 2" descr="data:image/jpg;base64,/9j/4AAQSkZJRgABAQAAAQABAAD/2wCEAAkGBhIQEBUUEhEQEhAVGBIUFhYQFBETExoQFBgVGxgWFhcZGyceGxolJRgSKy8hJCcpLS8sGB4xNjwqNSYvLCkBCQoKDgwNGA4OGSwkHx81LjUpNik0KS41LCwxNS8sNDYsNTQpLCwsMiwtKi00LDQxKSk1LSo0NSk0LTEvNTQuNf/AABEIAKkBKQMBIgACEQEDEQH/xAAcAAEAAgMBAQEAAAAAAAAAAAAABgcEBQgDAgH/xAA/EAACAQMCBQIFAQcABwkAAAABAgMABBESIQUGEyIxB0EUIzJRYXEIFTNCUoGRFlNiY5LB0RgkNFRygpOy0//EABQBAQAAAAAAAAAAAAAAAAAAAAD/xAAVEQEBAAAAAAAAAAAAAAAAAAAAMf/aAAwDAQACEQMRAD8AtDiXMxEgjt16z63jYBZGjEiozMJZlGmFV+XliHJLFQuQcVNzV+0HLrKWSR6RkGRwxVj4Ohdm0+cMdJO3auMH35e5ue243cWtpCJFmuum8t3MzDTH1W0RlQFTLtcsNm+vGDisj1E4NY3HEbZJ7C5gMmFnmtxGqq8rhYWlcBo2TtnJOVfC+2nFBDG9b76RBFPHDLB2gqGuIZMLjBEySiQNt5yc5Oc1sv8ATaFr+ONIvhLZtLia7v8AismEwW1/KuQpO2Aoz3DBI3x68Y9D5Ld8wRy30MgGloWjTQCr6mIZxk5MJTBYY15ztnT8c9OLsh0js7tXjAmiWQh5GtzpSRFCMwbpkwaVUltJYt5VQFt8q8wi/EiWHE4mkRULGS1v3YLqbBAuLog+SCRv4+wxI/3ndWukXKLcQnAae0RlZDhRmW3LO2knPchIA8hQM1y3w7lfif1wWnEPLLrhhuPqViGXUq+QVII9iPxU/wCXRzWNLIt4ykqMXrADtfPcsrBwDlgT7qfwuAv6w4hHcRrJC6yROAyshBBBrIqquROWuOQX0k8xsre1nk1zW6s7rkgZeBFJCtsBkt+obAqyxcOv8RB/KMxtkZIUHIbBHcWAA1bDO2cUGVSse04hFLnpyIxBwQCNSsApKsPKsAyZB3GofesigUpSgUpSgUpSgUpSgUpSgUpSgUpSgUpSgUpSgUpSgUpSgUpSgUpSgUpSg5w9Srl7DmKO6a2a3jEkUmqIq3WRG+ZIpwBrZdip8Hyd8mzeXvUzht5fPouEUSwQKBODFl45LjUh19pJEqEAE5GftUz4twG2u1C3EEM6jwJUV8ZIJwSMjwvj7VUvOf7PSPmTh0mhyxJhnb5ek+0bhcjG2A2f1GNwtWTgCAkwyS27HJPQK6Mnc/KdWjyd99Ockn3rSC/ube6uJJI1uYo4rdWaDEcqqDM5bpOdLDD74cHt2Bqj+B8+cX4A6wzRydEZxBdKwXGckxP5Hn+Uld/Brc8+eoq8Q4fO9sXj6k1vHMhbD9JY5cHY7xsdP+MHHuFt2V9wy+l1Wt3CLlu8m0mVJWOnAMqD+Lge0isBjxWfdyXkKEKEmAxiTTmQDIzrhBRX2B7kdd2GE2weSESSJRLE8oA6ep17NLkllAIbOxjJB23TP2NdOci823d1w6CZrcXBKhXeKWNXZlOl2KPpUNsSRqA2OPIFB7w80TLqkfT0Qe7WV6atj+H1sI0LDtys8S922ruGN7FxSGY9GVSkjAgw3CqGZcEnA3WQYznSWxvnBBAit/x63l4jCjzTWEzRakLIkMjyMWUwSmVSj4DAqoDAkkg7DOs5g4HeWvVW1na5tUjaZ7bpQBlcAlSh6ZUMNKaYo1TIVjs+GYJTfchwnDW7vbOv09InQBkkAKCMKMnCqQB9vatNwjnn4Sc2t5cJKFbQJg0TMje6zMukOBlMuEUrnMiquHf44DGdaia4m4haSPFEk7SzJ3NAjrriRuk8ZO2vAYOcMGzqr15gtiJngk+HFkiRy2yWiN8RFcDz1VGIlgcdcMXKKVYqTuTQT6lR/kCSZuHW7T46jKzDSZGHRLMYhqk7z2dPdt/vvUgoFKUoFKUoFKUoFKUoFKUoFKUoFKUoFKUoFKUoFKUoFKUoFKUoFKUoFKUoNbx3l22voulcwpNHscNnIIIOVYEMvgeCKo7nP9n2eImTh7fERksei5CSqvkBWJw4/XB8ec7dB0oOOLWZzDLFMHKwAt020oVPdGAScPlHlUhNwMyHG5qyvQ/nB4bW4tk6ck4kSWKGR+mzRthZjGTszDCEJkZ3+9WDzv6O2XFJesTJBcEAM8OnD4xu6kbtgYyCD4znAqF8Q/Zr7cwX3cAcCaLYt7dyt2j84NBYMfMaXSCK4s45ZCFJhWSEspYHGuK66Mik92Ozce9a3ic0drbFpLrjFrbRghzoVkCuQAuqVZJQNwBh877eBiAycjczWqhElW7iBChWlhnTQB4C3I2TYDSMfpWNe8s8yywSwNZRLBNp6iRrw+NSUIKkBGADAgbjBOBnOBQe/EPUXhkTgWkXEbyRSNCmaS1tg4UKHSGEjuC5B7ATv5zmtXYz3HFbuKzvriKzglcstrCEhUP2hVdRvrbwokJcke2oE+tl6X8flHS0Jax9uoh7aFW9sv8AD9z4/Ofxuasr049HIeFsJ5nFxd4GDpxHGT9XTB3J3xqODjwBk0FigV+1reOcwRWSK82sRFghdUZkTPhpWH0J47jtvWba3aSoHjdJI2GVZGDKR9wRsaD1pSlApSlApSlApSlApSlApSlApSlApSlApSlApSlApSlApSlApSlApSlApSlApSlApSlApSlB+EVFLnk+S2cy8LkW3Y9z20gLWcp38KN4GOfqj2+4NSylBoOCc2LNJ8PPE9pegEmGXDBlAUl4ZR2Sp3DxuPcCt/WPeREqWRUaZVfplxsHI+/kA7Zx7VDYeJXEMsRuJLlEd9IjnMJmeRFbqOq24bMf0hY1ySxBOANwnVK8rafWgbS6ZGdLgBh+oBNetApSlApSlApSlApSlApSlApSlApSlApSlApSlApSlApSlApSlApSlApSlApSlApSlApSlArHvbFZl0sXA23jdo2xkEjUpDAHAzg1kUoI5zdZ3DhWiBeNVfUqzTxMH7SsumHum0gNiPUuSfvgj95LtpVhLyz9UudWCVZlbcMJGHmTxqAwqkaQABkyKsG64SjW7wIBFGyMnygqhQwOcAbe9IPSDisEmNE0L6iyjQ6Nl1GWUYO5A3I9qyqhVxy9cxSqYyTM+hTPBHHGixr1AI+kWOiNMxudz1CrKcdgEn/fMAnFu08XxRXWItSiQrv3Bc5I2b/FBnUpSgUpSgUpSgUpSgUpSgUpSgUpSgUpSgUpSgUpSgUpSgUpSgUpSgUpSgUpSgUpSgUpSgUpSgVrOPcuW97GEnj1aTlGUlZEfbujkXDI2w8HfwcjatnSg5r575/vLe/jjjvJLiOykYxySxJGzyDKsHK7SgAsurAzljjfJvnk/mqLidolxFsGyHQkFklH1I2PcZB/IIO2a2s9okmNaI+M41qGxnzjP9q8rHhMEGvowxRa21v0kRNTn+ZtIGT+TQZdK8Li/jjZFd0VnOEDEAsdtlHudx/mse743FFKkTGTqPjSEimk858lFIUbHyR4oM+lQji/q1YW47p4Vb5gKlurIrLsMpCH/m2IZkOASM1qU9c+HmRM3WI8AOvwk5JffJV9ey+NihOx++wWbSoLxDjN1xFdfB7+wIwuzsCVGxJkTpO2fIA7fIP4Mcbi3GoJI/iONcvohYEh3UZQEasDpqTsfZh58jzQW7SoPFzi66ZH4jwmWAY6nw0VxI7DUQenomfB8baW3BP6fdv6o2ufmSAjSTmOG+BL6jhdDQYAxjfV59vegmtKj3COf7C6fpx3CiUnCxzB4JG3bBRJApYHSfGfbOKkNApSlApSlApSlApSlApSlApSlApSlApSlApSlApSlApSlApSlApSlArC41xRbW3kmYEhFJwvkt4VR+SSBn81m1EPU2ESWgRpBEhMzM5XVp6VtcyI43GCrJG2f9mg/I1nviVjntmtuq5lkjcysRpUG2aFl6RGGwWJYaRnSGYMKx9aOK3sEotoIZbezVd3QZ64w31yAnKqNfyz9OM/06ZNyH6pwSCG3t4meVmkMwk0wEE40CEd0bL9Mah5ExpQb5qx1uYLtGRgGH88cqMrDGCNSOAR7YP+KDi6vyr2j9PuGcWM/wAHdRRvqZlgiIICIcCRiTrJYk77qiyKNORUP4t6J3ltKoc5hZ44zMoDL3tEgIAbOSXbAfSDp85NBFOUuPGzuQ/8jAo4yQDG3lWx5Q+GGDsTjuAI+eZ+C/B3TIMtCdMkTH+e3kGqMkj3wcHHghvtUxtfTiwmhWT94xWjsp+VeyCPDYU7yNGqsRqXKKDkMDqGcV68y8CFxw0dNviLi0ZCrgF5HtLh8MgZRhmjmZwRvs2QcMBQev8A2hLxESO3tbKGNFCBdMrgKoAUDvGAAKtP0z9TU4nbZnaCG6D9Mxh8a9lKsisc75IwC30/muWKUHa3FeDQXUfTniSRDuA4BIYeGU+VYexG4rQzy3fDmzg3fDwozk5uotIOpix/ip2jY92XOSFWuX7Dm+9gTRFd3CR9o0CR9GlfC6ScY87YxUt5U9abqxOOhBJCQNUa6oQWGcuoGURz76VAPkjO9B0dwjj1vdpqglSQbZAPcpIVsMvkHDL5+4rYVzLyjzpxD455ba2uHgaV5OlBG8ojhnkd+mNKgaMsdjjdcjTvXQ3CeLSSQxPNbSwSOF1R7SaGYsMMV3GMAkkAdw/OA2lKxbXikUpISRCw0krnDrqGpdSHuUkb4IFZVApSlApSlApSlApSlApSlApSlApSlApSlApSlApSlApSlAqI+qnApbzhc0cCB5wAyKc5OD3BdwNRUtjOfP3xUurV8zXFzHaSvZxxy3KrlEkzpYj22I3xnAyMkY2zmg5S5Qu/hLq2uW0hI50163T6FKZ+WQW21E6gDgjbBXNdSc4WUbWc8hRTLHDMyPga1ZUcqVbypB3GD5rlFmKRSrNC2oPgh2WNkmcMVIQjqH6WyM6fGcEqa6B5e9TLDiNh8PLdrFdPAYpBOQjGRo9DMrsAjEkk+f7UG44R6dR8PuGnsSFLKydK4MjxqrMGZYdLDphiq5yr/SuMb53M/E0KlLy3McbdrGURy2xO2xYE4UnwZFTO2wJxWZwbiIuII5AVyyqWCnIWTA1L+oOR/aswigj0PJ/DZFzDBAqjbNoTED74JhZQcZOx8aj9znW2HJNpFf6Yo/lLavHJFIWkjMc8uUXDk5BKXROcnf2GBUjuOBRsdSaoJMY1wEISB4DDBVwN8BwwGT9zWmtGuYZ7kovxmkwqdbRxXBQRhsIQqxNgs+FPTHcd8k5CPcx+iljJL14oCxOsyQ9aROozb6kkJOh8j37TqOdP1DFi9JeBlgkkVxBIdgk8sqEt9kbOiT2+hm8j71ZHDOLx3AOgkOuBJG4KyxswBCyId1OCD9iNxkb1lTQq6lWVWU7EMAQR+QfNBD7f0e4OmkixjJXH1vM2SP6gXwfyCMGt7Z8o2MJJisrSMnyY4IVJH5wtP3IYt7aQxf7tw0lvp+yx6ho/9pHvtWHd38yMDI/wzY06nXrWT7kg6+1o28Du0jfA1nSaCQRxhQAAAAAABsAB4AH2r6qMTlonLOXtXJ7pVPVs3bAGWjLZjJ857dxgs382fFxeVFDSxCSMgETWeuZSCNm6QBkAO309Qb5JxuAzuIWSyIQ0UcpAbSsv06iPGcHSD4JAO33qOcQ4vcQksI3iXy3xLa4w3dkK6kqFOdgzxjOkZUdplFtdJKgdGDofBU5G2x/5/wCK9aCP2HNyEIJwIi/0sWXpMNJYlXzpYDBHaW8qf5hW/VgfByPxWrveXY31FCYmc5fQFKOfcyRMCjk7ZYjVsNxUX4jcT8LTMIjQlwRAUJguHOMx2zqDJFMw8I+oZAC5UMwCe0rD4TxVLmISIHXOQVkUq6upwyMPYg/bIOxBIIJzKBSlKBSlKBSlKBSlKBSlKBSlKBSlKBSlKBSlKBSlKCs/UP0Uh4nM1xDMbe5YDXldcTsowCRkFT9IJGfHjO9U1zf6U8Q4blni60G/zbfLoAP6xjUn9xj8musaUHHPLHOl3w59VvKUGcsu2lvGcj38e+aufkv17imPTvQsbbYdQQCWJAXSM5x2ZbK51fSACa33OfotYX4Z4kFrcnJDwgBGb/eR+CM+SuD+TVD84+m19wtvnR64cA9aEO8O5wAzFRpbPscfjNB1hY8QjnXVE6uucHHkNgHDA7qdxscGo1xvmJeHx8RuWXV0zCQudOp2ijVVzjbJIrmvlrnq8sJFaGaQKMDSTldAO6gMCADvtgjwcZAIsbjPPcfFeDcQ3Rbom0laIZU9KMwB3XUdxkNsCxA0584oKw5l5rueIzGa5k1vuFAACqn9CgeFH2/U+SSZTyT6u3dlIqySl7fYFWAwMEYzhSQPIyoyAQcNpVa0vJvL6XPUMilgFkCjUEUFEZ3Z23I0qpI2wd/tg+XMfLjRRJciOOGCV3SNOpmRkQnTMI2JbpsARq1MNSt4BWg6y4LxiO7hWWPUAfKuAGB2IyASNwVIIJBVlYEggnOdAQQQCDsQdxiqM9BOKLcJLameeGdArr0nUB4QSN1ZSNSFvI3Kso8IMW/8Dcx/w7gSj+m6UZ/tJGBj38q3t4oMLisi8PRXjlCRllRbeTWyyStnCQ6VaQSHBwqhgdP0jJNac8xJEWkW14jZYyzG4tpXtWyctrSFn6fuepgYxvkdp++Z+IvFNa3MsLo1u8gddamFoJ00NJHIQFMiEJhX0EqZAAcg1IoOabN1LC6twFAZg8ioyqc7urEMo2PkDwaDQWfMVpeZktHn+JOQ/wAEEbVpAHc8i9FhumHbBGwyu60j9QulJ0LmEiYHTlZuHqM4z8xPimMXlRuTnIx5xX7acvxXU8ssSiKONozazRqyHqlfmlPCyQH5WPIJ6mPY1ruHJDPZxWk9vD8XDcRRyQuschf5ymacDHckkZlZmx51jytBLWkvZBgJBb/7bM07A/hAEX+5bbHg1j3fCrQMq3UiSTy6ghuJFWQsMfwFBGgjK7xgMNjnJyfTg0XwshtdbtFpMsHUOpljBVXh1eWCFo8FjnEijfTmsTm3g1jcS27XOpri3fqwJEzdUtlCcRqcsMohO2BpzkDNBHbK1bhImcaz8O8ssqhTifhspDdYbgPNHhizHJyHBwJFNTb/AEig/rP/AASf9KjHOtq9/Etu8axdZ+nGjMpn3VyzyFQRHGFSQlVOWwqlk1EVKP3BB/qx/wAT/wDWg2NKUoFKUoFKUoFKVDOM803MU1yqG3AhSZlWQjWVS16qyBAdbDXhSdlwG31UEzpUP4nzDPAZFeaFOmZsSvHhWdYreSOHTr8t1ZcAHURHt7mvheP3OJGDRhYlaUgozFj1GXTqL9q4HsPtjHghM6VB5ObLkCcg2/Y2kjWmqMG4SMM4z2DQXYmQjdR7Zx723HbmTGp4NC/BE9IM2sT3c0WeoGA+hEJCgjJO5XyExpUMi5juBHE0ssKCWOCUydPQkSyEg51OQRsu7HyfyBWHa80TGTL3kKI4jySipHHGHul6wDvkKxiiXuOMyAecCgn9KhsXM0zFAZYlZugBGFAeRJDh5ky2rSoy2QCO052zWFZ8z3CRsRKs0gUnospaQKtiJRKcHUVMgVfGMyY+qgn9KhsfNM2vSssM0fU0dZUJURf93PWyhKlQZZI9j9SgntSQrm8R5hdJZhG8TGOF3jh0l3ldUkJ0lWzsyAHAPuPJGAktKhF1zRcBZDDPbzLGlzIJBGGVxBFFIEGh8Dd2BIzt9jvUl4FdSOjiVlZ45Hj1KugNpxvpycefvQbKlKUCvK5tUlRkkRHjYFWV1DKVPkFTsR+DXrSgqTnj0DguWeaxZbaUgno6fkM4z43+XnbxkD7VRHG+Xrmyk6dzBJC++BIuAceSreGH5BIrtKsDjXAre9hMNzEksR/lceD91I3VvO4INByvyNxOeEsLVXa4ZgqqhVizSI6KDGf5RqkBcEEGRR7iplxSRLuKZbxhBpijkiHWmvIzp1x6nYtrtiGZFCyaQHkbKnJx9epPpCeHaruxVpbQajLCxLNEvnWreWRdtzkrgE6hnEateP2i8MlibQsk0ryMqmdj0WEXy18hT1IUPcwyFGc9uQxPSfjbWvF7ZgwVZHED5BIKS4XG2/nQR+QPauobjmG3jkZHkKlcBiySCMMQGC9TTo1YIOnOcb1xnbXLRSLJGxV0ZXVh5DKQQR+QQKvjgHrPZXpQ3TScPvVCqJoyzQOcjtcAHszk4kBCgthgTkhb1teRTqTG8cqbqSjK65xupIyPcbfmtJxXlyMMhh60LFjgQokkG+STJFICipkknRoYk5yTWFBLFd/MWHh/EMAYltWiWYKcsAFcko25x8zzk9tejR2i41pf25B8Fr5QHII2eNihbGd1Y7ZoPjit7xO3IHUtJVbVgxWd/qXTjYiPrA5z5On6dtWThacDuJIwQ0UUmpmadZZ5JmkOzE4SEAAj+EQUyBsNIrD5rgA4fNcQzXsqwq7pESPqGM5Z4jKw3J3Y7eMDxS3735jvh2nibo3+pjlij7NtiiqowV/yPvQXNxeex4exl4jxOWSfToxqWKTTsSscdsquqk6CckjIBqvOOeuDZMPCLQQ6mHzXRXmkO24jAPcTq3YuTnOxqJw+mE6919cW9iNIkxM/VmMZIGrpRamG5x3ae7C+TXw3NdtYJ0+GREzFSHvbjULgh1wVgRTiDywJUlj99skLO9HuW7sXs1zfESTKpVmlHVmSZ8AR9UkgMFDakH0iRAcElRcVQb0Z4tJc8JiaSJYyheNSqhVkVT/EwPcktk+7Bj71OaBSlKBSlKBSlKBSlKDE4hwuOcAPrwM/RJLGcHypKMCVO2VOxwKyUQKAAAAAAAPAA8AV9UoGKUpQeF5ZrKulteNjlHkjYEfZkIYf2NftraLEgRBhRn3JOSckkk5JJJJJOSSSa9qUClKUClKUDFKUoFKUoFKUoFKUoPwjOx8VWvMHoFw65ZniMtq7ajiEq0Wo/wC7YbAHPapXz7bYsulBRN3+zS4x0r9T5z1ISv2xjS5/NR7jXoBxKDJh6Fyu/wDDfQ+AM7q+B9wACa6XpQcd33KXErFtclrdwlcfMCSBQWHtIvbnf2NfVvz7xOHAW/vF0EYUzSEDB8FWOMfgiuwRUI43/wCIk/X/AJCgos+s3Gf/ADp/+K1//OtNc86XsqlDLs22I44Eb9AUQEf2/Sr/AKyeGfxo/wD1p/8AYUHPfC+UeJcRJMVtcSjJyxUrGG7Qe9sKD9GRnOKtXkr9npVIk4k4c+RBCx0eB/Ek2JOSdl22G5G1XXX7QfEECxqqIqqigKqqAFCgYAAGwA+1fd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g;base64,/9j/4AAQSkZJRgABAQAAAQABAAD/2wCEAAkGBhIQEBUUEhEQEhAVGBIUFhYQFBETExoQFBgVGxgWFhcZGyceGxolJRgSKy8hJCcpLS8sGB4xNjwqNSYvLCkBCQoKDgwNGA4OGSwkHx81LjUpNik0KS41LCwxNS8sNDYsNTQpLCwsMiwtKi00LDQxKSk1LSo0NSk0LTEvNTQuNf/AABEIAKkBKQMBIgACEQEDEQH/xAAcAAEAAgMBAQEAAAAAAAAAAAAABgcEBQgDAgH/xAA/EAACAQMCBQIFAQcABwkAAAABAgMABBESIQUGEyIxB0EUIzJRYXEIFTNCUoGRFlNiY5LB0RgkNFRygpOy0//EABQBAQAAAAAAAAAAAAAAAAAAAAD/xAAVEQEBAAAAAAAAAAAAAAAAAAAAMf/aAAwDAQACEQMRAD8AtDiXMxEgjt16z63jYBZGjEiozMJZlGmFV+XliHJLFQuQcVNzV+0HLrKWSR6RkGRwxVj4Ohdm0+cMdJO3auMH35e5ue243cWtpCJFmuum8t3MzDTH1W0RlQFTLtcsNm+vGDisj1E4NY3HEbZJ7C5gMmFnmtxGqq8rhYWlcBo2TtnJOVfC+2nFBDG9b76RBFPHDLB2gqGuIZMLjBEySiQNt5yc5Oc1sv8ATaFr+ONIvhLZtLia7v8AismEwW1/KuQpO2Aoz3DBI3x68Y9D5Ld8wRy30MgGloWjTQCr6mIZxk5MJTBYY15ztnT8c9OLsh0js7tXjAmiWQh5GtzpSRFCMwbpkwaVUltJYt5VQFt8q8wi/EiWHE4mkRULGS1v3YLqbBAuLog+SCRv4+wxI/3ndWukXKLcQnAae0RlZDhRmW3LO2knPchIA8hQM1y3w7lfif1wWnEPLLrhhuPqViGXUq+QVII9iPxU/wCXRzWNLIt4ykqMXrADtfPcsrBwDlgT7qfwuAv6w4hHcRrJC6yROAyshBBBrIqquROWuOQX0k8xsre1nk1zW6s7rkgZeBFJCtsBkt+obAqyxcOv8RB/KMxtkZIUHIbBHcWAA1bDO2cUGVSse04hFLnpyIxBwQCNSsApKsPKsAyZB3GofesigUpSgUpSgUpSgUpSgUpSgUpSgUpSgUpSgUpSgUpSgUpSgUpSgUpSgUpSg5w9Srl7DmKO6a2a3jEkUmqIq3WRG+ZIpwBrZdip8Hyd8mzeXvUzht5fPouEUSwQKBODFl45LjUh19pJEqEAE5GftUz4twG2u1C3EEM6jwJUV8ZIJwSMjwvj7VUvOf7PSPmTh0mhyxJhnb5ek+0bhcjG2A2f1GNwtWTgCAkwyS27HJPQK6Mnc/KdWjyd99Ockn3rSC/ube6uJJI1uYo4rdWaDEcqqDM5bpOdLDD74cHt2Bqj+B8+cX4A6wzRydEZxBdKwXGckxP5Hn+Uld/Brc8+eoq8Q4fO9sXj6k1vHMhbD9JY5cHY7xsdP+MHHuFt2V9wy+l1Wt3CLlu8m0mVJWOnAMqD+Lge0isBjxWfdyXkKEKEmAxiTTmQDIzrhBRX2B7kdd2GE2weSESSJRLE8oA6ep17NLkllAIbOxjJB23TP2NdOci823d1w6CZrcXBKhXeKWNXZlOl2KPpUNsSRqA2OPIFB7w80TLqkfT0Qe7WV6atj+H1sI0LDtys8S922ruGN7FxSGY9GVSkjAgw3CqGZcEnA3WQYznSWxvnBBAit/x63l4jCjzTWEzRakLIkMjyMWUwSmVSj4DAqoDAkkg7DOs5g4HeWvVW1na5tUjaZ7bpQBlcAlSh6ZUMNKaYo1TIVjs+GYJTfchwnDW7vbOv09InQBkkAKCMKMnCqQB9vatNwjnn4Sc2t5cJKFbQJg0TMje6zMukOBlMuEUrnMiquHf44DGdaia4m4haSPFEk7SzJ3NAjrriRuk8ZO2vAYOcMGzqr15gtiJngk+HFkiRy2yWiN8RFcDz1VGIlgcdcMXKKVYqTuTQT6lR/kCSZuHW7T46jKzDSZGHRLMYhqk7z2dPdt/vvUgoFKUoFKUoFKUoFKUoFKUoFKUoFKUoFKUoFKUoFKUoFKUoFKUoFKUoFKUoNbx3l22voulcwpNHscNnIIIOVYEMvgeCKo7nP9n2eImTh7fERksei5CSqvkBWJw4/XB8ec7dB0oOOLWZzDLFMHKwAt020oVPdGAScPlHlUhNwMyHG5qyvQ/nB4bW4tk6ck4kSWKGR+mzRthZjGTszDCEJkZ3+9WDzv6O2XFJesTJBcEAM8OnD4xu6kbtgYyCD4znAqF8Q/Zr7cwX3cAcCaLYt7dyt2j84NBYMfMaXSCK4s45ZCFJhWSEspYHGuK66Mik92Ozce9a3ic0drbFpLrjFrbRghzoVkCuQAuqVZJQNwBh877eBiAycjczWqhElW7iBChWlhnTQB4C3I2TYDSMfpWNe8s8yywSwNZRLBNp6iRrw+NSUIKkBGADAgbjBOBnOBQe/EPUXhkTgWkXEbyRSNCmaS1tg4UKHSGEjuC5B7ATv5zmtXYz3HFbuKzvriKzglcstrCEhUP2hVdRvrbwokJcke2oE+tl6X8flHS0Jax9uoh7aFW9sv8AD9z4/Ofxuasr049HIeFsJ5nFxd4GDpxHGT9XTB3J3xqODjwBk0FigV+1reOcwRWSK82sRFghdUZkTPhpWH0J47jtvWba3aSoHjdJI2GVZGDKR9wRsaD1pSlApSlApSlApSlApSlApSlApSlApSlApSlApSlApSlApSlApSlApSlApSlApSlApSlApSlB+EVFLnk+S2cy8LkW3Y9z20gLWcp38KN4GOfqj2+4NSylBoOCc2LNJ8PPE9pegEmGXDBlAUl4ZR2Sp3DxuPcCt/WPeREqWRUaZVfplxsHI+/kA7Zx7VDYeJXEMsRuJLlEd9IjnMJmeRFbqOq24bMf0hY1ySxBOANwnVK8rafWgbS6ZGdLgBh+oBNetApSlApSlApSlApSlApSlApSlApSlApSlApSlApSlApSlApSlApSlApSlApSlApSlApSlArHvbFZl0sXA23jdo2xkEjUpDAHAzg1kUoI5zdZ3DhWiBeNVfUqzTxMH7SsumHum0gNiPUuSfvgj95LtpVhLyz9UudWCVZlbcMJGHmTxqAwqkaQABkyKsG64SjW7wIBFGyMnygqhQwOcAbe9IPSDisEmNE0L6iyjQ6Nl1GWUYO5A3I9qyqhVxy9cxSqYyTM+hTPBHHGixr1AI+kWOiNMxudz1CrKcdgEn/fMAnFu08XxRXWItSiQrv3Bc5I2b/FBnUpSgUpSgUpSgUpSgUpSgUpSgUpSgUpSgUpSgUpSgUpSgUpSgUpSgUpSgUpSgUpSgUpSgUpSgVrOPcuW97GEnj1aTlGUlZEfbujkXDI2w8HfwcjatnSg5r575/vLe/jjjvJLiOykYxySxJGzyDKsHK7SgAsurAzljjfJvnk/mqLidolxFsGyHQkFklH1I2PcZB/IIO2a2s9okmNaI+M41qGxnzjP9q8rHhMEGvowxRa21v0kRNTn+ZtIGT+TQZdK8Li/jjZFd0VnOEDEAsdtlHudx/mse743FFKkTGTqPjSEimk858lFIUbHyR4oM+lQji/q1YW47p4Vb5gKlurIrLsMpCH/m2IZkOASM1qU9c+HmRM3WI8AOvwk5JffJV9ey+NihOx++wWbSoLxDjN1xFdfB7+wIwuzsCVGxJkTpO2fIA7fIP4Mcbi3GoJI/iONcvohYEh3UZQEasDpqTsfZh58jzQW7SoPFzi66ZH4jwmWAY6nw0VxI7DUQenomfB8baW3BP6fdv6o2ufmSAjSTmOG+BL6jhdDQYAxjfV59vegmtKj3COf7C6fpx3CiUnCxzB4JG3bBRJApYHSfGfbOKkNApSlApSlApSlApSlApSlApSlApSlApSlApSlApSlApSlApSlApSlArC41xRbW3kmYEhFJwvkt4VR+SSBn81m1EPU2ESWgRpBEhMzM5XVp6VtcyI43GCrJG2f9mg/I1nviVjntmtuq5lkjcysRpUG2aFl6RGGwWJYaRnSGYMKx9aOK3sEotoIZbezVd3QZ64w31yAnKqNfyz9OM/06ZNyH6pwSCG3t4meVmkMwk0wEE40CEd0bL9Mah5ExpQb5qx1uYLtGRgGH88cqMrDGCNSOAR7YP+KDi6vyr2j9PuGcWM/wAHdRRvqZlgiIICIcCRiTrJYk77qiyKNORUP4t6J3ltKoc5hZ44zMoDL3tEgIAbOSXbAfSDp85NBFOUuPGzuQ/8jAo4yQDG3lWx5Q+GGDsTjuAI+eZ+C/B3TIMtCdMkTH+e3kGqMkj3wcHHghvtUxtfTiwmhWT94xWjsp+VeyCPDYU7yNGqsRqXKKDkMDqGcV68y8CFxw0dNviLi0ZCrgF5HtLh8MgZRhmjmZwRvs2QcMBQev8A2hLxESO3tbKGNFCBdMrgKoAUDvGAAKtP0z9TU4nbZnaCG6D9Mxh8a9lKsisc75IwC30/muWKUHa3FeDQXUfTniSRDuA4BIYeGU+VYexG4rQzy3fDmzg3fDwozk5uotIOpix/ip2jY92XOSFWuX7Dm+9gTRFd3CR9o0CR9GlfC6ScY87YxUt5U9abqxOOhBJCQNUa6oQWGcuoGURz76VAPkjO9B0dwjj1vdpqglSQbZAPcpIVsMvkHDL5+4rYVzLyjzpxD455ba2uHgaV5OlBG8ojhnkd+mNKgaMsdjjdcjTvXQ3CeLSSQxPNbSwSOF1R7SaGYsMMV3GMAkkAdw/OA2lKxbXikUpISRCw0krnDrqGpdSHuUkb4IFZVApSlApSlApSlApSlApSlApSlApSlApSlApSlApSlApSlAqI+qnApbzhc0cCB5wAyKc5OD3BdwNRUtjOfP3xUurV8zXFzHaSvZxxy3KrlEkzpYj22I3xnAyMkY2zmg5S5Qu/hLq2uW0hI50163T6FKZ+WQW21E6gDgjbBXNdSc4WUbWc8hRTLHDMyPga1ZUcqVbypB3GD5rlFmKRSrNC2oPgh2WNkmcMVIQjqH6WyM6fGcEqa6B5e9TLDiNh8PLdrFdPAYpBOQjGRo9DMrsAjEkk+f7UG44R6dR8PuGnsSFLKydK4MjxqrMGZYdLDphiq5yr/SuMb53M/E0KlLy3McbdrGURy2xO2xYE4UnwZFTO2wJxWZwbiIuII5AVyyqWCnIWTA1L+oOR/aswigj0PJ/DZFzDBAqjbNoTED74JhZQcZOx8aj9znW2HJNpFf6Yo/lLavHJFIWkjMc8uUXDk5BKXROcnf2GBUjuOBRsdSaoJMY1wEISB4DDBVwN8BwwGT9zWmtGuYZ7kovxmkwqdbRxXBQRhsIQqxNgs+FPTHcd8k5CPcx+iljJL14oCxOsyQ9aROozb6kkJOh8j37TqOdP1DFi9JeBlgkkVxBIdgk8sqEt9kbOiT2+hm8j71ZHDOLx3AOgkOuBJG4KyxswBCyId1OCD9iNxkb1lTQq6lWVWU7EMAQR+QfNBD7f0e4OmkixjJXH1vM2SP6gXwfyCMGt7Z8o2MJJisrSMnyY4IVJH5wtP3IYt7aQxf7tw0lvp+yx6ho/9pHvtWHd38yMDI/wzY06nXrWT7kg6+1o28Du0jfA1nSaCQRxhQAAAAAABsAB4AH2r6qMTlonLOXtXJ7pVPVs3bAGWjLZjJ857dxgs382fFxeVFDSxCSMgETWeuZSCNm6QBkAO309Qb5JxuAzuIWSyIQ0UcpAbSsv06iPGcHSD4JAO33qOcQ4vcQksI3iXy3xLa4w3dkK6kqFOdgzxjOkZUdplFtdJKgdGDofBU5G2x/5/wCK9aCP2HNyEIJwIi/0sWXpMNJYlXzpYDBHaW8qf5hW/VgfByPxWrveXY31FCYmc5fQFKOfcyRMCjk7ZYjVsNxUX4jcT8LTMIjQlwRAUJguHOMx2zqDJFMw8I+oZAC5UMwCe0rD4TxVLmISIHXOQVkUq6upwyMPYg/bIOxBIIJzKBSlKBSlKBSlKBSlKBSlKBSlKBSlKBSlKBSlKBSlKCs/UP0Uh4nM1xDMbe5YDXldcTsowCRkFT9IJGfHjO9U1zf6U8Q4blni60G/zbfLoAP6xjUn9xj8musaUHHPLHOl3w59VvKUGcsu2lvGcj38e+aufkv17imPTvQsbbYdQQCWJAXSM5x2ZbK51fSACa33OfotYX4Z4kFrcnJDwgBGb/eR+CM+SuD+TVD84+m19wtvnR64cA9aEO8O5wAzFRpbPscfjNB1hY8QjnXVE6uucHHkNgHDA7qdxscGo1xvmJeHx8RuWXV0zCQudOp2ijVVzjbJIrmvlrnq8sJFaGaQKMDSTldAO6gMCADvtgjwcZAIsbjPPcfFeDcQ3Rbom0laIZU9KMwB3XUdxkNsCxA0584oKw5l5rueIzGa5k1vuFAACqn9CgeFH2/U+SSZTyT6u3dlIqySl7fYFWAwMEYzhSQPIyoyAQcNpVa0vJvL6XPUMilgFkCjUEUFEZ3Z23I0qpI2wd/tg+XMfLjRRJciOOGCV3SNOpmRkQnTMI2JbpsARq1MNSt4BWg6y4LxiO7hWWPUAfKuAGB2IyASNwVIIJBVlYEggnOdAQQQCDsQdxiqM9BOKLcJLameeGdArr0nUB4QSN1ZSNSFvI3Kso8IMW/8Dcx/w7gSj+m6UZ/tJGBj38q3t4oMLisi8PRXjlCRllRbeTWyyStnCQ6VaQSHBwqhgdP0jJNac8xJEWkW14jZYyzG4tpXtWyctrSFn6fuepgYxvkdp++Z+IvFNa3MsLo1u8gddamFoJ00NJHIQFMiEJhX0EqZAAcg1IoOabN1LC6twFAZg8ioyqc7urEMo2PkDwaDQWfMVpeZktHn+JOQ/wAEEbVpAHc8i9FhumHbBGwyu60j9QulJ0LmEiYHTlZuHqM4z8xPimMXlRuTnIx5xX7acvxXU8ssSiKONozazRqyHqlfmlPCyQH5WPIJ6mPY1ruHJDPZxWk9vD8XDcRRyQuschf5ymacDHckkZlZmx51jytBLWkvZBgJBb/7bM07A/hAEX+5bbHg1j3fCrQMq3UiSTy6ghuJFWQsMfwFBGgjK7xgMNjnJyfTg0XwshtdbtFpMsHUOpljBVXh1eWCFo8FjnEijfTmsTm3g1jcS27XOpri3fqwJEzdUtlCcRqcsMohO2BpzkDNBHbK1bhImcaz8O8ssqhTifhspDdYbgPNHhizHJyHBwJFNTb/AEig/rP/AASf9KjHOtq9/Etu8axdZ+nGjMpn3VyzyFQRHGFSQlVOWwqlk1EVKP3BB/qx/wAT/wDWg2NKUoFKUoFKUoFKVDOM803MU1yqG3AhSZlWQjWVS16qyBAdbDXhSdlwG31UEzpUP4nzDPAZFeaFOmZsSvHhWdYreSOHTr8t1ZcAHURHt7mvheP3OJGDRhYlaUgozFj1GXTqL9q4HsPtjHghM6VB5ObLkCcg2/Y2kjWmqMG4SMM4z2DQXYmQjdR7Zx723HbmTGp4NC/BE9IM2sT3c0WeoGA+hEJCgjJO5XyExpUMi5juBHE0ssKCWOCUydPQkSyEg51OQRsu7HyfyBWHa80TGTL3kKI4jySipHHGHul6wDvkKxiiXuOMyAecCgn9KhsXM0zFAZYlZugBGFAeRJDh5ky2rSoy2QCO052zWFZ8z3CRsRKs0gUnospaQKtiJRKcHUVMgVfGMyY+qgn9KhsfNM2vSssM0fU0dZUJURf93PWyhKlQZZI9j9SgntSQrm8R5hdJZhG8TGOF3jh0l3ldUkJ0lWzsyAHAPuPJGAktKhF1zRcBZDDPbzLGlzIJBGGVxBFFIEGh8Dd2BIzt9jvUl4FdSOjiVlZ45Hj1KugNpxvpycefvQbKlKUCvK5tUlRkkRHjYFWV1DKVPkFTsR+DXrSgqTnj0DguWeaxZbaUgno6fkM4z43+XnbxkD7VRHG+Xrmyk6dzBJC++BIuAceSreGH5BIrtKsDjXAre9hMNzEksR/lceD91I3VvO4INByvyNxOeEsLVXa4ZgqqhVizSI6KDGf5RqkBcEEGRR7iplxSRLuKZbxhBpijkiHWmvIzp1x6nYtrtiGZFCyaQHkbKnJx9epPpCeHaruxVpbQajLCxLNEvnWreWRdtzkrgE6hnEateP2i8MlibQsk0ryMqmdj0WEXy18hT1IUPcwyFGc9uQxPSfjbWvF7ZgwVZHED5BIKS4XG2/nQR+QPauobjmG3jkZHkKlcBiySCMMQGC9TTo1YIOnOcb1xnbXLRSLJGxV0ZXVh5DKQQR+QQKvjgHrPZXpQ3TScPvVCqJoyzQOcjtcAHszk4kBCgthgTkhb1teRTqTG8cqbqSjK65xupIyPcbfmtJxXlyMMhh60LFjgQokkG+STJFICipkknRoYk5yTWFBLFd/MWHh/EMAYltWiWYKcsAFcko25x8zzk9tejR2i41pf25B8Fr5QHII2eNihbGd1Y7ZoPjit7xO3IHUtJVbVgxWd/qXTjYiPrA5z5On6dtWThacDuJIwQ0UUmpmadZZ5JmkOzE4SEAAj+EQUyBsNIrD5rgA4fNcQzXsqwq7pESPqGM5Z4jKw3J3Y7eMDxS3735jvh2nibo3+pjlij7NtiiqowV/yPvQXNxeex4exl4jxOWSfToxqWKTTsSscdsquqk6CckjIBqvOOeuDZMPCLQQ6mHzXRXmkO24jAPcTq3YuTnOxqJw+mE6919cW9iNIkxM/VmMZIGrpRamG5x3ae7C+TXw3NdtYJ0+GREzFSHvbjULgh1wVgRTiDywJUlj99skLO9HuW7sXs1zfESTKpVmlHVmSZ8AR9UkgMFDakH0iRAcElRcVQb0Z4tJc8JiaSJYyheNSqhVkVT/EwPcktk+7Bj71OaBSlKBSlKBSlKBSlKDE4hwuOcAPrwM/RJLGcHypKMCVO2VOxwKyUQKAAAAAAAPAA8AV9UoGKUpQeF5ZrKulteNjlHkjYEfZkIYf2NftraLEgRBhRn3JOSckkk5JJJJJOSSSa9qUClKUClKUDFKUoFKUoFKUoFKUoPwjOx8VWvMHoFw65ZniMtq7ajiEq0Wo/wC7YbAHPapXz7bYsulBRN3+zS4x0r9T5z1ISv2xjS5/NR7jXoBxKDJh6Fyu/wDDfQ+AM7q+B9wACa6XpQcd33KXErFtclrdwlcfMCSBQWHtIvbnf2NfVvz7xOHAW/vF0EYUzSEDB8FWOMfgiuwRUI43/wCIk/X/AJCgos+s3Gf/ADp/+K1//OtNc86XsqlDLs22I44Eb9AUQEf2/Sr/AKyeGfxo/wD1p/8AYUHPfC+UeJcRJMVtcSjJyxUrGG7Qe9sKD9GRnOKtXkr9npVIk4k4c+RBCx0eB/Ek2JOSdl22G5G1XXX7QfEECxqqIqqigKqqAFCgYAAGwA+1fd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docs.engineeringtoolbox.com/documents/1309/car-accele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"/>
            <a:ext cx="2895600" cy="1651001"/>
          </a:xfrm>
          <a:prstGeom prst="rect">
            <a:avLst/>
          </a:prstGeom>
          <a:noFill/>
        </p:spPr>
      </p:pic>
      <p:pic>
        <p:nvPicPr>
          <p:cNvPr id="12296" name="Picture 8" descr="http://4.bp.blogspot.com/_bnPE0e1MTA4/TBt4ZFmSyaI/AAAAAAAAAAs/C1fChBRQnaM/s320/accele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2609850" cy="2419351"/>
          </a:xfrm>
          <a:prstGeom prst="rect">
            <a:avLst/>
          </a:prstGeom>
          <a:noFill/>
        </p:spPr>
      </p:pic>
      <p:pic>
        <p:nvPicPr>
          <p:cNvPr id="12298" name="Picture 10" descr="http://t2.gstatic.com/images?q=tbn:ANd9GcR0hiwybMjEKRnSD14yqsnoi5-Ts9mF7rwfbvOAHXVgDKafKZt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200400"/>
            <a:ext cx="3962400" cy="340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81300" y="408710"/>
            <a:ext cx="6629400" cy="1143000"/>
          </a:xfrm>
        </p:spPr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57394" y="1757157"/>
            <a:ext cx="4665518" cy="1072634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Change in VELOCITY!!!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3048000"/>
            <a:ext cx="4038600" cy="609600"/>
          </a:xfrm>
        </p:spPr>
        <p:txBody>
          <a:bodyPr/>
          <a:lstStyle/>
          <a:p>
            <a:r>
              <a:rPr lang="en-US" dirty="0" smtClean="0"/>
              <a:t>Need an equation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78295" y="203315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35495" y="1804555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7235495" y="2033155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24451" y="1558637"/>
            <a:ext cx="1637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Magnitude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0295" y="2185555"/>
            <a:ext cx="144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Direction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114300" y="49911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5638800"/>
            <a:ext cx="1905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" y="3657600"/>
            <a:ext cx="63248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Review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4191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56504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85800" y="44958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9600" y="5260778"/>
            <a:ext cx="152400" cy="11894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8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sz="1000" dirty="0" smtClean="0"/>
              <a:t>i</a:t>
            </a:r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1601273" y="4931535"/>
            <a:ext cx="296214" cy="212015"/>
          </a:xfrm>
          <a:custGeom>
            <a:avLst/>
            <a:gdLst>
              <a:gd name="connsiteX0" fmla="*/ 0 w 296214"/>
              <a:gd name="connsiteY0" fmla="*/ 0 h 212015"/>
              <a:gd name="connsiteX1" fmla="*/ 296214 w 296214"/>
              <a:gd name="connsiteY1" fmla="*/ 141668 h 21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6214" h="212015">
                <a:moveTo>
                  <a:pt x="0" y="0"/>
                </a:moveTo>
                <a:cubicBezTo>
                  <a:pt x="96371" y="212015"/>
                  <a:pt x="12523" y="141668"/>
                  <a:pt x="296214" y="1416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28800" y="4953000"/>
            <a:ext cx="132267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Slope = velocity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743200" y="3962400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mx+b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4495800"/>
            <a:ext cx="82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</a:t>
            </a:r>
            <a:r>
              <a:rPr lang="en-US" dirty="0" err="1" smtClean="0"/>
              <a:t>vt+x</a:t>
            </a:r>
            <a:r>
              <a:rPr lang="en-US" sz="900" dirty="0" err="1" smtClean="0"/>
              <a:t>i</a:t>
            </a:r>
            <a:endParaRPr lang="en-US" dirty="0"/>
          </a:p>
        </p:txBody>
      </p:sp>
      <p:sp>
        <p:nvSpPr>
          <p:cNvPr id="35" name="Down Arrow 34"/>
          <p:cNvSpPr/>
          <p:nvPr/>
        </p:nvSpPr>
        <p:spPr>
          <a:xfrm>
            <a:off x="3200400" y="4267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9600" y="5943600"/>
            <a:ext cx="15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slope?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37284" y="6312932"/>
            <a:ext cx="261418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Shows a Rate of Change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7800" y="3426767"/>
            <a:ext cx="46482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If slope is a rate of change, then what type of graph do I need to make an equation for acceleration?</a:t>
            </a:r>
            <a:endParaRPr lang="en-US" sz="2000" dirty="0"/>
          </a:p>
        </p:txBody>
      </p:sp>
      <p:sp>
        <p:nvSpPr>
          <p:cNvPr id="10242" name="AutoShape 2" descr="data:image/jpg;base64,/9j/4AAQSkZJRgABAQAAAQABAAD/2wCEAAkGBhQSERQUExQVFRUUGBcaFxcYFRcXGhcVFxgVFxYUGBgXHCYeFxojHRcVHy8gIycpLCwsFR8xNTAqNSYsLCkBCQoKDgwOGg8PGikkHyQsLCwsLCwsLCwsLCwsLCwsLCosLCktLCwsKSwpLCwsLCkpLCwsLCwsLCwsLCwsLCwsLP/AABEIAQMAwgMBIgACEQEDEQH/xAAcAAACAgMBAQAAAAAAAAAAAAAFBgMEAAIHAQj/xABIEAACAAMFBAcFBQYDBgcAAAABAgADEQQFEiExBkFRYRMiMnGBkaEHscHR8BRCUoLhIzNicqKyJGOSFRYXU8LSNENkc4Pi8f/EABsBAAIDAQEBAAAAAAAAAAAAAAIDAAEEBQYH/8QAMREAAgEDAwIEBAUFAQAAAAAAAAECAxEhBBIxQVETYXHwFCIygZGhscHRBSNS4fFC/9oADAMBAAIRAxEAPwDtE+UGBDCojnu2Wx7VM6UCQamYK1I/iHLWo3Ujo0aulRSlQY00a8qUroz1qMaqszgpk8o8+ymOjbVbLIoEyWlM+sBpTcabvCFRrFSO/TrRqx3I4NSm6UtsgKLKY9+yQZEgc49EgQdwEwOLLHv2WDSyRHvQiJcu4EEiM6DlBsWccI8NmHCImQC9DyjzoDwhgs92ht3ygbfm0Nlshwucb/gShI79whc6sYZkxtOlOq7QRSMnlHnQ8oHt7QZbHq2ZqcnqfQQZuu85NpUmWaMO0jdofMQENTTm7JjZ6OtTjdoqmRGfZzBJkEemWIe2Z0DehiM2eC32eNOggbhgz7PEkmwM7BVFSxAHeYbbh2YMwq7jqV0P3v0hwk3QikEKKjMcjyjNU1MYYHQoSnkVrt2BC4WLVcEHkCM/GG2VYzTM+UXJUukS4co5lSvKXJ0IUIx4KfQ0iwq0GUauaRoZ0Lyw8RMxnjGR5GRCXCIj2MjUtCDSR2qWCrA6ERzW2S6Mw4EiOgXvawkpiTujnrsSSTvjqaFOzZyNfJNpFZljwAROViFhHSOcerSPSY3s1kZtNOJyAjefa5UkZftH8lBgZTUVkZCm5PBHKlE/M6RC15y0NAOkP9P6wPtNueaaMcvwj4xvZ7gmTTTRd9N/fXdzOUY56iUvlgjdT0sY/NUZV2i2vwym+8SCABQKDxPGnKOWG01Ys1WYkkk7ydTHQ/aDZTJs8uUoBV3Ys+pxKAFUtvyZj4ZaRzuRJOdADSlakDU0Gusc6ve9mdbStbbxLEq8SCCoII3iLNkvhhPWbUhwRXdiGhB8Instz2h1JUABddchuOWo5iNLRYJ+ElpeNasMSiuakg0I4EGExxlGyTusv8jptcQBG8A+ecYpils1NZ7JLZ8zSneFNBBLDHooS3RTPKVY7JuPmeAxrG+GNCINgI6bYCvRoV0KrTyi0hhO2SvfCejcmh035w3iYI4lam4SaOtSmpRuToI2Zog6TLKNOlMI2jt1iSbFZxEjPEDzoZFMVNo2rGR4JvOMgrA3JL6vgSAMqltByGsBn2vNMkz5xDtRMZ5o6poBQHidTSBRsbgVKkDujXQ09PYnLky19RU3tReDe8rzecatpwijEhWJjdswDEVoOZHujd8sFbgw2lN35KhERtQc42cnSkYthOrGg5/KAlU7DYUu5C04nKuXpERuxm5Djp+pgkgRBUkKBqzZAQuXt7TZMlsMiWZ7D77Eqo7gBX3RkqTivqZtpUpy+hDLYLiVBWn5m1PcIq7S7UyrEtG60wiqyhl3M34R31J3QhW72n26YCFwyR/Aoxf6mqR4QrNaTMYs7FmJzLEkk8STrCHqFa0TXHSSveoEb62otFqJExzgrUSxko4ZbzzNTENxO0lxOShdTTCwqpUjMEa556RTZKPSLtzsqz1xdmufwPgaRhqzbTf3OtpaUVJRa8vTzGelom06suzpwlqKjkCSSPSKbM0icJRDTFlnq0ycA9bLc2tYZJg6p055kZd4EJ943h0Tlq4s9QSerQAgE51AyrGGhWnUkd7WaKhQp3z6j5csqkhK6tVzyxktTLkRFplirc16y58sNKOQyK715EQ5XRcaGWruMRbMcAN2W+PWeJCnBNcHzicJzqO+GLi2FyuII2HjQxTZY6b0QAoBA83VLxE4F62uW+FR1d+UE9PbhgrZWwgAudW05AH5+6GBpwiBrOoGQpThlEcIk98tw1PYrFvpo9E2KYMY06kBsL3lqZOiurmsRPNrlEss0AgttkDuuybCYyNOlHGMgLMO6DBsyk5isStKBFCBSNS8aHvjHk34QOnXXJlsGVBUZ6mNHshm9rqrF+fMRBUkV4n4CBlptbHJBrvPwA+HnDt0pcgqCjwiO2yJEtcwK8a5wk3heWFnoCQoJxNpQZlstQOOQhjm2RcVXYk13Gp+S+rQge0i/UljoZeEFu2BqBqAx49+cEpyStcjpRbTsJ1833NtT4cRCVy3DyEeF5coUUVO9jxgPJnnjEjPnnGCreTt0OvQUYxuez5+I1iJ24bo8EwExhAHcYiwW2pXJppxgEaxHiNa74hRippE4eu6HIQ39mF7LtRORaBjpTQHIilATAu3WsvmdAD5nU/XCMYikU587lkDmd1eEEqcYZSJU1FWotsngv3TeE2zMs1DSuRG5hvBj6R2ZvBZ1kkzV0ZFPiBQ+oj5ie04qZ5DSO6+ya8FmXcktWGKUzBlrmATiU04Gp8jFwk/pfBm1EI7XJcoeneKcyea5aRNgyiCbKjVFI5UmzRp9YjGWcbFY8Ze+GqwpmhmxpirrEgSJFlwV0gbNldVpWMWYYneUREYSJe5LNEoMZHomRkAGGptoWWKsQBzgLMvh5pIkrl+I6CNp12gnFNbGdc8gO4fOPWtVBRaIvGmvcNTGJI6aa6Gn2ZZYxTWMx/jyHxijap016mvRSwCSa0JUVrVju8hFqXaADpXLMk5+O5RCvtjtBKWS4Y9K2E0UU6NTTJipyahzzrpoILPULngUtsfaKVrIsRyGTThv4iXwH8XlxhBmqO0z1JzPefeYjtUyprBrZPZJ7WzOQxRNwNCx3KpIIHM7oXNSbNFNxS4uxfC+EXbFKkuriazq+XR4VxCv8QAqR3GumsdTuTZOVLGGbYT/OD0mXNXOXgIcNlNgrPIm/aVVakUTqAYc82GZz7ohTx1Pnw3FOWuFTMA1MurED+JKY0/MoghJ2It0yn7BkDaGYUleJ6QggeEfRW0lwWa0LWeoqoOGaOq8vI5q4zA5HLlHHH2sstnpWWk2cBm82bNm576SpYCDuJrxiKK5K3OwJk+zNxnOtVnlDeFLzT/AEgL/VGwuW7JRpNts1yNQiInuMw+kX5fthmA0DGWv+VZ5KjyLZ+cHLFtzJtv7OfLs1rDfcdBIn/kx9Vm/kesWrdCri4bzuVKYZM6bTe5dvQNLHpBuz22zWixTjJkt0Yqpk0KAhVxnDLVyK/exVLDAYo3/wCzBHVp12szBf3llmV6aX3Bs2HI58CY8stnWwykVZgJaeB0jt0aS5irixMMyBhrkczXOmkMTfYHHcC2ew3daGCpLnymbIBJyuCTuAmqpPdigxcN0rYp6zpFrIpWqz5DoHXRkLyyykfEQMt62Sx23FMSaEcpPkmWy0VWzaWVYZgOGGoyi+ZVjZEtYmzRJsruwVkCM8x36RJSkMeydTwi9qYKk0dTuDaZLUiMOqWxgKaZmUVD0IyYdZTUc+ERbS7UJZRnRphFVStMvxOfurz1O4GOXyNoZjLZ5tWE1w7SyOylJpqhGQ6MjWmdVBGcB70vGbbJ+BWxs7ZsxAxtxOgoNy6ACJKpt4FqgpO74DVv23mTGJaZMYcFfoJQ5ChxP3kmNrs2uwHIzE4mXaMfmjMcXkYhm7Niy06RUntSr1FWX+UnIgDkPhGlouaROQOiLTiownuNN8ZfEk3yblRppcfn/ofbo2zBMtZzKyTThlz1GEdJ/wAqcuiOdzCgPAZw4SzHz3a7rmpLcIWeUaFl+8uHRqaMBU5jPPSOsezzaQ2qyKWNZkk9G5rXFQDA/Oq0z4qY2UpuWGcvUUVD5oje0okVjRLPFpZuUQzXyg03wZ3FcnnQCMiPpTGQVmVdE06UQAcsxqd38o398Lt77Ry5eQ67fWp+74+Aive98zHTtYEpmdK928+kLtmu9mBwrgXUzG1py3KOevfGLf2OsqK5ZJeN/O2RanBV+qk/VIEzrCZgKvVcQIApVzXgv3R3xamzgG6OzirDtTN/gT2R68oKXRY1lVdziYjM/Cp+u6Bvd5G7bLByO8rteU1GHcdQfGHO7LymSZaLJoFCrnpmQCTxJJz8Ycbwuj7apXo1wfiZQAOYOte6nOukJd63U1kcyncFR2WByZd1fwtpUH1gpZAhh2L03aiecOOZiAKkpoGAIOE8jSGm9va8Ao6FMNRmZhGR4AA5+ndHNJ9oCipNBxO/u4mFq3W4zG4KNB84ot5HDaLb9pxq79KwGQFAo8svjCMxJJJ1OcZWMxRYDZrSMwx5irDLZNn0TB0qlmZQ2HFRRUkUNMycuMBOagrsfp9POvLZAkuTb+dIwpMJmovZOIrNlj/LmjMD+E1XlDxNvNbxlyXDCd0c1aiZLAOaTAFcDqsakGoyyhbvCzIiBVloKofuLkQ8vPMcKjxgz7N0EwzgKKEdCdFAVQ1SaUHGG0am9FarTfDz2tmm0iz5VssnQyUmsyPLVpnRmXMZjjZBWoBQ4hnTOsRXvtrabKyybVd1lJIxKuFCMyRUYcqxT2lt/S2Q2iUf3doLKw3Az7UtfJ5fnASfbMfRTps/pnwE4QuHoziICV+8x1yH3hBylYzbbljaG+C9WCJKLAKqSxRZaDVVHM1z5mFqLM+eWJZj+nKKrz+R9IVfqO2pLIQsN9vKoCcS/hOdO7hD/s1s1OYLaQtLPMoT1hXDWnSBfw8TwFd0cqmcRHaPYztIHsr2Zs2kmq13yn3dwav+sREtzJdxWBitOzsvArotGl5kDUr98cyMyP1ihdmzyWK0mbJqJFpAV13JMrWW44KSWU83G6HCTT7u6nlTI/XAxpOsKlClOqwII4Dl3fAQ+NkKqLerdzaRMyj1zFSxOaUY1YZMf4hkT46+MXHGUOfNzl2awzWkZGuKMiWKF+XdSKQzkzZlMhuHhu98Vb2sjzOrMOBKAhUp6/OC2J8lkqa0zb698WLHcdDimmp+vPvMZHHojqqolmQv3bcR0VaDdTU953wek3GiCszOn3e7j9eME0nDSWKD8X1rEc6ciZnrNz+sonh25L8Vy4wD7RJmzck/Zyxv08hFb7JZ5AYzMJyOIsAxK/eFDlTLSI712hP4gBCXtbbZn2Z26wVqLUih61fIUDd8VuSfcJU2/JHOL8mI06YZQwoXcoPwoSSq+AoIHaRuxzrEMxoBDJ2R6ZkbIKxWBjxTQwVxIZuaxVfEdF38xmT4e8iD1rnikgrphYCvATG+cAJM0kBRv+JrTzizbrwAouRw1AHCpr84zVYuTsdLRVI0pOTfH8oP3/aQBLpnVXBoeaH4RTFmdbNa1cFcXQzKchMUGo7n0hcmWljqe6Hm8uupOvTWV/EiXjHqgh9CG1WE63UKvUc0iC4LGZl126XUVlNv0ALyWDch1HhUmIuI4eyMl7hlXx18Ya9k5hMq3pum2YN3lQ6/9UJ1vm4VpvP0YObwjPTWW2QTZ+JqDQRpMPrGSVoInsVlM2YqKMyQB3mIkA3fJosmgruhg9nF7/Z7wlZ0WYejbufIeTYT4QV2o2fly7PLMtQGSodqmrKcIDkadqtO/uhGlMVYEZEHLw0iSW13LWcH09ItuGatdHqvj209zj80EZkzT61+hCm95dJZUnrrhSb4rhcj3iGNHqhI4fqIfZAZsQTWwzjwcV/MtAfTD5RdVqiB95HsNwPocvlFyztpDV9JhrrbU9TMMZFjDGRNwnaTS3CqAo3RWn0GbHw3RUnXqJaimZoPqsLd63ozGrtQblG/whG5RNsabnkPWu+lGS5nlCxfG0IWuefAfWsUJ9qdhReqPXxO7wjy7tlC5xTDQev6QmVTdwa401FFe77Q82aKIXbXuHHPId58oh9q855cqzSa5OXmNzK0UeWJtYYxa5cgYJQUcTz5nefrKEf2hWrpHlGpNFYa8wdBp45xSD5YgzTrFd4ndde8xA0RIXJ3ZGseVzj2PCM4gAQ+0YRUa7o9sFkLtFYrUgQxXdKwAGldKjeB8RCakrYQ2PmVL5sHRqCKnj8IaLptAMiwudAwlt3FihHlWEi97Q5ajEkk8cuVOUF/94Uly2lSlZkbNQ3V6MkDLInFRhWuUPpraA8hHZfFKtE+S2qypss/kYCvpCfeU/E+WgyHzh/yNu6UDq2lA4/PKJb+oGOcTVoxHAkeUU3kJq0fUsS2yEErmt3QuHpU1y+MCjMoMoJ2SyE4Rv58efLWDTKtcf7wtQnySQO3WvOgrXkqjPyjmVroGyh02etjBnTEcBVlGXaNQWblXT8wEKl92bBMK8CR8fjElwWkdf2CndJd0oHgyHwLD3EQxbP3gTJUb8FD3qKfCEv2VWmtjK/hmN6gGC9y2opMZN2Jh6mI6m1JjIw3NjJPm9JIBG8Aj0MX7C9RAW7546Ir+EkeTH5iC1heNNGW6LOfro7ZR+4UBjI8DRkQzCdPvB5hCyxU01+6Irf7MGKrddvrU8INFwFAUACmfAfMxX0B0A3k/XoIVKlfk2U6ythFRgsvcK7gPhw79e6NZtpIBqaV3D6zMZMta/8Al673b4b4HTLQc8AxH8baeAhUkkaE2yq1kxNV2CL35kcYV9tOiDSxKrQK1Sd+YoRwGvlDVdl2NMm1brk8cx5cPKAXtIuwyZsqp7SE0Gg62ggbO1w1JXsIc/Tvimwi7NXSNJ1n3RYDRRYxiDOJTIzjWQtWiAhGySDXFBOS/DxU6juihYb4IxdJQIB1Rh3imQ45HfEC3piJJWg3U1HLnGaUW2xl0bmWJs5q1oqtpqWpRR4sywUSUqLQEgfyU8yYE3U/WZjXIVNBU5Z6cKkH8sW7bOdhUVwKy1zFQTmKgaDI8oOSu1Epdxt2XkfaZEkgjHZZhVucshiPfQdxjnl8ScE+ap3O/wDcYavZ/fy2eeekNJU5SCdyutWQnv6y/mgbtlYi097QiOJMxuqxFATQV9QYY+QnmIAs8vEyjmIebjkpMRpbAKzVKOeJphB5VFDyY8I02Q2HWciu80LNdXaVKwHrKmpx6BtSBwFYt2MKFKOdB1DTQ7h3Hf8ApBrAMVgHI/Rlm0w5DlTtHv3d5rugZtJaQ7DJQ1KsFJOGtMmJyry3RbvMsSEUgMxrnwXP30MAJkko7o2oyO+ueteevjEbwX1Ojeypj0Mwfx/9Ig9Yf37fzfKF32ZPhkzP5j7hDDYT/iD3j4Qio/lRqpLJalTCJs1f46+YUw12LM/XGFZUraZnev8AaIa7sNaHjGjRv6jD/UliH3ColxkSBY8h9zn2Fb7M1ASa5aaKIrWuTXU4vQCm4RfnTMVAg3a7vARLIuqvagnnCCi9mZAdpS0AC1PClanu3+MX7Ls8X60w4R+Ea+J0EFcKyxuEVnvFjkg8YFxSywlUlPEUWOgSSvVAUe/5wie0exNaJSTFViZRNSBXqty1pUDOGC+rzSyyjNnGtNBXMnhXj3Qq2b2zSx2rM44FXX4xUmmrPAUE4Pcss5rNQr4x7PSufKGbbbaf7b0eFCiKCwU0rib7xplpTzhWtDZRmdr4N9mo5xfoVJgyiKzChJ4RgaPEPaEE2KNXZprVNae7ziWfLoBkQOZG7PcPnBa1koFwBQCqnSpzAJNTp4QMLtMdQxJA92phUfIJmtiqOthrWu+mRFDF1p4Kt1GVjTPHVcs81w8uMWbTZsFEFeqADnv3+tYOXtcqpZ0dLLPo0uWTaOkYy6uAWXDQgZ5ajOkEs5DS6C1d9mxKtNcqd4MdPt96SnkY8KzFZlPRmhBzrShyOQr4Ry+RbOjlVHaIZV5Fgy18Mz3gQIaexAUsxC6AkkDuB0i07FzaVl5HYronq9rlPKkiUQVqAuEHKYBpl2Swy4CE22bZKJjgyj2mzDa9Y50OncI32S2qMsKvRkzApVHxAIophxlaVLhchnSDioX0XFlXQHLjElIuKusCql+I86U0pXVw281FN+8xQvyn2iZ3J/asGrwnpKnJMdTQBq4AK1qNRlWFq02jpJjuRTExNOHAfXCIwR92AykHmze5YZbvH+IP5fjC5sStJCcy/vA+EM92S/8AEN+X+2vxjLI2w4Rasn/iZn8w9EWGu55VAAd0K92rWdNP8begVfhDjdwjXpOJM5/9R/8AC9QkFjIkEZDLmKwCs0kKoJ4Ru9oJ7Arz3frGiJVRXhGzTVQEk0A3xqaMqee7IPsRJ6xJPD60ited8yLKKudPurnrxMC732upUS6d50/XwhVvuzMZTTJhJc4cKnLUj7o0y45wiVRL6TdClJr5/wAAHtff0y2OXcYEQEIn4RxPFjlU/KFaxWfE4G7U9wzPygtbhlmc9wHGI7hkdap+qfM/2mM05WTZspQTkl0/bqWr1lgLhPabU8AuZA8SB5wuz31EGL9tXW7hTzP6QBd4XSVkFUludyMQSuvokQvNVmxNhAFMsq1z0gUkWi1FwkVBIbWlMqDPuOkNfApOzDd54WRWXJSgp3DID0gds9JxzanQZ+C9b34R4xNbp6myqUJoOoQSKrWra7xrSPLhtiS6hqZgZlsNKmppka6L5QtRdnYJtXRPbm6x74q/7UmV6MzHw5dXEcOWYFK0glOmSWNQ8kf/ACTP+yB1qkS1q4Ms5jszGJ8FKisNSsrF7upRUEo9dFqB37z9cYH74OiWWknLPMnvJr8YEtLVaZ4jXQaDx3wJU1awUujKYtI6tcFmwSRhp0s0an7iAcPXyjllz/vV5mOi2e9GC1WoPZHdoe6sFxkOPYEX5c9HK1xHfXKuLUHWlcjCLbLIZbspoCDoM6AgEDypHYL4KpZ+jBxTGALngTmxJ3nQRyW8puKc5G9jT3fCBkXYfdkZVJEnuJ82MM91is5jz9ygfCBOz1nwrJHBF91fjBW7jSXNmcFdvE1pGVmyJbuMAhm/ESf9Tkw3XcsLVxWektRwp6CGmxrpG7Sq1Nvuzk/1B/3Yx7IIiPIyseQRnFi9L3SSMzU7hCrbbVPtB/AvFt3csG1ulVNSC7ne2efIbojezEGgBLcBu+A7zBz3Pkujsjxz3AcqyJKNRm/43zP5FGnf6wNvr90xNSOrVqVObDwWpoM4ZrRZ0l9aewFdEXMn4nvhf2ptzzZJVJYly8iK9pusNANMxvhNkariXa5opRVpQHmT3mLFi6ktjwy8sifPEYrGUVoSNM6d2le80FIy8nwygo30Hfx+ucInmyGxwmDLT1szvzPeYHFK1i7Js7uwRAWZtwi9Ou0ImA4S51IOLCa0C1GQyqTSvDdBxsupTi5cICWOVVqQdtqJKldlWdsiWFc94FdAoyy1MULvstJoU7jn/wDu8Ug+mzn2hA7TQiplShLMxHSNTdpSKbzYkI4YpTJZNFGjEGnh+pi9LuWo6zEEEg5VpQkfCJksWG0pLybC2Go30cqD6QQUYiSd5J8yT8YPoAkCUuQfi9P1jaTdiByGapCs1KcBlXPeaQYK05RTutMfTP8AiqB/KBFXCsQ4yysN1Tl3wBlJUiGSzSxVxqdafPzgatgq5roDpwERLIc1hG9jBDAiuXKHi53xMa9lRi84TWtOHJD+b5QSu28yqFakE+6GNXRSwHb6vDBLZt+Z+UItjlF5irvZgPMwTv28cVFHImIdnUBngnRQT46D1MKlgNZZ0u75mTkaBTT3D4QSphs4XfMdV/KOs3u9YEWG0LhAB7RFe4frTygrMnB56SxpLX+t6E+QAjJc22D92Ll5eZz+IhhswgHd65A8TX5elINWcR1qcNtJI89qKm+vJr0/AvBYyMEZCyxYmWhFFa+J+s4F2i9mJwyVz40z8tB3mFuftIjucbGgrpTTlnlDXclqlPLrJI511B5iCUvEdrhWVJXtcr2W4sy85qk8cyfE5mJrZY0dCgSoOpOpoQfCL4shJqTiMWZVmw5wyNNLhCZ1Xy2c72sssqRKRERFLtU0UAkKOOupXyhAvSrzVRcydBzJOXuh19odsrawu6XKXzcsx9AvlAmybQJLRVpKDAVIeitUnXPUEUjJOP8AcaN1OTcItgSZPEtSko5HtzN78hwTgPOI5bgDXw5w1yNpg2QWzH8y/KK962npZb5IOqeyVppwAgXRv1NKr24QrSJn7QkbhT+mka2m8JkuYcLkDLLd2QK04x7Yadem4AjuDCvvi3Mu8GjnMAVrpkOI4xWE7C92LkV2v/iF/wAuXiPeEZz6mLVmegz1yHpFK7moZrnWZVe4Nr6CLsuT1eZ90E1iwKIZrtM6qDM1HoST5AwVum7wJRrlQZDdXWIJP7Gh+u6ILbeE1swUCjcQYlugZtZ2lS5grmSKEDuz9R6wNvtWc1UYQPujeOJ4xsc8MzIZmo4Z1y5QSnv0iVSlBrxgW7DVHcrABZiIuZBPDhFf7QXYYRBI3QDmwwj63RE8wLUSxQbz+sFuA2PqU3U1Nczvgrc4wqW4n0EUFspIruP0Yt46DCPoQqfYdTj1DlhvHDV60pFy4b2eZaEGeKY271PlC1MnZBfOHv2Y3NiLWhhl2Zf/AFN8PAxKVLxJbSV6yowcjpdkSCSPQRRlNhFYR9p9vm60qSAoIoXPaodcPDv5xv1FeFK277I4NGlKfB0U3tLGRmS8v41+cZHB+nMeRy/jZf4nR+GX+RFMsoqSxpmct+sT2baF5IpJ6nHPM98UbZMzIrvPvilQxpiVY7JsPtR9plUmYRMU6DLENxA9IaHTKOCWKe0plZSQQciOMdtu68HmyZb0FWVSRzoK+sa6M28GGvS2u66nMturnmC3VYDDPKBc9yqAQeGnrCVbbEZ9omTDlLDUBOQwKcIqTkMhWOj+0a8itqlClTLlM4XXrHEQOfZWOf2e5mYB7S9FXRAcKjwGQ8IVJJzZshdU4oI3V0dCLNI6dhq27/VlXwiykqcDimSOjQHsoPUiucM9huCT9hSbLmNLd64QqilNASMq7t++E2bds5prKbS5oaVzA04BqDuhU5w4bNdKlU5iim8qXLm41JAqaqyGhBqCp5UMSMGtJEqzocOVSSaAfLvivaLumITWbWnEV95MUnv2aAZeNsOhC5A+W7lFx2ipp9UPtj2OV5BAIAXsudHf77/y5YQf5jAG12SbJyKEDQNQ4TTgd8U7u2mtRZQJjkCgAZuqNw7WQEM8m9LdMV1CO5XJlCJMHcaKYfLw3bm4iMKt28Nc+grzCa1OsQumJlQDEzkACLd52W0SwWezzJYGbEymVQPcM6ece3GTKDWhwQ7dWSKZ4jliA5DTmRCmrD07lobOmZNmy5bLglKuJmNAZlQKKRzryosV5cg2aiuhq+mR6wGWRORjpOzmzaWeShmLWa/WZdaNwPGgyr3x7eVwzrWwaqBErgyyFdaEZnSnhATpvjqHCsuenf3yc/a6g+bZCKN4WOUGB4evcIk2jlWmS5SepQfdpXA3MHf4590BS8JysGnDyiWfOruoBoI0AprrGoekX7nuKda2Cy1OH7zkdUDv3nkIii5OyJKcYK7PLiuh7XOEtcgc3b8Kbz8BHb7ou5ZSKiCiqAAOQgfszsulll4VGerMdWPHu5bo021vIy5KohoZho1NcIFSOVco6Ctpqbm+feDiVaj1NRRXHvIK26v3EeilvVQKthOrZ5EjWg3c4Q2m1i3PmgRQaXvjibnVk5y6/kdGMVBKKLAPOMir0ZjILYu4Vzy0irN3n3mIcBj2fN67U/E3vMZLmVOfj3DMxv4EpXdiaTauuZfBQR/Nq3v/AKYN/wDFCfZpPQS8JcHtsMWBTogGhI56aQpXdMrMeYdys3j9VinZJWOYFJ1qSd9AKmDS2tsbO00sXu7L0XH8ege/3lnT2mTJ74jgAxABTmaAAqBlrlAq23oXPZqBoCSfStIlvfCoVUUKCKmlTUgkAkk8z5xDZbKMIYitTpnoDTcddYpNclvpFWwsv36r/g53xtHOs1jsQUIccosag5ZjDSh4GAF27Qu09eqgxutaA7zQ0zy1gj7RLXLmCy9EQUCEAjTLCPDuifZ+3y0AXCC4khgSB2jhCjMc6+EIVlC9su5su3UaTtFW6LtcE37eBSayhQQc868TwPKN7z2OmSpEq1jrSZyqz0GcotoG/hP4vDvH3/8AvQf4R72jumxUsNdlmUgENKAIIqCDUEEbxujTSgmkc/U1XFP1X6M4fabUZQXCozrrXdSmh5wZ2V9oFokFZSqjSy1SgXrZ6hTqCfGN/afs/Lsk+WkrEEdGcKTUJVqFV34cq58Y32ZumbaXMmVNRCktHxGVSgIUYRlVj1hnpEzF+Y2LU45+nDtZdr/sRbV7dWia5lsqogKsJZFSDQEYiCMVIqXHtUq2mXNnyw4TJaZBP4wpyJHfFHai7zItkyUzYymEFiKYjhU1pu1hl9pMqxqtn6DB01KzDLIphwimLDlirXnrB2vlgYV1FY9P1Z0yfb5aWR7SCGUSzMU7jlVdedBAv2XXz09iwk1eU7K3cxLKfU+UIdqvlkuOVJJznTXA/wDaQhj4YiBFT2f7UNZJk2gDCYmhNBiUih8iYtzUfm7CXSbi4d8r9v3/ABJb+2+tTvMlTOiZAzABpKnIEgaj1gXZbIkyzWicyANLMrDTEqkOxVsq5xa21vp7S0t3w1AYDCKClQfHWNp19THsUuz4gJYVeqAK1xg1J1OsZ/EjKKl3wa4JptJL0x1V+xFdZkyJRnWiQrl/3CVbrEGjOwJ7A0rvNacRIfaLahQS+jlKNFWWtAPGsBL6tTTJuZqEVUUcFUZAesTS5aKKFQxpmSDrv8IYp7Yp9wJw3Sa7Y4G+7fatNZDLmqodslmrlTjUaaVzG+A3+0yWKP8AvP7x+IV38oXLbLAYYdGFacMyCPT1iS2zCUlNvoRXu+q+MKq01Vs2/wDXvqFTShGSsrrOOq9svWy8Cs1QACDQmo4kgxMbQanhWAZtLO6ltchXuO/nBc2WbU9Q6mEzpqKSL+tfKTdMIyIvsUz8B8oyF2j3K8OXYJWnZiZjY9XtNvPExQvSwtJlktTrdUZ+fpXzjo1spU04nhx5wtX7s+9pK0mKoUHI1OZ1OXhA0tTeXz4R0qmiUYvw1d2Fq77u/Zy2OQnY0qTlU9n3HzgRMltJmUIoykgg+RHjD3N2NTo2AcBiiBa6B17TeMSSdlulUranVyAAkxMnFNQxI6w01rpDfioK7bx+YM9DNqMVhrh3x9/wusPnIpSGlTK1Rqortm1Rp5nP3xTs9oAGFgctCKb9xrzrHQ7i2TlWd3LMJquuHCy0yJBNc89BFK8tgZTkmVMMsH7pGIDuORilqqO5rNu+Sp6StsTSjfN1j30+wo3xZcMuS2YEwMwr4Cvui5Z7ZLKLWcqkIF7LVAGZWoGYrDhtBsqtpWSqzAgkoVHVJr2RxHCA3/Df/wBQv+g/90VHUUpQW52effBc9PWhUbpxTTS6rt6oXdoLL0cxRixVRTXPMNVhryg/dm0yLJlqbRPXCoGFWmACnADKCV87E9M6sJyjDLRKFSewKVyO+KA9nJ/56/6D84KOopSglKTXpf8AgXPTVY1JOMU15tfygZthOLiQ+N3DIxUuSTSoFM8xvgjYb3kqqN0xD9GimhcGigUWo3DhBC37E9JKkJ0oHQqwrgJriavHKKK+z3/PH+j/AO0Cq1KUUnJ4v37+g2VCrCbcIpppdV29Re2kqbS9SSermSST1VNSTmYkk3AweWJ37NXNAcjnStOVeJhpvPYsTZpmdNhqFFMFdFC615QVvq5FtEpEx4ShBBpXQUpSsX8XFKKT9ccA/BfPOTXXCvz6iNfNnHTpJBoq0GZyXFSvdQU9YgtkpJVpoCDLJGhqMLDPyz8oe7JszLDI8x+kdVZSaUxgjCuLXrAEiu/KI7y2IlzRKCTCnRph7NcWZNTnzPnArVwTUXe1re/fUdPSSaco23XTX24X63Fbam6hJErD97Ef7YkmXeosInDtUUf1gfCGq9dkenlyUadQyVK1wdqtMznlkBE77NqbJ9mMzT79BXtYtK+EL+Jjsir5Tz6XLemfiTa4ax62OdXvZhVZqdiYB4OAAyHnvixYr9RFpMkhyNDWhPflDddWyEmVjWZOExHFChooxChxdrtD4xVn7CWbGQLSVFAcJwkgHTPKohy1NFrZK9lw7MRLTVlLxINJvlY595/ISrXPadMqFpWgVV9AOJg1MuxHn2eyYuypDsN0xgWIHGhoIcbq2cskjssGcggMWBI3dUDIHMecU7s2HSTOSb0zMUNaYRn3mvOBlq6buldWWPNhQ0k45lZttbvJJ3t9/wBhEvO5ZlmnBZg39VhowrqPlujqi3atMxE95WSVPQpMWo3HeDuIO4xcW1igFIw19TKrFYyjXR00KLlZ4YO/2YnCMgj9qHD3R7GbfI0bIge1TCC2mrbhxii84nfGRkaYgzeCMx6kZGQwUTq5pG1dYyMgBhpjPGIxONdYyMg0IkTpOPGJenamsZGRTSCi2ai0NxMQC0NXUxkZESRG3g9E9uMb9KeMZGRGi7njTTxjwWhuJjIyLsgb5PDPbiYxZp4mMjIhHyeGyqx6yg00rurw4RI1mQ6qpoKZgHIbs4yMimRJHosSChCKCNCFGVNKcNT5xYWYY8jIHkPjgkxmI+nNdfqkZGQKSBm3gwTzxjIyMiWQCb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://cache2.allpostersimages.com/p/LRG/13/1338/AV7S000Z/posters/flanagan-chris-accele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888744" cy="2514600"/>
          </a:xfrm>
          <a:prstGeom prst="rect">
            <a:avLst/>
          </a:prstGeom>
          <a:noFill/>
        </p:spPr>
      </p:pic>
      <p:pic>
        <p:nvPicPr>
          <p:cNvPr id="10248" name="Picture 8" descr="http://t2.gstatic.com/images?q=tbn:ANd9GcTxdDloW4KXsqv3CNwFUNI-nTzDxG9iSSRqEaNwMYVNjqrsDF2T4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648200"/>
            <a:ext cx="2133600" cy="1600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065438" y="1968623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6" grpId="0"/>
      <p:bldP spid="17" grpId="0"/>
      <p:bldP spid="24" grpId="0" animBg="1"/>
      <p:bldP spid="25" grpId="0"/>
      <p:bldP spid="26" grpId="0"/>
      <p:bldP spid="29" grpId="0" animBg="1"/>
      <p:bldP spid="30" grpId="0"/>
      <p:bldP spid="31" grpId="0" animBg="1"/>
      <p:bldP spid="32" grpId="0" animBg="1"/>
      <p:bldP spid="33" grpId="0" build="p"/>
      <p:bldP spid="34" grpId="0" build="p"/>
      <p:bldP spid="35" grpId="0" animBg="1"/>
      <p:bldP spid="36" grpId="0" build="allAtOnce"/>
      <p:bldP spid="37" grpId="0" build="allAtOnce" animBg="1"/>
      <p:bldP spid="38" grpId="0" build="allAtOnce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4267200" cy="1143000"/>
          </a:xfrm>
        </p:spPr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334000" y="1219200"/>
                <a:ext cx="3200400" cy="3200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 v=</a:t>
                </a:r>
                <a:r>
                  <a:rPr lang="en-US" dirty="0" err="1" smtClean="0"/>
                  <a:t>at+v</a:t>
                </a:r>
                <a:r>
                  <a:rPr lang="en-US" sz="1200" dirty="0" err="1" smtClean="0"/>
                  <a:t>i</a:t>
                </a:r>
                <a:endParaRPr lang="en-US" sz="1200" dirty="0" smtClean="0"/>
              </a:p>
              <a:p>
                <a:r>
                  <a:rPr lang="en-US" dirty="0" smtClean="0"/>
                  <a:t>-v</a:t>
                </a:r>
                <a:r>
                  <a:rPr lang="en-US" sz="1200" dirty="0" smtClean="0"/>
                  <a:t>i</a:t>
                </a:r>
                <a:r>
                  <a:rPr lang="en-US" dirty="0" smtClean="0"/>
                  <a:t>     -v</a:t>
                </a:r>
                <a:r>
                  <a:rPr lang="en-US" sz="1200" dirty="0" smtClean="0"/>
                  <a:t>i</a:t>
                </a:r>
              </a:p>
              <a:p>
                <a:r>
                  <a:rPr lang="en-US" dirty="0" smtClean="0"/>
                  <a:t>v-v</a:t>
                </a:r>
                <a:r>
                  <a:rPr lang="en-US" sz="1200" dirty="0" smtClean="0"/>
                  <a:t>i</a:t>
                </a:r>
                <a:r>
                  <a:rPr lang="en-US" dirty="0" smtClean="0"/>
                  <a:t>=at</a:t>
                </a:r>
              </a:p>
              <a:p>
                <a:r>
                  <a:rPr lang="en-US" dirty="0" smtClean="0"/>
                  <a:t>(v-v</a:t>
                </a:r>
                <a:r>
                  <a:rPr lang="en-US" sz="1200" dirty="0" smtClean="0"/>
                  <a:t>i</a:t>
                </a:r>
                <a:r>
                  <a:rPr lang="en-US" dirty="0" smtClean="0"/>
                  <a:t>)/t = (at)/t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334000" y="1219200"/>
                <a:ext cx="3200400" cy="3200400"/>
              </a:xfrm>
              <a:blipFill rotWithShape="1">
                <a:blip r:embed="rId2"/>
                <a:stretch>
                  <a:fillRect l="-2286" t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rot="5400000">
            <a:off x="-838200" y="3276600"/>
            <a:ext cx="289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4572000"/>
            <a:ext cx="487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8563" y="1723571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96868" y="4376057"/>
            <a:ext cx="328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9600" y="2667000"/>
            <a:ext cx="32004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6316" y="3927580"/>
            <a:ext cx="152400" cy="2169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sz="1000" dirty="0" smtClean="0"/>
              <a:t>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524000" y="3657600"/>
            <a:ext cx="296214" cy="212015"/>
          </a:xfrm>
          <a:custGeom>
            <a:avLst/>
            <a:gdLst>
              <a:gd name="connsiteX0" fmla="*/ 0 w 296214"/>
              <a:gd name="connsiteY0" fmla="*/ 0 h 212015"/>
              <a:gd name="connsiteX1" fmla="*/ 296214 w 296214"/>
              <a:gd name="connsiteY1" fmla="*/ 141668 h 21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6214" h="212015">
                <a:moveTo>
                  <a:pt x="0" y="0"/>
                </a:moveTo>
                <a:cubicBezTo>
                  <a:pt x="96371" y="212015"/>
                  <a:pt x="12523" y="141668"/>
                  <a:pt x="296214" y="141668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36576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Slope =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4800600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m x + b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56388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16" name="Down Arrow 15"/>
          <p:cNvSpPr/>
          <p:nvPr/>
        </p:nvSpPr>
        <p:spPr>
          <a:xfrm>
            <a:off x="3200400" y="52578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38400" y="3581400"/>
            <a:ext cx="13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accelaration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670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95600" y="563880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5638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5638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1100" dirty="0" smtClean="0"/>
              <a:t>i</a:t>
            </a:r>
            <a:endParaRPr lang="en-US" sz="2400" dirty="0"/>
          </a:p>
        </p:txBody>
      </p:sp>
      <p:pic>
        <p:nvPicPr>
          <p:cNvPr id="1026" name="Picture 2" descr="http://www.golfranger.co.uk/images/acceleration_graph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76057"/>
            <a:ext cx="3048000" cy="2481943"/>
          </a:xfrm>
          <a:prstGeom prst="rect">
            <a:avLst/>
          </a:prstGeom>
          <a:noFill/>
        </p:spPr>
      </p:pic>
      <p:pic>
        <p:nvPicPr>
          <p:cNvPr id="1028" name="Picture 4" descr="http://www.automation-drive.com/EX/05-13-21/0006_Acceleration_to_M5_Dimens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2819400" cy="1663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  <p:bldP spid="10" grpId="0" animBg="1"/>
      <p:bldP spid="11" grpId="0"/>
      <p:bldP spid="12" grpId="0" animBg="1"/>
      <p:bldP spid="13" grpId="0"/>
      <p:bldP spid="14" grpId="0" build="p"/>
      <p:bldP spid="15" grpId="0" build="p"/>
      <p:bldP spid="16" grpId="0" animBg="1"/>
      <p:bldP spid="25" grpId="0" build="p"/>
      <p:bldP spid="26" grpId="0" build="p"/>
      <p:bldP spid="27" grpId="0" build="p"/>
      <p:bldP spid="28" grpId="0" build="p"/>
      <p:bldP spid="29" grpId="0" build="p"/>
      <p:bldP spid="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80" y="0"/>
            <a:ext cx="8229600" cy="1143000"/>
          </a:xfrm>
        </p:spPr>
        <p:txBody>
          <a:bodyPr/>
          <a:lstStyle/>
          <a:p>
            <a:r>
              <a:rPr lang="en-US" dirty="0" smtClean="0"/>
              <a:t>Acceleration and Units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5371" y="128429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Units = </a:t>
            </a:r>
            <a:endParaRPr lang="en-US" sz="3600" dirty="0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>
            <a:off x="2561771" y="1607457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6571" y="1055691"/>
            <a:ext cx="903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m/s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95171" y="1436691"/>
            <a:ext cx="36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71571" y="1360491"/>
            <a:ext cx="407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do the units mean?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19025" y="1921574"/>
            <a:ext cx="13251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 mi/</a:t>
            </a:r>
            <a:r>
              <a:rPr lang="en-US" sz="2400" dirty="0" err="1" smtClean="0"/>
              <a:t>hr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519113"/>
            <a:ext cx="565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For every hour of travel you move 5 miles.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8617" y="3099880"/>
            <a:ext cx="258592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 (km/</a:t>
            </a:r>
            <a:r>
              <a:rPr lang="en-US" sz="2400" dirty="0" err="1" smtClean="0"/>
              <a:t>hr</a:t>
            </a:r>
            <a:r>
              <a:rPr lang="en-US" sz="2400" dirty="0" smtClean="0"/>
              <a:t>) / s 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2594" y="3605964"/>
            <a:ext cx="779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For every second of travel your speed changes by 12 km/hr.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038600"/>
            <a:ext cx="894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Units always have a story to tell and that is why they are so important!</a:t>
            </a:r>
            <a:endParaRPr lang="en-US" sz="2400" dirty="0"/>
          </a:p>
        </p:txBody>
      </p:sp>
      <p:pic>
        <p:nvPicPr>
          <p:cNvPr id="16388" name="Picture 4" descr="http://dallaswinwin.com/imagesMotion/accele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0"/>
            <a:ext cx="4873812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 build="p"/>
      <p:bldP spid="13" grpId="0" build="p" animBg="1"/>
      <p:bldP spid="14" grpId="0" build="p"/>
      <p:bldP spid="15" grpId="0" build="p" animBg="1"/>
      <p:bldP spid="16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974" y="0"/>
            <a:ext cx="7162800" cy="1143000"/>
          </a:xfrm>
        </p:spPr>
        <p:txBody>
          <a:bodyPr/>
          <a:lstStyle/>
          <a:p>
            <a:r>
              <a:rPr lang="en-US" dirty="0" smtClean="0"/>
              <a:t>Acceleration and Units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512" y="2633990"/>
            <a:ext cx="142577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15 m/s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52096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 if my speed increases by constant increments of 15 m/s each second, how does that affect the distance I travel?</a:t>
            </a:r>
            <a:endParaRPr lang="en-US" sz="2800" dirty="0"/>
          </a:p>
        </p:txBody>
      </p:sp>
      <p:pic>
        <p:nvPicPr>
          <p:cNvPr id="17410" name="Picture 2" descr="http://www.physicsclassroom.com/class/1dkin/U1L2b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4523509"/>
            <a:ext cx="8458200" cy="2294556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299780" y="3810000"/>
            <a:ext cx="169223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58465" y="3810000"/>
            <a:ext cx="146435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2626" y="3810000"/>
            <a:ext cx="145226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42229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9248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626" y="4038600"/>
            <a:ext cx="880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v=0m/s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2512" y="3461861"/>
            <a:ext cx="9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v=15m/s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9678" y="40386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v=30m/s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69629" y="4038600"/>
            <a:ext cx="103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v=45m/s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71047" y="40386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v=60m/s</a:t>
            </a:r>
            <a:endParaRPr lang="en-US" dirty="0"/>
          </a:p>
        </p:txBody>
      </p:sp>
      <p:pic>
        <p:nvPicPr>
          <p:cNvPr id="17412" name="Picture 4" descr="http://us.cdn3.123rf.com/168nwm/iscatel/iscatel1103/iscatel110300075/9120277-night-acceleration-motion-on-the-r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600200" cy="1076326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521774" y="2572434"/>
            <a:ext cx="64008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distance between points is NOT! constant. We travel greater distances because of our increasing speed.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build="allAtOnce"/>
      <p:bldP spid="16" grpId="0" build="allAtOnce"/>
      <p:bldP spid="17" grpId="0" build="allAtOnce"/>
      <p:bldP spid="18" grpId="0" build="allAtOnce"/>
      <p:bldP spid="20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80" y="1252227"/>
            <a:ext cx="8391251" cy="560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471055"/>
            <a:ext cx="539141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Rank from least to greatest acceleration</a:t>
            </a:r>
          </a:p>
        </p:txBody>
      </p:sp>
    </p:spTree>
    <p:extLst>
      <p:ext uri="{BB962C8B-B14F-4D97-AF65-F5344CB8AC3E}">
        <p14:creationId xmlns:p14="http://schemas.microsoft.com/office/powerpoint/2010/main" val="24553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50543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From 1981 to 2011 we used the Space Shuttle to take people and cargo to space. The Space Shuttle can accelerate at a rate of 15.8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It can only enter Earth’s orbit if it reaches a velocity of 8,055 m/s or else it will fall back down to Earth. How long does it take for the Space Shuttle to reach full velocity?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587002"/>
            <a:ext cx="2286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= (</a:t>
            </a:r>
            <a:r>
              <a:rPr lang="en-US" sz="2800" dirty="0" err="1" smtClean="0"/>
              <a:t>v</a:t>
            </a:r>
            <a:r>
              <a:rPr lang="en-US" sz="1400" dirty="0" err="1" smtClean="0"/>
              <a:t>f</a:t>
            </a:r>
            <a:r>
              <a:rPr lang="en-US" sz="2800" dirty="0" smtClean="0"/>
              <a:t>-v</a:t>
            </a:r>
            <a:r>
              <a:rPr lang="en-US" sz="1600" dirty="0" smtClean="0"/>
              <a:t>i</a:t>
            </a:r>
            <a:r>
              <a:rPr lang="en-US" sz="2800" dirty="0" smtClean="0"/>
              <a:t>)/t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90215" y="5046401"/>
            <a:ext cx="2802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15.8 = (8,055-0)/t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5585010"/>
            <a:ext cx="2203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8,055/15.8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45917" y="6100821"/>
            <a:ext cx="3290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509.8 s = 8.5 min</a:t>
            </a:r>
            <a:endParaRPr lang="en-US" sz="2800" dirty="0"/>
          </a:p>
        </p:txBody>
      </p:sp>
      <p:pic>
        <p:nvPicPr>
          <p:cNvPr id="1028" name="Picture 4" descr="https://cdn.theatlantic.com/assets/media/img/photo/2011/07/the-history-of-the-space-shuttle/s01_RTR2NRE5/main_900.jpg?14205205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00389"/>
            <a:ext cx="2991280" cy="217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  <p:bldP spid="1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71255"/>
            <a:ext cx="2438400" cy="338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64" y="2018681"/>
            <a:ext cx="2443358" cy="341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3509" y="533400"/>
            <a:ext cx="656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Using tables to find acceleration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5971309"/>
            <a:ext cx="582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position of the first object for the 8</a:t>
            </a:r>
            <a:r>
              <a:rPr lang="en-US" baseline="30000" dirty="0" smtClean="0"/>
              <a:t>th</a:t>
            </a:r>
            <a:r>
              <a:rPr lang="en-US" dirty="0" smtClean="0"/>
              <a:t> second?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477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Constantia</vt:lpstr>
      <vt:lpstr>Wingdings 2</vt:lpstr>
      <vt:lpstr>Flow</vt:lpstr>
      <vt:lpstr>Bell Ringer</vt:lpstr>
      <vt:lpstr>Acceleration</vt:lpstr>
      <vt:lpstr>Acceleration</vt:lpstr>
      <vt:lpstr>Acceleration</vt:lpstr>
      <vt:lpstr>Acceleration and Units</vt:lpstr>
      <vt:lpstr>Acceleration and Units</vt:lpstr>
      <vt:lpstr>PowerPoint Presentation</vt:lpstr>
      <vt:lpstr>Practice</vt:lpstr>
      <vt:lpstr>PowerPoint Presentation</vt:lpstr>
      <vt:lpstr>PowerPoint Presentation</vt:lpstr>
      <vt:lpstr>PowerPoint Presentation</vt:lpstr>
      <vt:lpstr>PowerPoint Presentation</vt:lpstr>
    </vt:vector>
  </TitlesOfParts>
  <Company>Lehi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and Graphing</dc:title>
  <dc:creator>lLehi High School</dc:creator>
  <cp:lastModifiedBy>JARED HAMMER</cp:lastModifiedBy>
  <cp:revision>39</cp:revision>
  <dcterms:created xsi:type="dcterms:W3CDTF">2011-09-02T17:41:34Z</dcterms:created>
  <dcterms:modified xsi:type="dcterms:W3CDTF">2017-09-22T16:45:10Z</dcterms:modified>
</cp:coreProperties>
</file>