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4" r:id="rId2"/>
    <p:sldId id="260" r:id="rId3"/>
    <p:sldId id="277" r:id="rId4"/>
    <p:sldId id="278" r:id="rId5"/>
    <p:sldId id="279" r:id="rId6"/>
    <p:sldId id="256" r:id="rId7"/>
    <p:sldId id="259" r:id="rId8"/>
    <p:sldId id="263" r:id="rId9"/>
    <p:sldId id="261" r:id="rId10"/>
    <p:sldId id="272" r:id="rId11"/>
    <p:sldId id="262" r:id="rId12"/>
    <p:sldId id="268" r:id="rId13"/>
    <p:sldId id="273" r:id="rId14"/>
    <p:sldId id="274" r:id="rId15"/>
    <p:sldId id="276" r:id="rId16"/>
    <p:sldId id="275" r:id="rId17"/>
    <p:sldId id="26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85E1-3CED-49AB-AD37-8B02C58CAA82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C566E-F0C0-4B49-B443-725EFC77C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</a:t>
            </a:r>
            <a:r>
              <a:rPr lang="en-US" baseline="0" dirty="0" smtClean="0"/>
              <a:t> some examples scalar quantities?  What are some examples of vector quantities?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66E-F0C0-4B49-B443-725EFC77C6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6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Distance: 23 miles; Displacement: 17 miles; Average speed: 5.75 mph NOT 6.5; Average velocity:</a:t>
            </a:r>
            <a:r>
              <a:rPr lang="en-US" baseline="0" dirty="0" smtClean="0"/>
              <a:t> 4.25 mph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66E-F0C0-4B49-B443-725EFC77C6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total distance traveled?  What is the final displacement?  What is distance/displacement for a certain time interval?  Where is the object going forwards?  When is the object going backwards?  When is the object standing still?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566E-F0C0-4B49-B443-725EFC77C6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4EC32-B836-4E81-8410-5A12D78ABA6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200" cy="483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88661" y="962680"/>
            <a:ext cx="1881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Bell Ringer</a:t>
            </a:r>
            <a:endParaRPr lang="en-US" sz="28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63691" y="6099345"/>
            <a:ext cx="178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65.76yd QI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10247" y="1743262"/>
            <a:ext cx="4838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distance of the picture shown at the left?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429224" y="3226468"/>
            <a:ext cx="4838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displacement of the picture shown at the left?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7400" y="3124200"/>
            <a:ext cx="2398983" cy="8532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42304" y="731837"/>
            <a:ext cx="4038600" cy="4373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Speed (s)</a:t>
            </a:r>
          </a:p>
          <a:p>
            <a:r>
              <a:rPr lang="en-US" sz="4400" dirty="0" smtClean="0"/>
              <a:t>Average Speed</a:t>
            </a:r>
          </a:p>
          <a:p>
            <a:pPr lvl="1"/>
            <a:r>
              <a:rPr lang="en-US" sz="4400" dirty="0" err="1" smtClean="0"/>
              <a:t>S</a:t>
            </a:r>
            <a:r>
              <a:rPr lang="en-US" sz="4400" baseline="-25000" dirty="0" err="1" smtClean="0"/>
              <a:t>avg</a:t>
            </a:r>
            <a:r>
              <a:rPr lang="en-US" sz="4400" dirty="0" smtClean="0"/>
              <a:t>  = d/t</a:t>
            </a:r>
          </a:p>
          <a:p>
            <a:r>
              <a:rPr lang="en-US" sz="4400" dirty="0" smtClean="0"/>
              <a:t>Scalar!!!!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199" y="657089"/>
            <a:ext cx="4495800" cy="4297363"/>
          </a:xfrm>
        </p:spPr>
        <p:txBody>
          <a:bodyPr>
            <a:noAutofit/>
          </a:bodyPr>
          <a:lstStyle/>
          <a:p>
            <a:r>
              <a:rPr lang="en-US" sz="4400" dirty="0" smtClean="0"/>
              <a:t>Velocity (v)</a:t>
            </a:r>
          </a:p>
          <a:p>
            <a:r>
              <a:rPr lang="en-US" sz="4400" dirty="0" smtClean="0"/>
              <a:t>Average Velocity</a:t>
            </a:r>
          </a:p>
          <a:p>
            <a:pPr lvl="1"/>
            <a:r>
              <a:rPr lang="en-US" sz="4400" dirty="0" err="1" smtClean="0"/>
              <a:t>v</a:t>
            </a:r>
            <a:r>
              <a:rPr lang="en-US" sz="4400" baseline="-25000" dirty="0" err="1" smtClean="0"/>
              <a:t>avg</a:t>
            </a:r>
            <a:r>
              <a:rPr lang="en-US" sz="4400" dirty="0" smtClean="0"/>
              <a:t>= D/t  </a:t>
            </a:r>
          </a:p>
          <a:p>
            <a:r>
              <a:rPr lang="en-US" sz="4400" dirty="0" smtClean="0"/>
              <a:t>   = (</a:t>
            </a:r>
            <a:r>
              <a:rPr lang="en-US" sz="4400" dirty="0" err="1" smtClean="0"/>
              <a:t>xf</a:t>
            </a:r>
            <a:r>
              <a:rPr lang="en-US" sz="4400" dirty="0" smtClean="0"/>
              <a:t> – xi)/t</a:t>
            </a:r>
          </a:p>
          <a:p>
            <a:r>
              <a:rPr lang="en-US" sz="4400" dirty="0" smtClean="0"/>
              <a:t>Vector!!!!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325551" y="6188509"/>
            <a:ext cx="2110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Units: m/s</a:t>
            </a:r>
            <a:endParaRPr lang="en-US" sz="3600" dirty="0"/>
          </a:p>
        </p:txBody>
      </p:sp>
      <p:pic>
        <p:nvPicPr>
          <p:cNvPr id="2052" name="Picture 4" descr="http://t3.gstatic.com/images?q=tbn:ANd9GcSgPb0oBfIcvRHNDleF4qYjDjLyQvUxbvvhSYssCHBxD2OWzOJs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1409" y="3977481"/>
            <a:ext cx="1905000" cy="1905001"/>
          </a:xfrm>
          <a:prstGeom prst="rect">
            <a:avLst/>
          </a:prstGeom>
          <a:noFill/>
        </p:spPr>
      </p:pic>
      <p:pic>
        <p:nvPicPr>
          <p:cNvPr id="2054" name="Picture 6" descr="http://t0.gstatic.com/images?q=tbn:ANd9GcSzW0GyN8f_yc9RonZbFj5c_DJBSR3zr_N9jXmWR3ZET7YjSlm8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6900" y="4618255"/>
            <a:ext cx="1318399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6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/>
      <p:bldP spid="6" grpId="0" uiExpand="1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9460" name="Picture 4" descr="http://www.lcusd.org/lchs/jwalters/Skiier%20displacem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429141" cy="32555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3000" y="5181600"/>
            <a:ext cx="3770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Average velocity from A-B?</a:t>
            </a:r>
          </a:p>
          <a:p>
            <a:r>
              <a:rPr lang="en-US" sz="2400" dirty="0" smtClean="0"/>
              <a:t>Average velocity from A-C?</a:t>
            </a:r>
          </a:p>
          <a:p>
            <a:r>
              <a:rPr lang="en-US" sz="2400" dirty="0" smtClean="0"/>
              <a:t>Average velocity from A-D?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0945" y="5181600"/>
            <a:ext cx="3488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Average speed from A-B?</a:t>
            </a:r>
          </a:p>
          <a:p>
            <a:r>
              <a:rPr lang="en-US" sz="2400" dirty="0" smtClean="0"/>
              <a:t>Average speed from A-C?</a:t>
            </a:r>
          </a:p>
          <a:p>
            <a:r>
              <a:rPr lang="en-US" sz="2400" dirty="0" smtClean="0"/>
              <a:t>Average speed from A-D?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2.gstatic.com/images?q=tbn:ANd9GcTely2xuHVfIvbxAndzCWZDhTTX6k6W-zviOfmFTTwB3XyAv2v3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27888" cy="3962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255" y="5156397"/>
            <a:ext cx="8048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Total distance?        Final displacement?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336" y="1804083"/>
            <a:ext cx="3618370" cy="3352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444" y="5992592"/>
            <a:ext cx="7490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Average speed?        Average velocity?</a:t>
            </a:r>
            <a:endParaRPr lang="en-US" sz="3600" dirty="0"/>
          </a:p>
        </p:txBody>
      </p:sp>
      <p:pic>
        <p:nvPicPr>
          <p:cNvPr id="8" name="Picture 2" descr="http://www.mathguide.com/lessons/pic-pythagoras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2505" y="0"/>
            <a:ext cx="1981200" cy="24368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3244" y="2931348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runner covered the 8 miles in </a:t>
            </a:r>
            <a:r>
              <a:rPr lang="en-US" sz="3200" dirty="0"/>
              <a:t>1</a:t>
            </a:r>
            <a:r>
              <a:rPr lang="en-US" sz="3200" dirty="0" smtClean="0"/>
              <a:t> hour and the 15 miles in 3 hours.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76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410200" y="5246132"/>
            <a:ext cx="3590853" cy="15751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4267200"/>
            <a:ext cx="2626477" cy="718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19600" y="4032766"/>
            <a:ext cx="1769089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41754" y="2655332"/>
            <a:ext cx="3759299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1417320"/>
          </a:xfrm>
        </p:spPr>
        <p:txBody>
          <a:bodyPr/>
          <a:lstStyle/>
          <a:p>
            <a:r>
              <a:rPr lang="en-US" dirty="0" smtClean="0"/>
              <a:t>Jimmy jogs the following path to get to school each day. If it takes Jimmy 25 minutes to get to school, what is his average speed and velocity?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90600" y="3048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086100" y="36195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438400" y="4191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714500" y="49149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56388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5000" y="26670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 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34290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38100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48768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 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05200" y="5638800"/>
            <a:ext cx="745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m</a:t>
            </a:r>
            <a:endParaRPr lang="en-US" dirty="0"/>
          </a:p>
        </p:txBody>
      </p:sp>
      <p:pic>
        <p:nvPicPr>
          <p:cNvPr id="23" name="Picture 2" descr="http://media3.doink.com/thumbnail/522339/12521102460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" y="2667000"/>
            <a:ext cx="533400" cy="34290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270483" y="2775466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s=d/t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0483" y="3080266"/>
            <a:ext cx="358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s=(120+50+50+60+150)/(25*60)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46683" y="3385066"/>
            <a:ext cx="128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=0.28 m/s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41148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v=D/t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83534" y="4292539"/>
            <a:ext cx="241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X:   120-50+150 = 220m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54194" y="4604266"/>
            <a:ext cx="203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Y:      50+60 = 110m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77611" y="5461372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20611" y="51565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220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8154111" y="603287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68411" y="58423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677611" y="5461372"/>
            <a:ext cx="3048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2411" y="6147172"/>
            <a:ext cx="1352550" cy="345332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6515811" y="645197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=246 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433698" y="4343284"/>
            <a:ext cx="155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246/(25*60)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43484" y="4648316"/>
            <a:ext cx="178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0.164 m/s QIV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75301E-6 C 0.01823 -0.0162 0.06718 -0.0088 0.07882 -0.00926 C 0.09878 -0.00787 0.12517 -0.01134 0.14635 -0.00186 C 0.19583 -0.0067 0.2335 -0.0067 0.28593 -0.00556 C 0.29062 0.00369 0.28906 0.0141 0.29149 0.02451 C 0.29097 0.06452 0.2908 0.10453 0.2901 0.14453 C 0.28975 0.16674 0.29357 0.19264 0.27465 0.19888 C 0.26475 0.19819 0.25486 0.19865 0.24496 0.19703 C 0.24323 0.1968 0.24236 0.19403 0.2408 0.19333 C 0.23489 0.19102 0.22847 0.19102 0.22239 0.18963 C 0.21527 0.17946 0.20573 0.18478 0.19566 0.1857 C 0.18958 0.18871 0.18385 0.19009 0.17743 0.19148 C 0.16771 0.19981 0.16666 0.20027 0.15486 0.20258 C 0.15382 0.20836 0.15156 0.21368 0.15069 0.21947 C 0.1493 0.22941 0.14791 0.24953 0.14791 0.24953 C 0.1493 0.31752 0.12396 0.39292 0.17604 0.40147 C 0.20121 0.4098 0.17396 0.40147 0.2408 0.40147 C 0.29618 0.40147 0.35156 0.40425 0.40694 0.4054 C 0.41666 0.40957 0.42812 0.41466 0.43663 0.42229 C 0.446 0.43061 0.45364 0.44079 0.46337 0.44842 C 0.47239 0.44056 0.48229 0.44125 0.49149 0.43524 C 0.49305 0.43431 0.49427 0.43269 0.49566 0.43154 C 0.49652 0.43084 0.49757 0.43038 0.49861 0.42969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4" grpId="0" animBg="1"/>
      <p:bldP spid="3" grpId="0" animBg="1"/>
      <p:bldP spid="24" grpId="0" build="p"/>
      <p:bldP spid="25" grpId="0" build="p"/>
      <p:bldP spid="26" grpId="0" build="p"/>
      <p:bldP spid="27" grpId="0" build="p"/>
      <p:bldP spid="28" grpId="0"/>
      <p:bldP spid="29" grpId="0"/>
      <p:bldP spid="32" grpId="0"/>
      <p:bldP spid="37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027"/>
            <a:ext cx="8229600" cy="2560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Jane is frantically shopping for a well cover. She runs down one long aisle, covering the first 25m at 2 m/s and the next 30 m at 3 m/s. She finds the cover after sprinting to the end of the aisle at 5 m/s for the final 10m. </a:t>
            </a:r>
          </a:p>
          <a:p>
            <a:pPr lvl="2"/>
            <a:r>
              <a:rPr lang="en-US" dirty="0" smtClean="0"/>
              <a:t>How long does it take Jane to find the cover?</a:t>
            </a:r>
          </a:p>
          <a:p>
            <a:pPr lvl="2"/>
            <a:r>
              <a:rPr lang="en-US" dirty="0" smtClean="0"/>
              <a:t>Draw a position vs. time graph that describes Jane’s search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What is Jane’s average speed from start to finish?</a:t>
            </a:r>
            <a:endParaRPr lang="en-US" dirty="0"/>
          </a:p>
        </p:txBody>
      </p:sp>
      <p:pic>
        <p:nvPicPr>
          <p:cNvPr id="4" name="Picture 2" descr="http://t2.gstatic.com/images?q=tbn:ANd9GcQlbfHJub4chkdeHqSkRuo1C5DDIkEdDFwVlMV4zCHbWGuxun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2006" y="0"/>
            <a:ext cx="741994" cy="990600"/>
          </a:xfrm>
          <a:prstGeom prst="rect">
            <a:avLst/>
          </a:prstGeom>
          <a:noFill/>
        </p:spPr>
      </p:pic>
      <p:pic>
        <p:nvPicPr>
          <p:cNvPr id="21506" name="Picture 2" descr="http://t0.gstatic.com/images?q=tbn:ANd9GcTflhWcAfKIiqTgwddkukNG8Q6xhIdYweKnZw-S-7thLU2R91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8600"/>
            <a:ext cx="482252" cy="45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4495800"/>
            <a:ext cx="308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t=d/s       25m/(2 m/s) = 12.5 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800600"/>
            <a:ext cx="293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t=d/s       30m/(3 m/s) = 10 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105400"/>
            <a:ext cx="2823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t=d/s       10m/(5 m/s) = 2 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486400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12.5 + 10 + 2 = 24.5 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505200" y="51816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64008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3657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10600" y="6488668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953000" y="57912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248400" y="5105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972300" y="4762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67719" y="5715000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slope=2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6348381" y="4631323"/>
            <a:ext cx="861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slope=5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958319" y="5105400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slope=3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67719" y="5791200"/>
            <a:ext cx="14187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48400" y="5638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9561" y="5606534"/>
            <a:ext cx="40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04039" y="649450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3474" y="5097780"/>
            <a:ext cx="2280286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86600" y="4985266"/>
            <a:ext cx="0" cy="141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967719" y="4648200"/>
            <a:ext cx="2423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15200" y="44958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67500" y="6481048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22.5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23760" y="648104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24.5</a:t>
            </a:r>
            <a:endParaRPr lang="en-US" dirty="0"/>
          </a:p>
        </p:txBody>
      </p:sp>
      <p:sp>
        <p:nvSpPr>
          <p:cNvPr id="21508" name="TextBox 21507"/>
          <p:cNvSpPr txBox="1"/>
          <p:nvPr/>
        </p:nvSpPr>
        <p:spPr>
          <a:xfrm>
            <a:off x="4530041" y="4905345"/>
            <a:ext cx="40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21509" name="TextBox 21508"/>
          <p:cNvSpPr txBox="1"/>
          <p:nvPr/>
        </p:nvSpPr>
        <p:spPr>
          <a:xfrm>
            <a:off x="4484493" y="4463534"/>
            <a:ext cx="41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94473" y="5862843"/>
            <a:ext cx="1080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d/t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8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91489E-6 C -0.00382 0.00069 -0.00764 0.00023 -0.01128 0.00185 C -0.01996 0.00601 -0.02431 0.01572 -0.03108 0.02266 C -0.04722 0.03908 -0.0625 0.05689 -0.07621 0.07701 C -0.08264 0.08626 -0.09045 0.09251 -0.09583 0.10314 C -0.10226 0.1154 -0.10764 0.13228 -0.11701 0.14084 C -0.12674 0.1605 -0.1375 0.16882 -0.14931 0.18571 C -0.15955 0.20028 -0.16823 0.21716 -0.1776 0.23265 C -0.1816 0.23936 -0.18542 0.24607 -0.18889 0.25324 C -0.1901 0.25555 -0.19045 0.25855 -0.19167 0.26087 C -0.19514 0.26734 -0.19913 0.27359 -0.20295 0.2796 C -0.20417 0.28168 -0.2059 0.28307 -0.20712 0.28492 C -0.24861 0.35754 -0.19826 0.27359 -0.23246 0.33025 C -0.23733 0.33811 -0.24097 0.34759 -0.24653 0.35453 C -0.25295 0.36216 -0.26059 0.36841 -0.26632 0.3772 C -0.27795 0.39454 -0.29167 0.4061 -0.30573 0.42021 C -0.30729 0.42183 -0.30799 0.42484 -0.3099 0.42599 C -0.31476 0.42877 -0.32031 0.429 -0.32535 0.43154 C -0.34566 0.44218 -0.3651 0.45606 -0.38594 0.46531 C -0.40625 0.46323 -0.41424 0.46091 -0.4283 0.44288 C -0.43073 0.42599 -0.43385 0.40657 -0.42691 0.39015 C -0.42066 0.37604 -0.42483 0.38899 -0.4184 0.3772 C -0.41684 0.37419 -0.41597 0.37049 -0.41424 0.36771 C -0.40833 0.35754 -0.40087 0.35291 -0.39306 0.34667 C -0.37535 0.33279 -0.3559 0.32354 -0.33663 0.31337 C -0.32187 0.30504 -0.30799 0.29579 -0.29306 0.28908 C -0.28455 0.28492 -0.27587 0.28145 -0.26771 0.27567 C -0.26111 0.27104 -0.25278 0.26804 -0.24653 0.26272 C -0.21892 0.23959 -0.23351 0.24537 -0.2184 0.24028 C -0.20816 0.22433 -0.19496 0.21323 -0.18177 0.20074 C -0.17066 0.1901 -0.16042 0.17715 -0.14931 0.16697 C -0.14427 0.16235 -0.13837 0.15888 -0.13385 0.15356 C -0.11858 0.13552 -0.11128 0.12326 -0.1 0.10106 C -0.0967 0.08534 -0.0901 0.07285 -0.08733 0.05643 C -0.08785 0.05018 -0.0875 0.04348 -0.08889 0.03746 C -0.0908 0.0296 -0.10347 0.02798 -0.10851 0.02636 C -0.125 0.02706 -0.1441 0.01781 -0.15781 0.02983 C -0.1592 0.03099 -0.15937 0.03423 -0.16059 0.03561 C -0.16597 0.04139 -0.17413 0.0481 -0.18038 0.0525 C -0.19878 0.06568 -0.21771 0.0747 -0.23524 0.09019 C -0.24253 0.09644 -0.25139 0.10476 -0.25781 0.11263 C -0.26875 0.12604 -0.26198 0.12188 -0.27049 0.12581 C -0.28559 0.14223 -0.30017 0.1605 -0.31424 0.17831 C -0.32691 0.19426 -0.3375 0.2123 -0.35069 0.2271 C -0.37135 0.25023 -0.39444 0.2685 -0.41424 0.29278 C -0.4184 0.29787 -0.43455 0.31082 -0.43524 0.31128 C -0.44392 0.31892 -0.45208 0.32909 -0.46198 0.33395 C -0.47031 0.33742 -0.48733 0.34343 -0.48733 0.34366 C -0.49479 0.34158 -0.5026 0.34065 -0.5099 0.33742 C -0.5158 0.33534 -0.52865 0.31961 -0.53385 0.31522 C -0.5408 0.30111 -0.53073 0.321 -0.54375 0.29833 C -0.54618 0.29417 -0.55069 0.28492 -0.55069 0.28492 C -0.55226 0.27775 -0.55382 0.27104 -0.55642 0.26457 C -0.55347 0.23982 -0.55503 0.2234 -0.54236 0.20652 C -0.54028 0.19796 -0.53194 0.18987 -0.52691 0.18386 C -0.51233 0.16651 -0.50069 0.15957 -0.48316 0.15009 C -0.47934 0.14801 -0.47587 0.14477 -0.47187 0.14269 C -0.46597 0.13968 -0.45365 0.13506 -0.45365 0.13529 C -0.44844 0.12858 -0.44184 0.1265 -0.43524 0.12396 C -0.42639 0.1154 -0.4191 0.11031 -0.40851 0.10707 C -0.40469 0.10453 -0.40121 0.10152 -0.39722 0.09944 C -0.39167 0.09644 -0.38038 0.09204 -0.38038 0.09227 C -0.36944 0.08164 -0.38611 0.09644 -0.36337 0.08256 C -0.35937 0.08002 -0.35608 0.07585 -0.35226 0.07331 C -0.34549 0.06868 -0.33785 0.06637 -0.33108 0.06198 C -0.31875 0.05365 -0.30833 0.04093 -0.29861 0.02821 C -0.29687 0.02359 -0.2934 0.02012 -0.29306 0.01503 C -0.29115 -0.01527 -0.30746 -0.02937 -0.32535 -0.04117 C -0.33663 -0.04047 -0.34792 -0.04047 -0.3592 -0.03932 C -0.37292 -0.03793 -0.3559 -0.03677 -0.37187 -0.03192 C -0.37743 -0.0303 -0.38316 -0.03076 -0.38889 -0.03007 C -0.39913 -0.02382 -0.40573 -0.02058 -0.41701 -0.01873 C -0.45174 -0.00578 -0.48993 -0.00925 -0.52535 -0.00925 " pathEditMode="relative" rAng="0" ptsTypes="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23" grpId="0"/>
      <p:bldP spid="24" grpId="0"/>
      <p:bldP spid="43" grpId="0"/>
      <p:bldP spid="44" grpId="0"/>
      <p:bldP spid="45" grpId="0"/>
      <p:bldP spid="13" grpId="0"/>
      <p:bldP spid="14" grpId="0"/>
      <p:bldP spid="28" grpId="0"/>
      <p:bldP spid="29" grpId="0"/>
      <p:bldP spid="21508" grpId="0"/>
      <p:bldP spid="21509" grpId="0"/>
      <p:bldP spid="3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3965" y="1611658"/>
            <a:ext cx="8043235" cy="5093942"/>
          </a:xfrm>
        </p:spPr>
        <p:txBody>
          <a:bodyPr>
            <a:noAutofit/>
          </a:bodyPr>
          <a:lstStyle/>
          <a:p>
            <a:r>
              <a:rPr lang="en-US" sz="2400" dirty="0" smtClean="0"/>
              <a:t>Average vs. Simple Average of Speed or Velocity</a:t>
            </a:r>
          </a:p>
          <a:p>
            <a:pPr lvl="1"/>
            <a:r>
              <a:rPr lang="en-US" sz="2000" dirty="0" smtClean="0"/>
              <a:t>Simple average</a:t>
            </a:r>
          </a:p>
          <a:p>
            <a:pPr lvl="2"/>
            <a:r>
              <a:rPr lang="en-US" sz="1800" dirty="0" smtClean="0"/>
              <a:t>Add all numbers, divide by # of numbers</a:t>
            </a:r>
          </a:p>
          <a:p>
            <a:pPr lvl="1"/>
            <a:r>
              <a:rPr lang="en-US" sz="2000" dirty="0" smtClean="0"/>
              <a:t>Physics average</a:t>
            </a:r>
          </a:p>
          <a:p>
            <a:pPr lvl="2"/>
            <a:r>
              <a:rPr lang="en-US" sz="1800" dirty="0" smtClean="0"/>
              <a:t>Distance or Displacement divided by time</a:t>
            </a:r>
          </a:p>
          <a:p>
            <a:r>
              <a:rPr lang="en-US" sz="2400" dirty="0" smtClean="0"/>
              <a:t>Average vs. Instantaneous</a:t>
            </a:r>
          </a:p>
          <a:p>
            <a:pPr lvl="1"/>
            <a:r>
              <a:rPr lang="en-US" sz="2000" dirty="0" smtClean="0"/>
              <a:t>Instantaneous</a:t>
            </a:r>
          </a:p>
          <a:p>
            <a:pPr lvl="2"/>
            <a:r>
              <a:rPr lang="en-US" sz="1800" dirty="0" smtClean="0"/>
              <a:t>At a single INSTANT in time.  How fast am I going right NOW?</a:t>
            </a:r>
          </a:p>
          <a:p>
            <a:pPr lvl="2"/>
            <a:r>
              <a:rPr lang="en-US" sz="1800" dirty="0" smtClean="0"/>
              <a:t>Speeding Ticket</a:t>
            </a:r>
          </a:p>
          <a:p>
            <a:pPr lvl="1"/>
            <a:r>
              <a:rPr lang="en-US" sz="2100" dirty="0" smtClean="0"/>
              <a:t>Average</a:t>
            </a:r>
          </a:p>
          <a:p>
            <a:pPr lvl="2"/>
            <a:r>
              <a:rPr lang="en-US" sz="1800" dirty="0" smtClean="0"/>
              <a:t>Over a period of time.  How fast have I been going? Speed monitored by aircraft.</a:t>
            </a:r>
          </a:p>
          <a:p>
            <a:pPr lvl="1"/>
            <a:endParaRPr lang="en-US" sz="2000" dirty="0" smtClean="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23759" y="754407"/>
            <a:ext cx="7652099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Average &amp; Instantaneous</a:t>
            </a:r>
            <a:endParaRPr lang="en-US" dirty="0"/>
          </a:p>
        </p:txBody>
      </p:sp>
      <p:pic>
        <p:nvPicPr>
          <p:cNvPr id="31" name="Picture 6" descr="http://t2.gstatic.com/images?q=tbn:ANd9GcTely2xuHVfIvbxAndzCWZDhTTX6k6W-zviOfmFTTwB3XyAv2v3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8538" y="898241"/>
            <a:ext cx="2314640" cy="142683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154878" y="2382488"/>
            <a:ext cx="3241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runner covered the 8 miles in </a:t>
            </a:r>
            <a:r>
              <a:rPr lang="en-US" sz="2000" dirty="0"/>
              <a:t>1</a:t>
            </a:r>
            <a:r>
              <a:rPr lang="en-US" sz="2000" dirty="0" smtClean="0"/>
              <a:t> hour and the 15 miles in 3 hours.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48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04604" y="1860737"/>
            <a:ext cx="3429000" cy="2719783"/>
            <a:chOff x="6008493" y="3657600"/>
            <a:chExt cx="4394799" cy="3139822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5029200" y="5181600"/>
              <a:ext cx="2895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248400" y="6400800"/>
              <a:ext cx="4114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172200" y="3657600"/>
              <a:ext cx="293246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134600" y="6488668"/>
              <a:ext cx="268692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6477000" y="5791200"/>
              <a:ext cx="1295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772400" y="5105400"/>
              <a:ext cx="838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8496300" y="47625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491720" y="5715000"/>
              <a:ext cx="759774" cy="279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onstantia"/>
                </a:rPr>
                <a:t>slope=2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72382" y="4631323"/>
              <a:ext cx="758021" cy="2796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onstantia"/>
                </a:rPr>
                <a:t>slope=5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82320" y="5105400"/>
              <a:ext cx="754513" cy="2796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onstantia"/>
                </a:rPr>
                <a:t>slope=3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491719" y="5791201"/>
              <a:ext cx="14187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772400" y="5638800"/>
              <a:ext cx="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23561" y="5606534"/>
              <a:ext cx="379888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25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28040" y="6494502"/>
              <a:ext cx="491434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12.5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6467474" y="5097780"/>
              <a:ext cx="2280286" cy="7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610600" y="4985266"/>
              <a:ext cx="0" cy="1415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491720" y="4648200"/>
              <a:ext cx="24236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839200" y="4495800"/>
              <a:ext cx="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191499" y="6481048"/>
              <a:ext cx="523003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22.5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747760" y="6481048"/>
              <a:ext cx="531771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24.5</a:t>
              </a:r>
            </a:p>
          </p:txBody>
        </p:sp>
        <p:sp>
          <p:nvSpPr>
            <p:cNvPr id="21508" name="TextBox 21507"/>
            <p:cNvSpPr txBox="1"/>
            <p:nvPr/>
          </p:nvSpPr>
          <p:spPr>
            <a:xfrm>
              <a:off x="6054042" y="4905345"/>
              <a:ext cx="379537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55</a:t>
              </a:r>
            </a:p>
          </p:txBody>
        </p:sp>
        <p:sp>
          <p:nvSpPr>
            <p:cNvPr id="21509" name="TextBox 21508"/>
            <p:cNvSpPr txBox="1"/>
            <p:nvPr/>
          </p:nvSpPr>
          <p:spPr>
            <a:xfrm>
              <a:off x="6008493" y="4463534"/>
              <a:ext cx="392305" cy="302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>
                  <a:solidFill>
                    <a:prstClr val="black"/>
                  </a:solidFill>
                  <a:latin typeface="Constantia"/>
                </a:rPr>
                <a:t>65</a:t>
              </a:r>
            </a:p>
          </p:txBody>
        </p:sp>
      </p:grp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3965" y="2009650"/>
            <a:ext cx="6405679" cy="4695949"/>
          </a:xfrm>
        </p:spPr>
        <p:txBody>
          <a:bodyPr>
            <a:normAutofit/>
          </a:bodyPr>
          <a:lstStyle/>
          <a:p>
            <a:r>
              <a:rPr lang="en-US" dirty="0" smtClean="0"/>
              <a:t>Average vs. Instantaneous</a:t>
            </a:r>
          </a:p>
          <a:p>
            <a:pPr lvl="1"/>
            <a:r>
              <a:rPr lang="en-US" dirty="0" smtClean="0"/>
              <a:t>Instantaneous</a:t>
            </a:r>
          </a:p>
          <a:p>
            <a:pPr lvl="2"/>
            <a:r>
              <a:rPr lang="en-US" dirty="0" smtClean="0"/>
              <a:t>At a single INSTANT in time</a:t>
            </a:r>
          </a:p>
          <a:p>
            <a:pPr lvl="1"/>
            <a:r>
              <a:rPr lang="en-US" dirty="0" smtClean="0"/>
              <a:t>What was Jane’s velocity at 10 seconds?</a:t>
            </a:r>
          </a:p>
          <a:p>
            <a:pPr lvl="1"/>
            <a:r>
              <a:rPr lang="en-US" dirty="0" smtClean="0"/>
              <a:t>What was Jane’s velocity at 24 seconds?</a:t>
            </a:r>
          </a:p>
          <a:p>
            <a:pPr lvl="1"/>
            <a:r>
              <a:rPr lang="en-US" dirty="0" smtClean="0"/>
              <a:t>Why are they different?</a:t>
            </a:r>
          </a:p>
          <a:p>
            <a:pPr lvl="1"/>
            <a:r>
              <a:rPr lang="en-US" dirty="0"/>
              <a:t>What was Jane’s average velocity from 12.5 s to 24.5 s?</a:t>
            </a:r>
          </a:p>
          <a:p>
            <a:pPr lvl="1"/>
            <a:endParaRPr lang="en-US" dirty="0" smtClean="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23760" y="1003487"/>
            <a:ext cx="7652099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Average &amp; Instantaneous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hysicslearningsite.com/pics/graphs-posi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4876800" cy="3466642"/>
          </a:xfrm>
          <a:prstGeom prst="rect">
            <a:avLst/>
          </a:prstGeom>
          <a:noFill/>
        </p:spPr>
      </p:pic>
      <p:pic>
        <p:nvPicPr>
          <p:cNvPr id="23556" name="Picture 4" descr="http://hockadayphysics.wikispaces.com/file/view/P_vs._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0987" y="3200400"/>
            <a:ext cx="4783013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zahniser.net/~physics/index.php?title=MrZ/foxtrot_vectorAdd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747867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Asteroids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90" y="152400"/>
            <a:ext cx="783361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Florence: Largest asteroid in century to safely fly by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93" y="1905000"/>
            <a:ext cx="4333407" cy="376767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Fly by at a distance of 4.4 million miles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Moon = ¼ million miles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Mars = 225 million miles (at closest)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22" name="Picture 2" descr="https://i.ytimg.com/vi/68TH-rdMrN0/m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406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8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4" descr="Image result for earth protection from asteroids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533399" y="1905000"/>
            <a:ext cx="6554867" cy="376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Detect asteroids years in advance</a:t>
            </a:r>
          </a:p>
          <a:p>
            <a:r>
              <a:rPr lang="en-US" dirty="0" smtClean="0"/>
              <a:t>Protect against asteroids using missiles, asteroid redirect program, etc.</a:t>
            </a:r>
          </a:p>
          <a:p>
            <a:r>
              <a:rPr lang="en-US" dirty="0" smtClean="0"/>
              <a:t>Only for big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r>
              <a:rPr lang="en-US" dirty="0" smtClean="0"/>
              <a:t>One Dimensional Motion</a:t>
            </a:r>
            <a:endParaRPr lang="en-US" dirty="0"/>
          </a:p>
        </p:txBody>
      </p:sp>
      <p:pic>
        <p:nvPicPr>
          <p:cNvPr id="1026" name="Picture 2" descr="Moving ca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191000"/>
            <a:ext cx="3962400" cy="2377443"/>
          </a:xfrm>
          <a:prstGeom prst="rect">
            <a:avLst/>
          </a:prstGeom>
          <a:noFill/>
        </p:spPr>
      </p:pic>
      <p:pic>
        <p:nvPicPr>
          <p:cNvPr id="1028" name="Picture 4" descr="http://www.phys.ttu.edu/~batcam/Courses/semester%201/Labs/UNIT%2001%20ONE-DIMENSIONAL%20MOTION%20GRAPHING%20AND%20MATHEMATICAL%20MODE_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152400"/>
            <a:ext cx="493702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Measuring your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674" y="1920085"/>
            <a:ext cx="4274126" cy="4434840"/>
          </a:xfrm>
        </p:spPr>
        <p:txBody>
          <a:bodyPr/>
          <a:lstStyle/>
          <a:p>
            <a:r>
              <a:rPr lang="en-US" u="sng" dirty="0" smtClean="0"/>
              <a:t>Distance</a:t>
            </a:r>
            <a:r>
              <a:rPr lang="en-US" dirty="0" smtClean="0"/>
              <a:t> (d)</a:t>
            </a:r>
            <a:endParaRPr lang="en-US" u="sng" dirty="0" smtClean="0"/>
          </a:p>
          <a:p>
            <a:r>
              <a:rPr lang="en-US" dirty="0" smtClean="0"/>
              <a:t>Length of the path travelled</a:t>
            </a:r>
          </a:p>
          <a:p>
            <a:r>
              <a:rPr lang="en-US" dirty="0" smtClean="0"/>
              <a:t>The number of steps you take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Displacement</a:t>
            </a:r>
            <a:r>
              <a:rPr lang="en-US" dirty="0" smtClean="0"/>
              <a:t>  (D)</a:t>
            </a:r>
            <a:endParaRPr lang="en-US" u="sng" dirty="0" smtClean="0"/>
          </a:p>
          <a:p>
            <a:r>
              <a:rPr lang="en-US" dirty="0" smtClean="0"/>
              <a:t>How far are you from where you started?</a:t>
            </a:r>
          </a:p>
          <a:p>
            <a:pPr marL="0" indent="0">
              <a:buNone/>
            </a:pPr>
            <a:r>
              <a:rPr lang="en-US" sz="2000" dirty="0" smtClean="0"/>
              <a:t>               (Straight line distance)</a:t>
            </a:r>
          </a:p>
          <a:p>
            <a:pPr lvl="8"/>
            <a:r>
              <a:rPr lang="en-US" sz="2400" dirty="0" smtClean="0"/>
              <a:t>D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- x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 lvl="2"/>
            <a:endParaRPr lang="en-US" dirty="0"/>
          </a:p>
        </p:txBody>
      </p:sp>
      <p:pic>
        <p:nvPicPr>
          <p:cNvPr id="2050" name="Picture 2" descr="http://t0.gstatic.com/images?q=tbn:ANd9GcTKNefIPRRe_ArXMCtjowVq8blPfODtb3rR6hgoS6Yzy2vu2Tuw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9842" y="3782291"/>
            <a:ext cx="3707027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609600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Units: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6096000"/>
            <a:ext cx="1809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Meters (m)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1674" y="4719935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are these quantities the same?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71993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are these quantities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6" grpId="0" build="p"/>
      <p:bldP spid="7" grpId="0" build="p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745681"/>
            <a:ext cx="53340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602" y="1607127"/>
            <a:ext cx="8686800" cy="30410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Jimmy was lost in a field, he found a bottle labeled “drink me” and then proceeded to stager around the field following this pattern: he travel 12m north, 8 m south, 5m east, 20m north, and finally 5m west. </a:t>
            </a:r>
          </a:p>
          <a:p>
            <a:pPr lvl="1"/>
            <a:r>
              <a:rPr lang="en-US" dirty="0" smtClean="0"/>
              <a:t>What distance did he travel?</a:t>
            </a:r>
          </a:p>
          <a:p>
            <a:pPr lvl="1"/>
            <a:r>
              <a:rPr lang="en-US" dirty="0" smtClean="0"/>
              <a:t>What was his final displacement?</a:t>
            </a:r>
          </a:p>
          <a:p>
            <a:r>
              <a:rPr lang="en-US" sz="3100" dirty="0" smtClean="0"/>
              <a:t>d= 12+8+5+20+5=</a:t>
            </a:r>
          </a:p>
          <a:p>
            <a:pPr lvl="8"/>
            <a:r>
              <a:rPr lang="en-US" sz="3000" dirty="0" smtClean="0"/>
              <a:t>50m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162820" y="5823069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15220" y="620406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581920" y="5556369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7220" y="50610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77220" y="6051669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1020" y="60516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733526" y="5099169"/>
            <a:ext cx="19057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86820" y="521346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077220" y="4146669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53420" y="41466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80438" y="501855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563120" y="5327769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09059" y="537249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24m</a:t>
            </a:r>
            <a:endParaRPr lang="en-US" dirty="0"/>
          </a:p>
        </p:txBody>
      </p:sp>
      <p:sp>
        <p:nvSpPr>
          <p:cNvPr id="5122" name="AutoShape 2" descr="data:image/jpg;base64,/9j/4AAQSkZJRgABAQAAAQABAAD/2wCEAAkGBhQSERUUEhQWFRQVGRcXFxgYGBgYFxUXFxgaGBYYGRUYHSceFxkjGhgcHy8gIycpLCwsGB8xNTAqNSYrLCkBCQoKDgwOGg8PGiwkHCQsLCwsLCwsLCwsLCwsLCwsLCwsLCwpLCwpLCwsLCwsLCksLCwsLCwsLCksLCwsLCwsLP/AABEIAMIBAwMBIgACEQEDEQH/xAAbAAACAwEBAQAAAAAAAAAAAAACAwEEBQAGB//EAEYQAAECBAQDBgIGCQMDAwUAAAECEQADEiEEMUFRImFxBRMygZGhsfAGI0JywdEHFFJigpKisuFz0vEzQ1MVJNMXNGODs//EABkBAQEBAQEBAAAAAAAAAAAAAAABAgMEBf/EACkRAQACAQMDAwQCAwAAAAAAAAABEQISITEUQVEDBGEiQoHwMsETcZH/2gAMAwEAAhEDEQA/APtAeGAwt4kGDJlUdVAFURXBR1RBVABUSoQpBhcQTApTBKMFJKDAtDyuIIeNWzRQTEiWdoaFNpE95EsoKZG8OCYWFmCriNQN4gmFFUcDAMqiCYhxAKmwBkwxMKConvYBsdFczYnvYFmPAkwvvINC4AwqBUmOVN2hKpkA0MILvYq1RMKS1oTIIGK6VtDUqeCjMATErWBCP1mFBkTC+/joAXjgYB4kRWRgxNUAVQJnQDIkJgEzIIzRBTKRHUQuuBKogaUiJCIRVHGZAs14m0IEyCEyKWNcyIAga4nvYgYEbxJSIrqxER30KLg9hAKmAaQsKiFMYtJYxOEd3kLSiCgDAggBCTNaO76FFrAjlGECZAiZCls4JgggQoTI7vIFrCZYhU0xHewPfPEHJEEZjZRXWdoFZbWNUlmrmwsqhKp3OBJG8apmzu95x0IoHOOhsXLzcz9LOAAPGskAEAIPE+gfUau2UPV+lDACn67P9xduto8d351t5wXfH5EfM6ufCanrZ36UcAl/r6vuoWdW2hGI/SdgVoUkTCSQQAUG5IIHLWPL1PmB6CAmhNKuFLsfsjbpF6z4S3rFfpRwCRZZ3ZKPm8FL/SnglUstVy10nh5nl0ePKGWj9hP8ifyiDJl/+OX/ACp/KHWfBb2a/wBJWCDPPz/cX+UCf0n4Jw80sdaFMOW/tHjFYeT/AOKX/In8oq4ybhUeKXK/lT8Gf0i9ZfELD6D/APUnA/8AnH8q/wDbFnFfTTDIAUqaAnN6VsXBZi1zbLkY+XyMH33/AE8FLb9qZRLHoq58hDlfRxSiyxISP3EFfuWGvxjfVeYa0y95P/SfgkpKhMK20SlTnpUAIYr9JODoQvvbL0AJUnKygMs/aPCyvotJTmSeQTLA9Aj8YsSuwpI+ypi3iWfgkiMdZC6Ze7kfTrBrICcRLvu6QfNQAeNFHbMpVkzJZJyZaT+MfO09iyCPB/Uv/dEI7Aw4/wC3/Uv/AHQj3seDTL6UnEghxcbi/wAI7v4+dDsWRolQ6LmD4KhR7OlmyTNb/Wmt6V+/xjUe9x8Jol7XA/SuTOnrkSyorQCSaWTYsWOtzGkZ0fOcP2DKQXQZiTk6Zi0/AxbRhlDKfiB/+5Z+LxY97h3g0Sjtr9LIlrokSiopJCit05bJFx5+keoR9KEJwqMRP+rCwCzElzoAzk+UeOm9gIVM71UyYZjEVGhRNWb1IIVlrCsZ2KmafrZs1TAAOpLAZBkhAAHz1dZgaJe2w/0twy0lQmgBOdXCfQ3PlBYP6SyJhZK7ksHBDnRnEeCP0RlftL/p/wBsW8J2OZQAlz1pAdhSgs7E5p5Qx97j3TRL6L33KBOLDtZ9nD+keAm4SeUqScVMIUXNg78i9hyEZq/os6ysz11HMkEv/VFn3uHaDRL26/p/hUqKSs2+0A6fIu58hGcP0pYYrYpmJS9lWvzpBcR5Vf0MBf63PdD7a18oQv6Dv/3U9O7P++MdXHldMvqwxgUAQXBuCMiDEjEx4ns5eKkikT0LSwAC0KNLbMt4tzO1sURZUgHehfwrj0R7v0q3Z0ZPW/rggFYkR5dfbGK0GH8+8/AxUxOOxik01SQXeoVgsNPCYdX6Xk05PT43tWVKTVMUEp3P4DWPPy/0k4UrCAJlywNFr5Wd/aPK436Lz5pJXNSpR1Kl2/ojPkfQScldRVKWBkkrWPUhF4z1eM8TSxhL7CMWI6PJS+0cUAB3ciw/8iv/AI46OvVej5TTkzhLl7e5/OCpRt7n84FJD5eRs+of51EQ4BY5Znbe8fAdqgfcI29Sfzjv1VGWn3lfnES2I1L8txrzvEk3IAt8fKKUYMMnf3J/GJOFRv8AH8DCQsXuG99fXrBqLWAO/Q833zgVBc3shCvEbcqvjVB4PseRLNSUCr9o8SvVReGKW7b7QClMCS4bfPfIRdU+SlwkbxyqSNPUiKcuY9nv8IYVaAuRbVjn56PGVWEoSMm9/kQRIeKhW2bP5+kCidm/wPvz/OAu1p+XgnHz+UUhNIz03Gen5xKZh1Yed/8AmAtLCTY3HUt6awUpCdBmffV9zFZ9hfb55Xh5WwD5fF4BhI+TEJb5MKUoenx2aAE34tbcQFp76RBA1DxVmTW52fpaJmTCL6W+XgLAUMr7RLh2iqieGzZx8/POC73Z+vznk/nEFhxE1CK6ZvMi493gjiOpvp+EA0U/LwThoSZls87ee0CVlwLfhrrAOrDxNXKFVlrtHJWbfPWKHEcoCrYfPpEXLWz0b5+REOxLhs4A6uUcJlsoBZHu3pEPbr7wtTK46Fmd5+YjoWrGUs7gjQ+n4R1RLMbX+els4QiSf5WDmwctp1gpKCFHUCmxyyyL5B9vwMRlZu2mnlp0+TE0qzSwJOTuBq2W0Upi+LzJLXJa19nPvFmXiCXdy3Cc7HIj1I/ywihxGWQY5keh5/8AMMmlgQb6jW1sj83inXoftKJHO2d8s/jHTCSGDuCCWdmZz8/nElT1LAvdhz9vb3gkTAXsc2vz5dIBCU+JRYOdLcvh0eIw+bOGGxBDWYb6v1iIsIQMzplkPbXaANyNNM7tmW9ICZYm4Ynd3DcsrD5eOUbWfLPnkwG35iLameLS+ZPntvf2hcoEi/p5sPnpCu+OWQyqtyv87QwzAQBep3c2DWbpBDqyHp006/JgS97X+ABa/rAyDZ75s1nYdfnrEzJ5vkzAluegfO5iKfMXZhlmTvkYEzVG7s1mHWwy1t6QqokMcns2tg/vaACrWts1yDdx1YZc4BqpptdrgB/a2/5w8JYg2q0O1vjeKypNnANnyBN1HN2558ogztGcix1fMWG2v5RQx9wLu3SwJ9YhM0Ktq2XNTuB53iDKs6fDfPOzm7H5eJMu+VIIcnVyotra49oA6G0dtrPmT0/zEFZvZ3NtdTnby9IrFCpYsftc7g/Fg48oaUqYpcO7csuI8mgOOLswSQdcgUuc36fhDK6c7vkP2dLdb5xVoUBdsyHORILfDRtoKeVVMAeHLnY/iTnEDiwVztfmd9hll+1FiYoE2L3LsOd2+dTFdc7ipSHUCA73DkA59DAKUSDUQAzAW1sRbr7c4CwqYBwl821Ontb8YbpVVVq/XPqBFL9Ydi2hCejsSfR+cBhlFTMCzgaMzBmHzaKUuqU4cFzfyfL55QFZPEDbndwzm3484rInpJYiwBfQEMff8oORiUm5cAEjV2BYfh7QsGpa7cwXPJ9B7bwUyat21IJSBo7m5ySbe8BiJ+QJZk8Ryaw+f+YXIxilVU6E2dqlHS2gdzFgo0AsPq1KsLjLLmY6ITizucz8esdFv4WlOWrUOQLBxmwcv6abwMhAuXf7KdKmzPL/ABETywoDkHiNrhx+1zsctIWrDskKUpmSw51MVPoGHxEYZNkvU5YCxcm5uwYaMw94clZJDgJv+Bye7tfe3nFLuwEilR0udgeIHUXc87Q6Yk2ckB1Df7OZ2DNz4hF2EqeoLZzdumh5fkbaQaSUkFenx4iLdG9Y5DjhYte/QcL+5iDKqICrs1mIcOATysX9d7AU2cpSKSSyrFINgCRtt6ekLRKLEDxKPOwuzCwszxM5dyS9IQ+YZ3YX3/LpHTpK1DgcFqiD+675639oQE9zktVVLEMcm1JO5b3h/eiopyHiH588wH5Q5KmUhJZqm1Bs9m0Fn+MApQqZTPpoDnv835QLDMBKwMjZTaWe7ZAZjyjhLuHzsSWIyzZ8gXgpMy5JF7AMzkqLAjRr2gkzK8mCmcWtYgX3z9hAsCJlKjVpqc3YOPIPBTEsk6OSXOhOQHRxlAzkF2zYW65u21jaBM6pYSq1LGx1DW6AlogfImIKyH2V0JAJb1JiDLNRI8A6uq1i2z+rxCEgl0s5ABIy53Pp5GCS4IIdQdLfvNfTYMYo4LqKQQzcOzkFh73h6ZKQ+ZNi2Wd/Ic/3YpTMyVAu4IINzzAO5UPSHom1BGYBtvkCs3OrEnqIo6ZOBSARpWwLUjUZZkj5eITKUn7T9bvazb7dRA4jCkGx8Ia+fGGJbS6WygFz1JSAb5Gweohg3LImANYqBJJsXA3NY/Am/KCUpmI2zcP9pJOXWK0zGAM5yLDezv6Z9IMprTctk3qzebxkXJqhapi3ETm5PEBnfrygEzCLG5HxdvPTlflAGQQoWYPdr+FkE/de3WBWo3UQwBUkOPshkhTcyYLZqVpJDaKqLalVr8yPd+cccMm4ctc3yAYjTmcv3YVizkE8ACRnuD8bAeZgpRLcWodja2vwMIQwS6SMgXvmQM7Z7AD/AJgZBeYkFWRB68RN/fyNoCUolQD2SCSScywdL8rFxrzh8uaklgWcliG22zIAducVS5yX2d8uQYsPhEHCpUAWatRYAhzcZ7FwOgDa2Kpw4LgcISdAXuPaBUxJPIsDkGF2bk/LlaJuCTLAuVWCcrMdc8msPbeBkSRTSnPMtsQX55k+ggpklJBzYgmnQvfraw9IJcl1LDgJLC3i8OZNmYEgbNFhSUYFKxUJhSDoAWtbflHRblyEN4wPT8o6FyrEXieJQZ1KdNuoJvyD9IuzkhamJazpBFiLM+wsHDXA0iiJlkpJ4lJYbFRsCx8vSHdoqJvLAClOHJ4uC4DB7uH8xEYBMTQSCXpap/wHnd3v0gsPMKqQLBZYl/CVFyGOVh8Irrfje7FnI4RkTpm4A1/O5hZfdoKgwUVAl8wFABHwU53MB3amOUCAGSEhg5vTU5uMy59xD8Go1BauAKKUggZDNRYXsGPnFfES8kpTWwKnJB8Rp3Y5m2WbZPEYHFkn91KnUxts7DO4HoIqrQIV9WAAKSSFEOxagk7jK/7WsQiepMwoSLgJUSdA1gN83blo8VMNMVw1MStaVBLAgpKSaSDybo8W52LCUBgSCtVydH3AycAA7k9ISGzCsUoYFT1LdwQCHLtlkrI2A3tB4rCcLC5CFEuQWIJpcg7KD7Ac7ZU/telS6S5QyrEllBQCQ+pYFzzizg8aEhRY1LSru07juyai/Sn733YkQGYTCK701kUghJVoGAX1ApfpDUoRkAVKWc7Xouk8svcwqbjgZakFRSkL4ic6U0qbK7umFz8eJSymWQplq4s6kJJpuMnAGVrRQ0WQVKeoFnfqVEbs5GsU8RiT3FdHEy6VHJiwdhu3y8MlKWtUxSy6EgbFkJAZOwdwgDm8dhnJADAJp4fstoB0uS+24i8BEnBqpABYEJrexchqU/EvraNDvODO9ILclnO3IZPClYoABvsi5pD1KUA+rF9ekVZ2I7xQlnhdJJL5E+G+rFXxiXaU0iHpPCxADZuQKvMFh7RSmYcy+F7JKsy7F2IBZiRk/ItDsYtMtSJSFFRlAC2pIcl9GU48hDkYd5RMwgKULbg3FLbJDuA2guTFWi5UkGqpRuUvbNvEBo4uPWInrCAEm4UXL6Usfjb5McqapaglNiVBTnRId1K2zt+MHOwvgQt7pUpT7G4voSkgM1gXiSFugGqmoB+pqGbG40PKBnT6VCoALN0jNwlglgLOYyjLWuaE0kOoAAFsnA6Aqb1aNmdNQFB1BSgSUtlwB3bIXu3l0TCIlEpJWpSgLJCdbuXbmSbQE7FOOMlgGZmJYur8uUOmSgAzu1ycnUHKtdLBw/vGcJC5k1SQkkUuBqH3Gjqe3WMxutLs9QJClAkqAYHIE5ONSLm+8Q6nuCNSpr5hwbZ5+sO/VSpBJaoEvxZKYhVtSLC3KHBAUbGybg2AyFazyAt5nmwUsMkKeksJZI3YUn8xf92IDsVAEsLCwcqUGHSxvteGEhKAAfEalbEJclRGtkm+TaQWCWFzSkhgkALAzJNIU7aAsno/OKKacQ1Kl2biURe5NKRY2N38olM4gKSLA5nYcKrn7t2/4iopMwlf2rpCQ7XSXDnMh/7TFuXiiqWSnUgnIWQ4e+VwLflFmKhD8OoqM13sCwbeyQNXJSegEHip4FKdVEEtrek+dnfRojCJeWkhipZJGbBwEs+bAAmBT2aVlN3ewd2qU9gdb2bblCFpRkYgFIJCn5O3lHRYVNRK+rNKylgVW4i1yH0fLlHRqhWIdRUcwEhtaygjPSyT6w4ywgocVOHsWZ888uEwjEkrSEpYFUwC/hCabk22MFNcBQOamSnkl7knTIRiEB272gVoKQWUo2OjuVZZeEQnE9qBMo5VKlkK8kP0cqYDYJO8BiJZUAGuorKTbJqKuiU1dTAYjs9ASEFyAQnO6QXKntfiUNWfZo3FUS1ZVQAkEkMhBV1IrU/MXF8oy8NMpE1DhPgSNg5qBtqyQTzJjWwpllKVAkOQVeSEp8mS3mDFQSQpSgEOVpNVgzVCmxsM2faM2Hy8aHSUBvsBRAJULAORcBwDzpOlhCcWSl0m0tIS4/d4yQDmSVCG4TBJ7tZs6Dch2Kaim3oG6xUQCAQM1KSGYfbLvyZN4SG4Tsqky5igQogqWi1IJY05uGKX1zO0VMQlSZyph8IKksWBICRSlIsWPELBsstbONx6kvUOI1jNw9WY8yz8oGdMlzJ6QoVCnNywBZglP8YO1rPDGbmRj4JS1Ca6SCp0gEF3IlsGzaw9Y3cL2elP1S7k3cZu4Ae97uG5X1hthOM0/wDccsMgp1AG+XCz9IT2diqFAm6lE5ZXWpRJfRhl8m553wRDSnSkoSwuGekAfYHiLZgXAH7xOl6EqWUJuWAYOWL+I3yFV3oF22iEY5dIWsksX3BRWA7m+SvQxIQk4ZQ+0XQVZcKgla1U/ttYHnsDEj5U+biQJVKTxKWpKlakhgx3CQVFsrDeBSpKkgpAWpSlEG4ZCA6l0uB9sDyJjllJWE0jiWQBsgpdTWs7BL5sRvFiWlDKOQKe6l2D92GVMX/Epv5uUTYImyxKMuiypgKrakMUgk5gFh5x02avjKLpQEgKzcMkOD+0omwzcxn4zGKeYsPSyUhsxU9mHIj2jXwyihKEIAVMstQ/ZoSHIL3pZgNyrN3ifMiUoCVKrpKgAlSrkWBrJc8TEM2R9RFUYlUxVnTUKg7ugEOSp9SR7NCu0ApMtAT45lLnRIUxB+8ygrk/Ix2OmhUyiUTYAFnslFMtDl7ByVeelnsQHdnSgZiwgusg1LLs1kkI5BNn1OWkBhZBStSqQl+FDtb9o6sAKlE820MWO/QmUySBUF8TcSlJBSknoQLWEBiJoAQhIJR9WlSiLNSDTbUljzLQtUSJwIRQRVcpfVTkAk8lMb7Jhqp7KNJTUltXNZDJUSTyOWVyCc4o9pJTJKllTd2CEShcXPdovqrxqPQavFbsSoMJh4rhTpILpJCQQ/nybPKLpqLFvE9oM0pr8YFN9QWtmSq3lBYftYmWpL01hKQAUgqUZnExN8rCFpwi1TismyQQ5IpCqeABLDZamH7Oe4K7CBKQ7d0AVqqatRTUb/ZFSgl82Cjs1iI7ouYfFJYJcLZSqtmDMm9qXAc/HOCRL4VKlsolQSS7K26XKST/AJithZiQpSEJJUUqKlHNJZKSOWX4dbaVBBXLpfUq0dBFACbBIH5nVolqMykyvCApRulgHak3LDPn6Z2gSh3ISlBa3eEacn0Dk9aoo48/VzlDxGWhQ5AKS4fcOXiz2MPq6SWMxUsMHsEcRN8iSQflok8WLctbOUiyeFh9lIDkB9Hs/PyFWRiLpLkBCmzbiDZBvE7DkAYa6S6a2UUjLxBkkj7psSH0GV4oIUB0pqDk8Nbs6m8aiXy/wgav60r7IJHTXXNQOb6R0KVNWksmgAZVUv1L+sdDUrKWnh6FqjmBkFDkojODxMwJpCvCCFZWJuEAjUhn8ucUsPhysqUFeRNnF2A9vMQeKwnezEhyEhhfnuemvSNVTkZJxiVMQLhIDZsms/i5O9ofi5CE8auEskqOzeEJGmZJ38oxJOEVKK1pcpc0vcUDwk7El7RcTiO8AJBIYL18TpYeQJLQmN9uC2nPmpZLW4FZZAOU2G/+IhE1IrdT+BKQKQotzGr020aM3ETDUhKRcJbfJJI6DKM7s8kTV3Kgg0A7qAWp2638hCMbLemw66kTbMkKHqki3LhVlu5MOlIlm4DKqKCks1JDJUGu71Au+kZ+GTRhnYgrBmc61MAGGwctzEBJZE2pjSO7RmWrZ1FxsxP8UZrs1ErMyUDOC1XTLMxtHZWbPdlMPPlCEYJPeJUGCRSlrlSiQWt0DWheJxgVMKUZ0s3MlSlA9SfYRZmLpAWN0hOyWUrifrU3IQvsWifhUpZC1FS0pSCQeELY+rMR5E62hEsAghruS+pFJAHKzADmTyjHsgIAda1laRzUMzn5dXjPlTO8md0NmDbKLkk6BiQfvQqZ3LaE1klKgXWWAlpFr0Ow1ZkgDdUNwyaZKpZIUUFCCRcByApjkbOH6QydJUJwUlvCpqgBSHZ6syT+WzxSnSuEIlJUTU+YuA68ywApCT5gReeBoYUAKWUniooGrEimp3uWSo/yxX7TnpPeqTmlperBiLDmziA7PlAGSSCFTEqWS9mCQEBtbB2zYnlFeZ2fMVhlLS6lzCpVIzIAK3HNm9RCI3peRYTE/VpuCsoUoHPiqKUtuAzDWwi/LFKEqJZZTQAdAspdyM9AeSVRiScGuWiVULuUlmLeFaQOZCwOTmPRT8L3UtBIHC1UxZpSSlIqIB8QswAByc6Rc432IH2ksrQQghNlKc3dilNXUq+dSjs/FpTMKGtMQsKNgSVIso+aAWijOxBFKFOVUkrvcUkrLbm4ir2in9Xpl5TClJVfwkEMl+Tso7vyhGM2NDstHeJkpUS8wFIDXAUe8fqQ4HQ8gbhkPMQCaih1BIYpWpIDAHkTnr7nNwvaYABSniXwD7ouT1OXmRrF3AqEufLQS8ygpLC1cwOA+4Y+bxmebLYeMmrM0JBK1O1TWKnFgM2BVnsI0cIgVrVkhSlBBsS/ifkATfWzQXa8sSyUyw/dErcs5ZCgbgcIqWOpEOl0lCagKu7UdmKiSkcndzrwiNZTtAR/6sUyiGuhDFTDxrYBKdHNNybsgDd+wZVMkr4nX3qEa3KWGtiGZTxS7RUUYZjmSFqa7ZKBYZtUDbVzA9nrWlNSUmlpkxzzJlgna4by1ixG1o3OzO0wtkoSOEXy4ypTkvrYG+TJAheFWVzFMoBMscSz9k0l2Duq7FtWjPpKRQl02RJcuyAR3i/6pntFhE8VKEvhClEvkXUoJTSd6UXa4d4xNWpGLllxZSErSsEK8QS3Cog5PS5UWuRtDsKkomLSj7BYObDjqLMOY87QzH4xa6QGPes5Ymz0E5WD2H3gBHHFABakpFfeGou4pS5UrYj1LgsRF5UeOxgTWmWXZkjQrCE92ovq6lKP8Z2ivgsaqohQcyw9SteF0nmrYXeKeGlAzwUEqEt0THIyIqUR1UT0ttF3tiWQ4UQhKSWCc1sCEgDRJt6ACLW9IzZnbaySStSC5s9xs/Mi/nHRldodjzO8VQhSkWpPEbMGvyFvKOj0R6eMly0uypnAEuAbNYuS5KiTzBYfdEXO2J9KkAbHK6mosGHzaESiDMJCWNRSnlYMwG9UXZUzxr0FV8iEVJe+zJA8488zuwr9oYRXcJQkF2FhYlXiUC/RXoBCcQRKk92SeEhAY6gJUz8lE3jTxOICbOLU9HZs/U+cZXa0srQsS0A5kr+0rLvJge7B0sBpzeLh9UEgwGM7wqWkufsp1NgEtze0d2XhClEw0spSSo6uoKvRuGdjreI+jfZpARMJAAK0DR2akjdioW5RckqCgaWyUnbhQSAw8j6iN57TMQLIAW6VOwu2o7vl1IHlHSFBCCHJ7vJ7OtZLkDVkhnjMmYoy65icglJze5USo8g4Eai5H1ctKi6rGkFnUSCz/dSQfOOUxQTKwktM2YQCpZAUSSWCiQbAbVAuX1DQzDYZ2qVUhLUkC6ik8ICTm91cg28UpkiYcUVB6WZSgwFQl3sG4XHtD8Zg6MUm9kS1DkVkNnlkSfKNV5U9C0zFJbhSEqAJLkVKZV2zYqPnFn9VlmcikCWDS7XNMtiCXzsGvmegjPw+OeZe99t2F+VLwuTjSROUlgqgp8kq+JqHoIxUpbXnYgELZVLDhOYAy9eL2Eci4QSWCqA2yXqPR7epjMxJdQlixLONKAOAX6P0aH4TG/UObqKzfldCWGbWVbmIkwtuxlUxYQkEqloWVKNkgZFhlUSQPNucWsDiXWUpPhCgnre/lb1ETLngFQJDzChIvkAXqJzuvT9yKeFxARiEpSzMtPVRCj7rLB9BFn4WyZPaVJQ4BKUhXmAyW8w0VO28VM7lXeVFRTwg5UBi7HTTa3ONCT2QUTAVpFIUWD3ISSpN/tJJSwHJUR2ipM1aVKIYrZi7Kly0gqS2Tkq/o8o3jWqwyUsIxK5ikuQlJpVcOUoB82Sf5oHEyf1iY/iUSqW4/aWhZWTrrZsqecVDMJnBKBUtXErmSVEi9rC21otYIUSkEAJM2a4OqUUupV8lUjLnDeNy1iZKSmcnu/ClVSxkJaVEqB6cKh1UnlBYSclKlqSsVl1zVs5DoVSmXlSANcyC9npiu5KZkxyE0mYo/tgWlS2OgS6jsVxe/UUy5RD3mGpW5sAMrBgSwFs7XaMztBDH7ZxHhSTeealXuBUEj4/1RfkdllRJWWrBBCS5Sw4ADkq+e2UZ0wlSFTQwElJCUs5J5fdT7ncBnYKcZeGQVOrhKib5qKjmNymEx9MUi1iuyXmImKdk8SwbpfipT6XL8objEBMgoJJrIJSLVJS3dhSs0uSSRz3iZ87vZctPFSoqC2DXA1L5lKaRzUTdmir25NNBKQ669C/CRwhsswPUQi7iFROxfClRJbvKRfV0h9dSstszZQMns9YntdKWmCsXqU9JI9S3TrDEYMLASFEiUsEBrzJjVAfzfa2EaGKkklQKgECXSg6laSylAdX2ziXsE9opppFRdQpQwDITSnIakNGR2z2oJaUy5IpCiHBABYEFr5VK9Yv47HGshHhQZaUWGZABfNzUpzFLHdkDv1pmMQQlMsghN0movZ3Lm+d41hUTcqZ2HhGlKmkH61bIuLgAG50HETzIAjSxiZUzvCsJUVClAJYBTWJbnaKOHxaZiyiXwy5QKABawIJVzLlv4hE9m4nvhNsAUoUTkAgOyGBzXwk7+sWbuwSJNg6mI4W2p4Wz5R0VJfasqaAtZpUq6hz1OeufnHRmcZtLHOkgTEJCnoUhn1akltoBfaNUpb+JSiPfL2EKXNCSlZLuaADkCAQo+gb1MZqFn9YlI0SsLI2aXW34eUdMcbZkfaS1AJDuVZvmGSKidgL+kWOycRVNYmwlKDAgupeh9faA7NQnEqUlai7G+rVpCr88vWAweIMvGKFNlKcAWtU6S40B26RutpjujclYn6yXKyMtFSiwYAg1W3rI9RCsKxnHYUBs2CSVehLegMDjcWzIQgKmTCBzKSS46ZE/dicTPlopWkvxkLP7TpAS37oIYeccamVLTIqSkHUrQQ3iAKh6fnCVY+qaVrLBBUPPiDA5fJgE4krUhIOqidQyXPqWA6mM7tMpSiYhLtVmS4UsBJUR/Mekbxxud0tuYPElSUSyWKkkltAsEgvyATB/SLEJmHgJCiai5ydwn215xh4CcqdMNm4XtqgFNuj/ADaL/aM8z1hKjTMpSsDw8BNpajqQlmO5ho05WXcG4WSK9C3CgHIqSLnnSL9SNjFPs9ZUifUClSu7ABzSDUXb5yhnYiyZoVQSPrUpOZcC7bF1C8NwWFJlVJBCpiuFs1GtY8mc+0WdoF6dhirvJylN4UJs+v4ZeZip2ooylSpQDVOdiylFMvoaRluXvF/FY5BUEu6QbcwgEu3M3/ijM7WxBmLJd5i6ATlcFJbkAwy2JjljN5VKtOfhAlVSUglEl7B7kEvfQIt6RTlgJmKIcrUoUNaktmNjbPS8afZeM7xM9r0IShOf7JJ65JJ/xFTsTDBY74u6Uk38NyUJcciVP0PWLNwLCMWqonxd2Aavs0gHic+YB1J3gcHJCppUsDupKTMUOZU4SX3Iv1iUYolpcsMkCpX3UBkAnU1EW5QeFDpKFWSoqmLBNyhIcJtpxN1VyiXSs7saWqZMXPU7K4UnSp2mW2AvyeGzO0KikWpBIbRqCn3AEVJmLKMIlrEmZ5BUwhxtZ2ijgHWpIsSpX9ITxebH3jpOOqZlJ8LeEx6u8npVYCWyQ2VwpmPl6R6DF4mqTwgVzXSCp+Fy46Z/LRhJmgrrYgLmGWNKgVgFmGVIP83OG4/tFpSVasR7m463jnlG8VCxscJktKAiWHBUtJIfjsATyJF/LlDk4YIkB2patQGRaotnfMHR3MeclTyAEuK3WX1Y+Ijmz+Q5xodqYglHdjJKZZPMkUhPmR6AxucJuKLaHYWPIlhS7rNcy93UqYbkc1ERK+0qlFSgFIlNSLAldQVl566OOUZn0Zw05U/u1EAoKHf9wElLDLXLKmN5OGSJiihIY+K9mqSo2J0CQG6CJnEY5LETSpOxatE0kSQpSmbjISE30UwV5NDFOuWlEsEqPCwAsBn0yBcw3F4Yd3N4jTWwLWJKgkOOQf1hU9PcSVOlioFTtfiBJHkkDzV0Ec+eBn9n4xKgpSx4phmISD0CXOwSh/MbwrtPEFWOQpLqAQtTBy7A2YdM4LtPs0oVLRLPGqWK0nIFrpc8s3/ZOcWcZiEyi4aqYkmpvCkpNKRyBb22jr3uO9gZMs1hCUaEObJoALF7AJq1/KH4gy8NIWtBEwrPFZkZNwl3UAVG5bo0NwawZSFOal93LYbAk2B3Jy6Qqd2SThJss8JVNCUOHKU1Fw1siSCeRiY78jyuG7GmTEhaWAU7BnYOQPaOj2HZmBTKlIlhlhI8RqBJNzYWFzlHRcvXyvbhv6XmjjAqW4bhmW82v/VGOO0CJypgN2UB/EG+esMkd4ErDMDVMc2enNvYNHdh9lKnKBNkBQqVkdz50j3EevHHHGJmXDlq/RTDkJXNLN4G1spBzicRhlKxaqTSlCQmrOl2Kct1AhxvBYCcEy5xleAqqSM2Bdg/8KRDJE5K5k7NzSDkz6WzzUL+Ucs7uZU6RiAB3qgSUkSycmcutvT0POKuNkqWqbJSHJUlSEjNg3sAL+Zi/hpqVplnK1YGiiUXKhrt5CD/AFmWgmYc1GixD0JUFK6Oph/CY5RlU8LSniUjD2YVSpaQs7rWXPVglvKKfbyQmiUbslSrZ1KJJJfK59ou4ycTJdYDqUmYrmASU1auxNucdi1Du1qI4phSXIcsLAA9QT1Mbxy3iZSifo72a0lc9ZZJFCRqeIVew9+UVZ0tZnd99pTrSNCkJyfU3J5CPQT5KZeGlykjgqA5lyyj118xFVMrvsQFh0y5CEpQkXLlJCEi4cksfKH+W5nJacZ4QqTT9tM5TCzEqPpkfaNfCYtkpQAAeEEaOo3PW6v5jHm5U4qUEgAhPCSLswpso5XAPR4YufwLWDkyep4mbyHvHLLG5gBjZoVOUqW4pJpCRmVEIDDoTaKmLmUFQBKli6laVkMQndi99afWzJx/1ZWGsyQQPCKSl+amdjzMZBmkTELF71nbUgc8o7+nje3hHpew8SlMmYE2JIUctShLc9YnETCmQhLspSlDqASkHLVRt1EVP/S2lLUnMqVTxMAlnKlbAFs8meL3aHZ7IYqqoEsi5AUSTrmwd9HeOWVTN/K7iw836is5kA7B9R0u8FipjSpiwWqplp3JcFuQY58hGF2ji+JKH4EkO4AyJ0HICNTtWXdCHLIlmaq2ZIqAz3MTRUlqf0jnATO7BcS0oFmHFcsw5BvMw36MDiKWuoUgvk7FTbFktCe0MOO9TSPFLlzL6qUFA3y1fyicJIVIC1LeyaUu16nfk9iD1jt9lHdv4LDJnSyhD8K3Scy54kh3G4HlyjGHZyp8sgFhLFLnJ1FVN+gfoI0OxcSmWoSynjUHIsyWDpH3lO5va3OH4ghCVSxTwqKlguUsGZPQ5dFGOFzEnKezuyEqxKZ1IrIT3KcgAhDJWpIzKgHAya58QYcL2d3eJoIBBCl3yZCaUMf3Vq12jRwWMJ7pRUPEqovqsAlib7ZZeUUVdp8ZJIFRIqbiZQSRf3blE1SpX0VmKE3ETSbIlrYu7qKUhPVn6Xi52eGkyxM/6k55h5AngB2TSmojnGWrGDvpiEAJlmWEhI1u197gl4nCY0TFSyCMlJSSWBIBSLacKS3QRrOCJ7NXtKeVoLFq5mzMCUpFuX4Qfa+NlS0pqZa1nzSio+QKj8IyMZiSGUC6QEEjYulz0soPvnGbhiVYlSrWSQnkaSEud7k/wxmMfPYtqdnyD3M7EKNRSkS0g7rU6i58h5mM/tmRNmGqWg0S5SQsjJJNkirW7ZbbRq4CYR2fMSi6gpZURkAFMHOzZfeEXpGGBQUBiEEKIqAGQFnsTq2sXXplYD9HMIkmUJgNUkoLvZSmK3I2yH+YPtl0S1KLG5Vn9osyW3uf8xW7K7RCitOSjNXVlYBIS5O3TeOwqBPXMkrUaEio6EFNwRsch/EYxHO4op+kYl8Ir4bWCSPcR0O7MxARLCVAkgquRfxFhcaZR0dNOPhGDKL4FznRNvr4t4s/Rz/7CadXX/b/AIHpHR0dsuJ/2MbsVZ7qfc5S/jB9jf8AUmfdT/ciOjo7+p9zHdrY60yW1rL9naCkoH/trC6lf3k/GOjo8ccR++WjcQkFE5w/Ao33Cwx6xlzVHuh/qp/COjonpI1O1jfCjTuwW0d136x3YayFhicyfMJlseoiY6E/xadiv+jOOv1AfViuY4faw9IzcQPqV/6h/wD5xMdHSP7RZ+iyQcOpw/Ej+ybFtIfHywbhOHSw0DS7NtHR0MuZ/J2JnHhV/H7pDxc7byXypiI6OPhWJ9JEgYdBAYlUx+fgzj0/YwftFjkJctuXhjo6O0/xj8p3VccHx2GByZPsAR7iKPbJdUoG4dFjlcS3tzc+sdHRjHmP3yS15UofrKyw8SdP/wAM2MTtBXHP/wBRP9pjo6Md/wDhLRkH/wBrLOvfLvrkdYz8QbL+7L/tEdHRZ5SHTR9ar7g/u/zFLBHhk/6q/gI6OjtHH78r3aALzkA5EKBGhFQsY7skeP8A1pP9q46OjP2/hIaHZ4bsyY1nxEsHmOGx3hqrGa1sv71REdHLN0ZmGV9efuq/uMbuHSBLntZxfncC/laIjok9mMVBJYWiI6Oi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g;base64,/9j/4AAQSkZJRgABAQAAAQABAAD/2wCEAAkGBhQSERUUEhQWFRQVGRcXFxgYGBgYFxUXFxgaGBYYGRUYHSceFxkjGhgcHy8gIycpLCwsGB8xNTAqNSYrLCkBCQoKDgwOGg8PGiwkHCQsLCwsLCwsLCwsLCwsLCwsLCwsLCwpLCwpLCwsLCwsLCksLCwsLCwsLCksLCwsLCwsLP/AABEIAMIBAwMBIgACEQEDEQH/xAAbAAACAwEBAQAAAAAAAAAAAAACAwEEBQAGB//EAEYQAAECBAQDBgIGCQMDAwUAAAECEQADEiEEMUFRImFxBRMygZGhsfAGI0JywdEHFFJigpKisuFz0vEzQ1MVJNMXNGODs//EABkBAQEBAQEBAAAAAAAAAAAAAAABAgMEBf/EACkRAQACAQMDAwQCAwAAAAAAAAABEQISITEUQVEDBGEiQoHwMsETcZH/2gAMAwEAAhEDEQA/APtAeGAwt4kGDJlUdVAFURXBR1RBVABUSoQpBhcQTApTBKMFJKDAtDyuIIeNWzRQTEiWdoaFNpE95EsoKZG8OCYWFmCriNQN4gmFFUcDAMqiCYhxAKmwBkwxMKConvYBsdFczYnvYFmPAkwvvINC4AwqBUmOVN2hKpkA0MILvYq1RMKS1oTIIGK6VtDUqeCjMATErWBCP1mFBkTC+/joAXjgYB4kRWRgxNUAVQJnQDIkJgEzIIzRBTKRHUQuuBKogaUiJCIRVHGZAs14m0IEyCEyKWNcyIAga4nvYgYEbxJSIrqxER30KLg9hAKmAaQsKiFMYtJYxOEd3kLSiCgDAggBCTNaO76FFrAjlGECZAiZCls4JgggQoTI7vIFrCZYhU0xHewPfPEHJEEZjZRXWdoFZbWNUlmrmwsqhKp3OBJG8apmzu95x0IoHOOhsXLzcz9LOAAPGskAEAIPE+gfUau2UPV+lDACn67P9xduto8d351t5wXfH5EfM6ufCanrZ36UcAl/r6vuoWdW2hGI/SdgVoUkTCSQQAUG5IIHLWPL1PmB6CAmhNKuFLsfsjbpF6z4S3rFfpRwCRZZ3ZKPm8FL/SnglUstVy10nh5nl0ePKGWj9hP8ifyiDJl/+OX/ACp/KHWfBb2a/wBJWCDPPz/cX+UCf0n4Jw80sdaFMOW/tHjFYeT/AOKX/In8oq4ybhUeKXK/lT8Gf0i9ZfELD6D/APUnA/8AnH8q/wDbFnFfTTDIAUqaAnN6VsXBZi1zbLkY+XyMH33/AE8FLb9qZRLHoq58hDlfRxSiyxISP3EFfuWGvxjfVeYa0y95P/SfgkpKhMK20SlTnpUAIYr9JODoQvvbL0AJUnKygMs/aPCyvotJTmSeQTLA9Aj8YsSuwpI+ypi3iWfgkiMdZC6Ze7kfTrBrICcRLvu6QfNQAeNFHbMpVkzJZJyZaT+MfO09iyCPB/Uv/dEI7Aw4/wC3/Uv/AHQj3seDTL6UnEghxcbi/wAI7v4+dDsWRolQ6LmD4KhR7OlmyTNb/Wmt6V+/xjUe9x8Jol7XA/SuTOnrkSyorQCSaWTYsWOtzGkZ0fOcP2DKQXQZiTk6Zi0/AxbRhlDKfiB/+5Z+LxY97h3g0Sjtr9LIlrokSiopJCit05bJFx5+keoR9KEJwqMRP+rCwCzElzoAzk+UeOm9gIVM71UyYZjEVGhRNWb1IIVlrCsZ2KmafrZs1TAAOpLAZBkhAAHz1dZgaJe2w/0twy0lQmgBOdXCfQ3PlBYP6SyJhZK7ksHBDnRnEeCP0RlftL/p/wBsW8J2OZQAlz1pAdhSgs7E5p5Qx97j3TRL6L33KBOLDtZ9nD+keAm4SeUqScVMIUXNg78i9hyEZq/os6ysz11HMkEv/VFn3uHaDRL26/p/hUqKSs2+0A6fIu58hGcP0pYYrYpmJS9lWvzpBcR5Vf0MBf63PdD7a18oQv6Dv/3U9O7P++MdXHldMvqwxgUAQXBuCMiDEjEx4ns5eKkikT0LSwAC0KNLbMt4tzO1sURZUgHehfwrj0R7v0q3Z0ZPW/rggFYkR5dfbGK0GH8+8/AxUxOOxik01SQXeoVgsNPCYdX6Xk05PT43tWVKTVMUEp3P4DWPPy/0k4UrCAJlywNFr5Wd/aPK436Lz5pJXNSpR1Kl2/ojPkfQScldRVKWBkkrWPUhF4z1eM8TSxhL7CMWI6PJS+0cUAB3ciw/8iv/AI46OvVej5TTkzhLl7e5/OCpRt7n84FJD5eRs+of51EQ4BY5Znbe8fAdqgfcI29Sfzjv1VGWn3lfnES2I1L8txrzvEk3IAt8fKKUYMMnf3J/GJOFRv8AH8DCQsXuG99fXrBqLWAO/Q833zgVBc3shCvEbcqvjVB4PseRLNSUCr9o8SvVReGKW7b7QClMCS4bfPfIRdU+SlwkbxyqSNPUiKcuY9nv8IYVaAuRbVjn56PGVWEoSMm9/kQRIeKhW2bP5+kCidm/wPvz/OAu1p+XgnHz+UUhNIz03Gen5xKZh1Yed/8AmAtLCTY3HUt6awUpCdBmffV9zFZ9hfb55Xh5WwD5fF4BhI+TEJb5MKUoenx2aAE34tbcQFp76RBA1DxVmTW52fpaJmTCL6W+XgLAUMr7RLh2iqieGzZx8/POC73Z+vznk/nEFhxE1CK6ZvMi493gjiOpvp+EA0U/LwThoSZls87ee0CVlwLfhrrAOrDxNXKFVlrtHJWbfPWKHEcoCrYfPpEXLWz0b5+REOxLhs4A6uUcJlsoBZHu3pEPbr7wtTK46Fmd5+YjoWrGUs7gjQ+n4R1RLMbX+els4QiSf5WDmwctp1gpKCFHUCmxyyyL5B9vwMRlZu2mnlp0+TE0qzSwJOTuBq2W0Upi+LzJLXJa19nPvFmXiCXdy3Cc7HIj1I/ywihxGWQY5keh5/8AMMmlgQb6jW1sj83inXoftKJHO2d8s/jHTCSGDuCCWdmZz8/nElT1LAvdhz9vb3gkTAXsc2vz5dIBCU+JRYOdLcvh0eIw+bOGGxBDWYb6v1iIsIQMzplkPbXaANyNNM7tmW9ICZYm4Ynd3DcsrD5eOUbWfLPnkwG35iLameLS+ZPntvf2hcoEi/p5sPnpCu+OWQyqtyv87QwzAQBep3c2DWbpBDqyHp006/JgS97X+ABa/rAyDZ75s1nYdfnrEzJ5vkzAluegfO5iKfMXZhlmTvkYEzVG7s1mHWwy1t6QqokMcns2tg/vaACrWts1yDdx1YZc4BqpptdrgB/a2/5w8JYg2q0O1vjeKypNnANnyBN1HN2558ogztGcix1fMWG2v5RQx9wLu3SwJ9YhM0Ktq2XNTuB53iDKs6fDfPOzm7H5eJMu+VIIcnVyotra49oA6G0dtrPmT0/zEFZvZ3NtdTnby9IrFCpYsftc7g/Fg48oaUqYpcO7csuI8mgOOLswSQdcgUuc36fhDK6c7vkP2dLdb5xVoUBdsyHORILfDRtoKeVVMAeHLnY/iTnEDiwVztfmd9hll+1FiYoE2L3LsOd2+dTFdc7ipSHUCA73DkA59DAKUSDUQAzAW1sRbr7c4CwqYBwl821Ontb8YbpVVVq/XPqBFL9Ydi2hCejsSfR+cBhlFTMCzgaMzBmHzaKUuqU4cFzfyfL55QFZPEDbndwzm3484rInpJYiwBfQEMff8oORiUm5cAEjV2BYfh7QsGpa7cwXPJ9B7bwUyat21IJSBo7m5ySbe8BiJ+QJZk8Ryaw+f+YXIxilVU6E2dqlHS2gdzFgo0AsPq1KsLjLLmY6ITizucz8esdFv4WlOWrUOQLBxmwcv6abwMhAuXf7KdKmzPL/ABETywoDkHiNrhx+1zsctIWrDskKUpmSw51MVPoGHxEYZNkvU5YCxcm5uwYaMw94clZJDgJv+Bye7tfe3nFLuwEilR0udgeIHUXc87Q6Yk2ckB1Df7OZ2DNz4hF2EqeoLZzdumh5fkbaQaSUkFenx4iLdG9Y5DjhYte/QcL+5iDKqICrs1mIcOATysX9d7AU2cpSKSSyrFINgCRtt6ekLRKLEDxKPOwuzCwszxM5dyS9IQ+YZ3YX3/LpHTpK1DgcFqiD+675639oQE9zktVVLEMcm1JO5b3h/eiopyHiH588wH5Q5KmUhJZqm1Bs9m0Fn+MApQqZTPpoDnv835QLDMBKwMjZTaWe7ZAZjyjhLuHzsSWIyzZ8gXgpMy5JF7AMzkqLAjRr2gkzK8mCmcWtYgX3z9hAsCJlKjVpqc3YOPIPBTEsk6OSXOhOQHRxlAzkF2zYW65u21jaBM6pYSq1LGx1DW6AlogfImIKyH2V0JAJb1JiDLNRI8A6uq1i2z+rxCEgl0s5ABIy53Pp5GCS4IIdQdLfvNfTYMYo4LqKQQzcOzkFh73h6ZKQ+ZNi2Wd/Ic/3YpTMyVAu4IINzzAO5UPSHom1BGYBtvkCs3OrEnqIo6ZOBSARpWwLUjUZZkj5eITKUn7T9bvazb7dRA4jCkGx8Ia+fGGJbS6WygFz1JSAb5Gweohg3LImANYqBJJsXA3NY/Am/KCUpmI2zcP9pJOXWK0zGAM5yLDezv6Z9IMprTctk3qzebxkXJqhapi3ETm5PEBnfrygEzCLG5HxdvPTlflAGQQoWYPdr+FkE/de3WBWo3UQwBUkOPshkhTcyYLZqVpJDaKqLalVr8yPd+cccMm4ctc3yAYjTmcv3YVizkE8ACRnuD8bAeZgpRLcWodja2vwMIQwS6SMgXvmQM7Z7AD/AJgZBeYkFWRB68RN/fyNoCUolQD2SCSScywdL8rFxrzh8uaklgWcliG22zIAducVS5yX2d8uQYsPhEHCpUAWatRYAhzcZ7FwOgDa2Kpw4LgcISdAXuPaBUxJPIsDkGF2bk/LlaJuCTLAuVWCcrMdc8msPbeBkSRTSnPMtsQX55k+ggpklJBzYgmnQvfraw9IJcl1LDgJLC3i8OZNmYEgbNFhSUYFKxUJhSDoAWtbflHRblyEN4wPT8o6FyrEXieJQZ1KdNuoJvyD9IuzkhamJazpBFiLM+wsHDXA0iiJlkpJ4lJYbFRsCx8vSHdoqJvLAClOHJ4uC4DB7uH8xEYBMTQSCXpap/wHnd3v0gsPMKqQLBZYl/CVFyGOVh8Irrfje7FnI4RkTpm4A1/O5hZfdoKgwUVAl8wFABHwU53MB3amOUCAGSEhg5vTU5uMy59xD8Go1BauAKKUggZDNRYXsGPnFfES8kpTWwKnJB8Rp3Y5m2WbZPEYHFkn91KnUxts7DO4HoIqrQIV9WAAKSSFEOxagk7jK/7WsQiepMwoSLgJUSdA1gN83blo8VMNMVw1MStaVBLAgpKSaSDybo8W52LCUBgSCtVydH3AycAA7k9ISGzCsUoYFT1LdwQCHLtlkrI2A3tB4rCcLC5CFEuQWIJpcg7KD7Ac7ZU/telS6S5QyrEllBQCQ+pYFzzizg8aEhRY1LSru07juyai/Sn733YkQGYTCK701kUghJVoGAX1ApfpDUoRkAVKWc7Xouk8svcwqbjgZakFRSkL4ic6U0qbK7umFz8eJSymWQplq4s6kJJpuMnAGVrRQ0WQVKeoFnfqVEbs5GsU8RiT3FdHEy6VHJiwdhu3y8MlKWtUxSy6EgbFkJAZOwdwgDm8dhnJADAJp4fstoB0uS+24i8BEnBqpABYEJrexchqU/EvraNDvODO9ILclnO3IZPClYoABvsi5pD1KUA+rF9ekVZ2I7xQlnhdJJL5E+G+rFXxiXaU0iHpPCxADZuQKvMFh7RSmYcy+F7JKsy7F2IBZiRk/ItDsYtMtSJSFFRlAC2pIcl9GU48hDkYd5RMwgKULbg3FLbJDuA2guTFWi5UkGqpRuUvbNvEBo4uPWInrCAEm4UXL6Usfjb5McqapaglNiVBTnRId1K2zt+MHOwvgQt7pUpT7G4voSkgM1gXiSFugGqmoB+pqGbG40PKBnT6VCoALN0jNwlglgLOYyjLWuaE0kOoAAFsnA6Aqb1aNmdNQFB1BSgSUtlwB3bIXu3l0TCIlEpJWpSgLJCdbuXbmSbQE7FOOMlgGZmJYur8uUOmSgAzu1ycnUHKtdLBw/vGcJC5k1SQkkUuBqH3Gjqe3WMxutLs9QJClAkqAYHIE5ONSLm+8Q6nuCNSpr5hwbZ5+sO/VSpBJaoEvxZKYhVtSLC3KHBAUbGybg2AyFazyAt5nmwUsMkKeksJZI3YUn8xf92IDsVAEsLCwcqUGHSxvteGEhKAAfEalbEJclRGtkm+TaQWCWFzSkhgkALAzJNIU7aAsno/OKKacQ1Kl2biURe5NKRY2N38olM4gKSLA5nYcKrn7t2/4iopMwlf2rpCQ7XSXDnMh/7TFuXiiqWSnUgnIWQ4e+VwLflFmKhD8OoqM13sCwbeyQNXJSegEHip4FKdVEEtrek+dnfRojCJeWkhipZJGbBwEs+bAAmBT2aVlN3ewd2qU9gdb2bblCFpRkYgFIJCn5O3lHRYVNRK+rNKylgVW4i1yH0fLlHRqhWIdRUcwEhtaygjPSyT6w4ywgocVOHsWZ888uEwjEkrSEpYFUwC/hCabk22MFNcBQOamSnkl7knTIRiEB272gVoKQWUo2OjuVZZeEQnE9qBMo5VKlkK8kP0cqYDYJO8BiJZUAGuorKTbJqKuiU1dTAYjs9ASEFyAQnO6QXKntfiUNWfZo3FUS1ZVQAkEkMhBV1IrU/MXF8oy8NMpE1DhPgSNg5qBtqyQTzJjWwpllKVAkOQVeSEp8mS3mDFQSQpSgEOVpNVgzVCmxsM2faM2Hy8aHSUBvsBRAJULAORcBwDzpOlhCcWSl0m0tIS4/d4yQDmSVCG4TBJ7tZs6Dch2Kaim3oG6xUQCAQM1KSGYfbLvyZN4SG4Tsqky5igQogqWi1IJY05uGKX1zO0VMQlSZyph8IKksWBICRSlIsWPELBsstbONx6kvUOI1jNw9WY8yz8oGdMlzJ6QoVCnNywBZglP8YO1rPDGbmRj4JS1Ca6SCp0gEF3IlsGzaw9Y3cL2elP1S7k3cZu4Ae97uG5X1hthOM0/wDccsMgp1AG+XCz9IT2diqFAm6lE5ZXWpRJfRhl8m553wRDSnSkoSwuGekAfYHiLZgXAH7xOl6EqWUJuWAYOWL+I3yFV3oF22iEY5dIWsksX3BRWA7m+SvQxIQk4ZQ+0XQVZcKgla1U/ttYHnsDEj5U+biQJVKTxKWpKlakhgx3CQVFsrDeBSpKkgpAWpSlEG4ZCA6l0uB9sDyJjllJWE0jiWQBsgpdTWs7BL5sRvFiWlDKOQKe6l2D92GVMX/Epv5uUTYImyxKMuiypgKrakMUgk5gFh5x02avjKLpQEgKzcMkOD+0omwzcxn4zGKeYsPSyUhsxU9mHIj2jXwyihKEIAVMstQ/ZoSHIL3pZgNyrN3ifMiUoCVKrpKgAlSrkWBrJc8TEM2R9RFUYlUxVnTUKg7ugEOSp9SR7NCu0ApMtAT45lLnRIUxB+8ygrk/Ix2OmhUyiUTYAFnslFMtDl7ByVeelnsQHdnSgZiwgusg1LLs1kkI5BNn1OWkBhZBStSqQl+FDtb9o6sAKlE820MWO/QmUySBUF8TcSlJBSknoQLWEBiJoAQhIJR9WlSiLNSDTbUljzLQtUSJwIRQRVcpfVTkAk8lMb7Jhqp7KNJTUltXNZDJUSTyOWVyCc4o9pJTJKllTd2CEShcXPdovqrxqPQavFbsSoMJh4rhTpILpJCQQ/nybPKLpqLFvE9oM0pr8YFN9QWtmSq3lBYftYmWpL01hKQAUgqUZnExN8rCFpwi1TismyQQ5IpCqeABLDZamH7Oe4K7CBKQ7d0AVqqatRTUb/ZFSgl82Cjs1iI7ouYfFJYJcLZSqtmDMm9qXAc/HOCRL4VKlsolQSS7K26XKST/AJithZiQpSEJJUUqKlHNJZKSOWX4dbaVBBXLpfUq0dBFACbBIH5nVolqMykyvCApRulgHak3LDPn6Z2gSh3ISlBa3eEacn0Dk9aoo48/VzlDxGWhQ5AKS4fcOXiz2MPq6SWMxUsMHsEcRN8iSQflok8WLctbOUiyeFh9lIDkB9Hs/PyFWRiLpLkBCmzbiDZBvE7DkAYa6S6a2UUjLxBkkj7psSH0GV4oIUB0pqDk8Nbs6m8aiXy/wgav60r7IJHTXXNQOb6R0KVNWksmgAZVUv1L+sdDUrKWnh6FqjmBkFDkojODxMwJpCvCCFZWJuEAjUhn8ucUsPhysqUFeRNnF2A9vMQeKwnezEhyEhhfnuemvSNVTkZJxiVMQLhIDZsms/i5O9ofi5CE8auEskqOzeEJGmZJ38oxJOEVKK1pcpc0vcUDwk7El7RcTiO8AJBIYL18TpYeQJLQmN9uC2nPmpZLW4FZZAOU2G/+IhE1IrdT+BKQKQotzGr020aM3ETDUhKRcJbfJJI6DKM7s8kTV3Kgg0A7qAWp2638hCMbLemw66kTbMkKHqki3LhVlu5MOlIlm4DKqKCks1JDJUGu71Au+kZ+GTRhnYgrBmc61MAGGwctzEBJZE2pjSO7RmWrZ1FxsxP8UZrs1ErMyUDOC1XTLMxtHZWbPdlMPPlCEYJPeJUGCRSlrlSiQWt0DWheJxgVMKUZ0s3MlSlA9SfYRZmLpAWN0hOyWUrifrU3IQvsWifhUpZC1FS0pSCQeELY+rMR5E62hEsAghruS+pFJAHKzADmTyjHsgIAda1laRzUMzn5dXjPlTO8md0NmDbKLkk6BiQfvQqZ3LaE1klKgXWWAlpFr0Ow1ZkgDdUNwyaZKpZIUUFCCRcByApjkbOH6QydJUJwUlvCpqgBSHZ6syT+WzxSnSuEIlJUTU+YuA68ywApCT5gReeBoYUAKWUniooGrEimp3uWSo/yxX7TnpPeqTmlperBiLDmziA7PlAGSSCFTEqWS9mCQEBtbB2zYnlFeZ2fMVhlLS6lzCpVIzIAK3HNm9RCI3peRYTE/VpuCsoUoHPiqKUtuAzDWwi/LFKEqJZZTQAdAspdyM9AeSVRiScGuWiVULuUlmLeFaQOZCwOTmPRT8L3UtBIHC1UxZpSSlIqIB8QswAByc6Rc432IH2ksrQQghNlKc3dilNXUq+dSjs/FpTMKGtMQsKNgSVIso+aAWijOxBFKFOVUkrvcUkrLbm4ir2in9Xpl5TClJVfwkEMl+Tso7vyhGM2NDstHeJkpUS8wFIDXAUe8fqQ4HQ8gbhkPMQCaih1BIYpWpIDAHkTnr7nNwvaYABSniXwD7ouT1OXmRrF3AqEufLQS8ygpLC1cwOA+4Y+bxmebLYeMmrM0JBK1O1TWKnFgM2BVnsI0cIgVrVkhSlBBsS/ifkATfWzQXa8sSyUyw/dErcs5ZCgbgcIqWOpEOl0lCagKu7UdmKiSkcndzrwiNZTtAR/6sUyiGuhDFTDxrYBKdHNNybsgDd+wZVMkr4nX3qEa3KWGtiGZTxS7RUUYZjmSFqa7ZKBYZtUDbVzA9nrWlNSUmlpkxzzJlgna4by1ixG1o3OzO0wtkoSOEXy4ypTkvrYG+TJAheFWVzFMoBMscSz9k0l2Duq7FtWjPpKRQl02RJcuyAR3i/6pntFhE8VKEvhClEvkXUoJTSd6UXa4d4xNWpGLllxZSErSsEK8QS3Cog5PS5UWuRtDsKkomLSj7BYObDjqLMOY87QzH4xa6QGPes5Ymz0E5WD2H3gBHHFABakpFfeGou4pS5UrYj1LgsRF5UeOxgTWmWXZkjQrCE92ovq6lKP8Z2ivgsaqohQcyw9SteF0nmrYXeKeGlAzwUEqEt0THIyIqUR1UT0ttF3tiWQ4UQhKSWCc1sCEgDRJt6ACLW9IzZnbaySStSC5s9xs/Mi/nHRldodjzO8VQhSkWpPEbMGvyFvKOj0R6eMly0uypnAEuAbNYuS5KiTzBYfdEXO2J9KkAbHK6mosGHzaESiDMJCWNRSnlYMwG9UXZUzxr0FV8iEVJe+zJA8488zuwr9oYRXcJQkF2FhYlXiUC/RXoBCcQRKk92SeEhAY6gJUz8lE3jTxOICbOLU9HZs/U+cZXa0srQsS0A5kr+0rLvJge7B0sBpzeLh9UEgwGM7wqWkufsp1NgEtze0d2XhClEw0spSSo6uoKvRuGdjreI+jfZpARMJAAK0DR2akjdioW5RckqCgaWyUnbhQSAw8j6iN57TMQLIAW6VOwu2o7vl1IHlHSFBCCHJ7vJ7OtZLkDVkhnjMmYoy65icglJze5USo8g4Eai5H1ctKi6rGkFnUSCz/dSQfOOUxQTKwktM2YQCpZAUSSWCiQbAbVAuX1DQzDYZ2qVUhLUkC6ik8ICTm91cg28UpkiYcUVB6WZSgwFQl3sG4XHtD8Zg6MUm9kS1DkVkNnlkSfKNV5U9C0zFJbhSEqAJLkVKZV2zYqPnFn9VlmcikCWDS7XNMtiCXzsGvmegjPw+OeZe99t2F+VLwuTjSROUlgqgp8kq+JqHoIxUpbXnYgELZVLDhOYAy9eL2Eci4QSWCqA2yXqPR7epjMxJdQlixLONKAOAX6P0aH4TG/UObqKzfldCWGbWVbmIkwtuxlUxYQkEqloWVKNkgZFhlUSQPNucWsDiXWUpPhCgnre/lb1ETLngFQJDzChIvkAXqJzuvT9yKeFxARiEpSzMtPVRCj7rLB9BFn4WyZPaVJQ4BKUhXmAyW8w0VO28VM7lXeVFRTwg5UBi7HTTa3ONCT2QUTAVpFIUWD3ISSpN/tJJSwHJUR2ipM1aVKIYrZi7Kly0gqS2Tkq/o8o3jWqwyUsIxK5ikuQlJpVcOUoB82Sf5oHEyf1iY/iUSqW4/aWhZWTrrZsqecVDMJnBKBUtXErmSVEi9rC21otYIUSkEAJM2a4OqUUupV8lUjLnDeNy1iZKSmcnu/ClVSxkJaVEqB6cKh1UnlBYSclKlqSsVl1zVs5DoVSmXlSANcyC9npiu5KZkxyE0mYo/tgWlS2OgS6jsVxe/UUy5RD3mGpW5sAMrBgSwFs7XaMztBDH7ZxHhSTeealXuBUEj4/1RfkdllRJWWrBBCS5Sw4ADkq+e2UZ0wlSFTQwElJCUs5J5fdT7ncBnYKcZeGQVOrhKib5qKjmNymEx9MUi1iuyXmImKdk8SwbpfipT6XL8objEBMgoJJrIJSLVJS3dhSs0uSSRz3iZ87vZctPFSoqC2DXA1L5lKaRzUTdmir25NNBKQ669C/CRwhsswPUQi7iFROxfClRJbvKRfV0h9dSstszZQMns9YntdKWmCsXqU9JI9S3TrDEYMLASFEiUsEBrzJjVAfzfa2EaGKkklQKgECXSg6laSylAdX2ziXsE9opppFRdQpQwDITSnIakNGR2z2oJaUy5IpCiHBABYEFr5VK9Yv47HGshHhQZaUWGZABfNzUpzFLHdkDv1pmMQQlMsghN0movZ3Lm+d41hUTcqZ2HhGlKmkH61bIuLgAG50HETzIAjSxiZUzvCsJUVClAJYBTWJbnaKOHxaZiyiXwy5QKABawIJVzLlv4hE9m4nvhNsAUoUTkAgOyGBzXwk7+sWbuwSJNg6mI4W2p4Wz5R0VJfasqaAtZpUq6hz1OeufnHRmcZtLHOkgTEJCnoUhn1akltoBfaNUpb+JSiPfL2EKXNCSlZLuaADkCAQo+gb1MZqFn9YlI0SsLI2aXW34eUdMcbZkfaS1AJDuVZvmGSKidgL+kWOycRVNYmwlKDAgupeh9faA7NQnEqUlai7G+rVpCr88vWAweIMvGKFNlKcAWtU6S40B26RutpjujclYn6yXKyMtFSiwYAg1W3rI9RCsKxnHYUBs2CSVehLegMDjcWzIQgKmTCBzKSS46ZE/dicTPlopWkvxkLP7TpAS37oIYeccamVLTIqSkHUrQQ3iAKh6fnCVY+qaVrLBBUPPiDA5fJgE4krUhIOqidQyXPqWA6mM7tMpSiYhLtVmS4UsBJUR/Mekbxxud0tuYPElSUSyWKkkltAsEgvyATB/SLEJmHgJCiai5ydwn215xh4CcqdMNm4XtqgFNuj/ADaL/aM8z1hKjTMpSsDw8BNpajqQlmO5ho05WXcG4WSK9C3CgHIqSLnnSL9SNjFPs9ZUifUClSu7ABzSDUXb5yhnYiyZoVQSPrUpOZcC7bF1C8NwWFJlVJBCpiuFs1GtY8mc+0WdoF6dhirvJylN4UJs+v4ZeZip2ooylSpQDVOdiylFMvoaRluXvF/FY5BUEu6QbcwgEu3M3/ijM7WxBmLJd5i6ATlcFJbkAwy2JjljN5VKtOfhAlVSUglEl7B7kEvfQIt6RTlgJmKIcrUoUNaktmNjbPS8afZeM7xM9r0IShOf7JJ65JJ/xFTsTDBY74u6Uk38NyUJcciVP0PWLNwLCMWqonxd2Aavs0gHic+YB1J3gcHJCppUsDupKTMUOZU4SX3Iv1iUYolpcsMkCpX3UBkAnU1EW5QeFDpKFWSoqmLBNyhIcJtpxN1VyiXSs7saWqZMXPU7K4UnSp2mW2AvyeGzO0KikWpBIbRqCn3AEVJmLKMIlrEmZ5BUwhxtZ2ijgHWpIsSpX9ITxebH3jpOOqZlJ8LeEx6u8npVYCWyQ2VwpmPl6R6DF4mqTwgVzXSCp+Fy46Z/LRhJmgrrYgLmGWNKgVgFmGVIP83OG4/tFpSVasR7m463jnlG8VCxscJktKAiWHBUtJIfjsATyJF/LlDk4YIkB2patQGRaotnfMHR3MeclTyAEuK3WX1Y+Ijmz+Q5xodqYglHdjJKZZPMkUhPmR6AxucJuKLaHYWPIlhS7rNcy93UqYbkc1ERK+0qlFSgFIlNSLAldQVl566OOUZn0Zw05U/u1EAoKHf9wElLDLXLKmN5OGSJiihIY+K9mqSo2J0CQG6CJnEY5LETSpOxatE0kSQpSmbjISE30UwV5NDFOuWlEsEqPCwAsBn0yBcw3F4Yd3N4jTWwLWJKgkOOQf1hU9PcSVOlioFTtfiBJHkkDzV0Ec+eBn9n4xKgpSx4phmISD0CXOwSh/MbwrtPEFWOQpLqAQtTBy7A2YdM4LtPs0oVLRLPGqWK0nIFrpc8s3/ZOcWcZiEyi4aqYkmpvCkpNKRyBb22jr3uO9gZMs1hCUaEObJoALF7AJq1/KH4gy8NIWtBEwrPFZkZNwl3UAVG5bo0NwawZSFOal93LYbAk2B3Jy6Qqd2SThJss8JVNCUOHKU1Fw1siSCeRiY78jyuG7GmTEhaWAU7BnYOQPaOj2HZmBTKlIlhlhI8RqBJNzYWFzlHRcvXyvbhv6XmjjAqW4bhmW82v/VGOO0CJypgN2UB/EG+esMkd4ErDMDVMc2enNvYNHdh9lKnKBNkBQqVkdz50j3EevHHHGJmXDlq/RTDkJXNLN4G1spBzicRhlKxaqTSlCQmrOl2Kct1AhxvBYCcEy5xleAqqSM2Bdg/8KRDJE5K5k7NzSDkz6WzzUL+Ucs7uZU6RiAB3qgSUkSycmcutvT0POKuNkqWqbJSHJUlSEjNg3sAL+Zi/hpqVplnK1YGiiUXKhrt5CD/AFmWgmYc1GixD0JUFK6Oph/CY5RlU8LSniUjD2YVSpaQs7rWXPVglvKKfbyQmiUbslSrZ1KJJJfK59ou4ycTJdYDqUmYrmASU1auxNucdi1Du1qI4phSXIcsLAA9QT1Mbxy3iZSifo72a0lc9ZZJFCRqeIVew9+UVZ0tZnd99pTrSNCkJyfU3J5CPQT5KZeGlykjgqA5lyyj118xFVMrvsQFh0y5CEpQkXLlJCEi4cksfKH+W5nJacZ4QqTT9tM5TCzEqPpkfaNfCYtkpQAAeEEaOo3PW6v5jHm5U4qUEgAhPCSLswpso5XAPR4YufwLWDkyep4mbyHvHLLG5gBjZoVOUqW4pJpCRmVEIDDoTaKmLmUFQBKli6laVkMQndi99afWzJx/1ZWGsyQQPCKSl+amdjzMZBmkTELF71nbUgc8o7+nje3hHpew8SlMmYE2JIUctShLc9YnETCmQhLspSlDqASkHLVRt1EVP/S2lLUnMqVTxMAlnKlbAFs8meL3aHZ7IYqqoEsi5AUSTrmwd9HeOWVTN/K7iw836is5kA7B9R0u8FipjSpiwWqplp3JcFuQY58hGF2ji+JKH4EkO4AyJ0HICNTtWXdCHLIlmaq2ZIqAz3MTRUlqf0jnATO7BcS0oFmHFcsw5BvMw36MDiKWuoUgvk7FTbFktCe0MOO9TSPFLlzL6qUFA3y1fyicJIVIC1LeyaUu16nfk9iD1jt9lHdv4LDJnSyhD8K3Scy54kh3G4HlyjGHZyp8sgFhLFLnJ1FVN+gfoI0OxcSmWoSynjUHIsyWDpH3lO5va3OH4ghCVSxTwqKlguUsGZPQ5dFGOFzEnKezuyEqxKZ1IrIT3KcgAhDJWpIzKgHAya58QYcL2d3eJoIBBCl3yZCaUMf3Vq12jRwWMJ7pRUPEqovqsAlib7ZZeUUVdp8ZJIFRIqbiZQSRf3blE1SpX0VmKE3ETSbIlrYu7qKUhPVn6Xi52eGkyxM/6k55h5AngB2TSmojnGWrGDvpiEAJlmWEhI1u197gl4nCY0TFSyCMlJSSWBIBSLacKS3QRrOCJ7NXtKeVoLFq5mzMCUpFuX4Qfa+NlS0pqZa1nzSio+QKj8IyMZiSGUC6QEEjYulz0soPvnGbhiVYlSrWSQnkaSEud7k/wxmMfPYtqdnyD3M7EKNRSkS0g7rU6i58h5mM/tmRNmGqWg0S5SQsjJJNkirW7ZbbRq4CYR2fMSi6gpZURkAFMHOzZfeEXpGGBQUBiEEKIqAGQFnsTq2sXXplYD9HMIkmUJgNUkoLvZSmK3I2yH+YPtl0S1KLG5Vn9osyW3uf8xW7K7RCitOSjNXVlYBIS5O3TeOwqBPXMkrUaEio6EFNwRsch/EYxHO4op+kYl8Ir4bWCSPcR0O7MxARLCVAkgquRfxFhcaZR0dNOPhGDKL4FznRNvr4t4s/Rz/7CadXX/b/AIHpHR0dsuJ/2MbsVZ7qfc5S/jB9jf8AUmfdT/ciOjo7+p9zHdrY60yW1rL9naCkoH/trC6lf3k/GOjo8ccR++WjcQkFE5w/Ao33Cwx6xlzVHuh/qp/COjonpI1O1jfCjTuwW0d136x3YayFhicyfMJlseoiY6E/xadiv+jOOv1AfViuY4faw9IzcQPqV/6h/wD5xMdHSP7RZ+iyQcOpw/Ej+ybFtIfHywbhOHSw0DS7NtHR0MuZ/J2JnHhV/H7pDxc7byXypiI6OPhWJ9JEgYdBAYlUx+fgzj0/YwftFjkJctuXhjo6O0/xj8p3VccHx2GByZPsAR7iKPbJdUoG4dFjlcS3tzc+sdHRjHmP3yS15UofrKyw8SdP/wAM2MTtBXHP/wBRP9pjo6Md/wDhLRkH/wBrLOvfLvrkdYz8QbL+7L/tEdHRZ5SHTR9ar7g/u/zFLBHhk/6q/gI6OjtHH78r3aALzkA5EKBGhFQsY7skeP8A1pP9q46OjP2/hIaHZ4bsyY1nxEsHmOGx3hqrGa1sv71REdHLN0ZmGV9efuq/uMbuHSBLntZxfncC/laIjok9mMVBJYWiI6Oi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s0.geograph.org.uk/photos/89/31/893175_56df0e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"/>
            <a:ext cx="1930400" cy="1447800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127" name="Group 7"/>
          <p:cNvGrpSpPr>
            <a:grpSpLocks noChangeAspect="1"/>
          </p:cNvGrpSpPr>
          <p:nvPr/>
        </p:nvGrpSpPr>
        <p:grpSpPr bwMode="auto">
          <a:xfrm flipH="1">
            <a:off x="3733800" y="990600"/>
            <a:ext cx="319632" cy="457200"/>
            <a:chOff x="4973" y="2070"/>
            <a:chExt cx="3012" cy="4308"/>
          </a:xfrm>
        </p:grpSpPr>
        <p:sp>
          <p:nvSpPr>
            <p:cNvPr id="5138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973" y="2070"/>
              <a:ext cx="3012" cy="43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5827" y="2762"/>
              <a:ext cx="781" cy="877"/>
            </a:xfrm>
            <a:custGeom>
              <a:avLst/>
              <a:gdLst/>
              <a:ahLst/>
              <a:cxnLst>
                <a:cxn ang="0">
                  <a:pos x="480" y="1"/>
                </a:cxn>
                <a:cxn ang="0">
                  <a:pos x="150" y="106"/>
                </a:cxn>
                <a:cxn ang="0">
                  <a:pos x="30" y="301"/>
                </a:cxn>
                <a:cxn ang="0">
                  <a:pos x="0" y="391"/>
                </a:cxn>
                <a:cxn ang="0">
                  <a:pos x="15" y="616"/>
                </a:cxn>
                <a:cxn ang="0">
                  <a:pos x="60" y="721"/>
                </a:cxn>
                <a:cxn ang="0">
                  <a:pos x="300" y="1021"/>
                </a:cxn>
                <a:cxn ang="0">
                  <a:pos x="390" y="1051"/>
                </a:cxn>
                <a:cxn ang="0">
                  <a:pos x="435" y="1081"/>
                </a:cxn>
                <a:cxn ang="0">
                  <a:pos x="600" y="1141"/>
                </a:cxn>
                <a:cxn ang="0">
                  <a:pos x="735" y="1126"/>
                </a:cxn>
                <a:cxn ang="0">
                  <a:pos x="960" y="946"/>
                </a:cxn>
                <a:cxn ang="0">
                  <a:pos x="975" y="901"/>
                </a:cxn>
                <a:cxn ang="0">
                  <a:pos x="1005" y="856"/>
                </a:cxn>
                <a:cxn ang="0">
                  <a:pos x="945" y="421"/>
                </a:cxn>
                <a:cxn ang="0">
                  <a:pos x="690" y="61"/>
                </a:cxn>
                <a:cxn ang="0">
                  <a:pos x="480" y="1"/>
                </a:cxn>
              </a:cxnLst>
              <a:rect l="0" t="0" r="r" b="b"/>
              <a:pathLst>
                <a:path w="1015" h="1141">
                  <a:moveTo>
                    <a:pt x="480" y="1"/>
                  </a:moveTo>
                  <a:cubicBezTo>
                    <a:pt x="356" y="12"/>
                    <a:pt x="233" y="0"/>
                    <a:pt x="150" y="106"/>
                  </a:cubicBezTo>
                  <a:cubicBezTo>
                    <a:pt x="109" y="158"/>
                    <a:pt x="57" y="239"/>
                    <a:pt x="30" y="301"/>
                  </a:cubicBezTo>
                  <a:cubicBezTo>
                    <a:pt x="17" y="330"/>
                    <a:pt x="0" y="391"/>
                    <a:pt x="0" y="391"/>
                  </a:cubicBezTo>
                  <a:cubicBezTo>
                    <a:pt x="5" y="466"/>
                    <a:pt x="7" y="541"/>
                    <a:pt x="15" y="616"/>
                  </a:cubicBezTo>
                  <a:cubicBezTo>
                    <a:pt x="19" y="648"/>
                    <a:pt x="49" y="696"/>
                    <a:pt x="60" y="721"/>
                  </a:cubicBezTo>
                  <a:cubicBezTo>
                    <a:pt x="106" y="828"/>
                    <a:pt x="191" y="967"/>
                    <a:pt x="300" y="1021"/>
                  </a:cubicBezTo>
                  <a:cubicBezTo>
                    <a:pt x="328" y="1035"/>
                    <a:pt x="361" y="1038"/>
                    <a:pt x="390" y="1051"/>
                  </a:cubicBezTo>
                  <a:cubicBezTo>
                    <a:pt x="406" y="1058"/>
                    <a:pt x="419" y="1074"/>
                    <a:pt x="435" y="1081"/>
                  </a:cubicBezTo>
                  <a:cubicBezTo>
                    <a:pt x="488" y="1105"/>
                    <a:pt x="546" y="1119"/>
                    <a:pt x="600" y="1141"/>
                  </a:cubicBezTo>
                  <a:cubicBezTo>
                    <a:pt x="645" y="1136"/>
                    <a:pt x="692" y="1140"/>
                    <a:pt x="735" y="1126"/>
                  </a:cubicBezTo>
                  <a:cubicBezTo>
                    <a:pt x="830" y="1094"/>
                    <a:pt x="883" y="997"/>
                    <a:pt x="960" y="946"/>
                  </a:cubicBezTo>
                  <a:cubicBezTo>
                    <a:pt x="965" y="931"/>
                    <a:pt x="968" y="915"/>
                    <a:pt x="975" y="901"/>
                  </a:cubicBezTo>
                  <a:cubicBezTo>
                    <a:pt x="983" y="885"/>
                    <a:pt x="1004" y="874"/>
                    <a:pt x="1005" y="856"/>
                  </a:cubicBezTo>
                  <a:cubicBezTo>
                    <a:pt x="1015" y="617"/>
                    <a:pt x="998" y="593"/>
                    <a:pt x="945" y="421"/>
                  </a:cubicBezTo>
                  <a:cubicBezTo>
                    <a:pt x="894" y="255"/>
                    <a:pt x="864" y="148"/>
                    <a:pt x="690" y="61"/>
                  </a:cubicBezTo>
                  <a:cubicBezTo>
                    <a:pt x="625" y="28"/>
                    <a:pt x="550" y="20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6300" y="3639"/>
              <a:ext cx="35" cy="17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875"/>
                </a:cxn>
                <a:cxn ang="0">
                  <a:pos x="45" y="2280"/>
                </a:cxn>
              </a:cxnLst>
              <a:rect l="0" t="0" r="r" b="b"/>
              <a:pathLst>
                <a:path w="45" h="2280">
                  <a:moveTo>
                    <a:pt x="0" y="0"/>
                  </a:moveTo>
                  <a:cubicBezTo>
                    <a:pt x="5" y="625"/>
                    <a:pt x="6" y="1250"/>
                    <a:pt x="15" y="1875"/>
                  </a:cubicBezTo>
                  <a:cubicBezTo>
                    <a:pt x="17" y="2026"/>
                    <a:pt x="45" y="2123"/>
                    <a:pt x="45" y="22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5813" y="5393"/>
              <a:ext cx="510" cy="985"/>
            </a:xfrm>
            <a:custGeom>
              <a:avLst/>
              <a:gdLst/>
              <a:ahLst/>
              <a:cxnLst>
                <a:cxn ang="0">
                  <a:pos x="663" y="0"/>
                </a:cxn>
                <a:cxn ang="0">
                  <a:pos x="618" y="15"/>
                </a:cxn>
                <a:cxn ang="0">
                  <a:pos x="603" y="60"/>
                </a:cxn>
                <a:cxn ang="0">
                  <a:pos x="543" y="150"/>
                </a:cxn>
                <a:cxn ang="0">
                  <a:pos x="513" y="195"/>
                </a:cxn>
                <a:cxn ang="0">
                  <a:pos x="333" y="555"/>
                </a:cxn>
                <a:cxn ang="0">
                  <a:pos x="243" y="765"/>
                </a:cxn>
                <a:cxn ang="0">
                  <a:pos x="123" y="1005"/>
                </a:cxn>
                <a:cxn ang="0">
                  <a:pos x="48" y="1170"/>
                </a:cxn>
                <a:cxn ang="0">
                  <a:pos x="33" y="1215"/>
                </a:cxn>
                <a:cxn ang="0">
                  <a:pos x="3" y="1275"/>
                </a:cxn>
              </a:cxnLst>
              <a:rect l="0" t="0" r="r" b="b"/>
              <a:pathLst>
                <a:path w="663" h="1281">
                  <a:moveTo>
                    <a:pt x="663" y="0"/>
                  </a:moveTo>
                  <a:cubicBezTo>
                    <a:pt x="648" y="5"/>
                    <a:pt x="629" y="4"/>
                    <a:pt x="618" y="15"/>
                  </a:cubicBezTo>
                  <a:cubicBezTo>
                    <a:pt x="607" y="26"/>
                    <a:pt x="611" y="46"/>
                    <a:pt x="603" y="60"/>
                  </a:cubicBezTo>
                  <a:cubicBezTo>
                    <a:pt x="585" y="92"/>
                    <a:pt x="563" y="120"/>
                    <a:pt x="543" y="150"/>
                  </a:cubicBezTo>
                  <a:cubicBezTo>
                    <a:pt x="533" y="165"/>
                    <a:pt x="513" y="195"/>
                    <a:pt x="513" y="195"/>
                  </a:cubicBezTo>
                  <a:cubicBezTo>
                    <a:pt x="488" y="322"/>
                    <a:pt x="400" y="443"/>
                    <a:pt x="333" y="555"/>
                  </a:cubicBezTo>
                  <a:cubicBezTo>
                    <a:pt x="316" y="641"/>
                    <a:pt x="286" y="688"/>
                    <a:pt x="243" y="765"/>
                  </a:cubicBezTo>
                  <a:cubicBezTo>
                    <a:pt x="199" y="844"/>
                    <a:pt x="173" y="930"/>
                    <a:pt x="123" y="1005"/>
                  </a:cubicBezTo>
                  <a:cubicBezTo>
                    <a:pt x="107" y="1070"/>
                    <a:pt x="74" y="1109"/>
                    <a:pt x="48" y="1170"/>
                  </a:cubicBezTo>
                  <a:cubicBezTo>
                    <a:pt x="42" y="1185"/>
                    <a:pt x="40" y="1201"/>
                    <a:pt x="33" y="1215"/>
                  </a:cubicBezTo>
                  <a:cubicBezTo>
                    <a:pt x="0" y="1281"/>
                    <a:pt x="3" y="1237"/>
                    <a:pt x="3" y="127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5435" y="4133"/>
              <a:ext cx="2342" cy="41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85" y="48"/>
                </a:cxn>
                <a:cxn ang="0">
                  <a:pos x="1170" y="123"/>
                </a:cxn>
                <a:cxn ang="0">
                  <a:pos x="3045" y="93"/>
                </a:cxn>
              </a:cxnLst>
              <a:rect l="0" t="0" r="r" b="b"/>
              <a:pathLst>
                <a:path w="3045" h="535">
                  <a:moveTo>
                    <a:pt x="0" y="33"/>
                  </a:moveTo>
                  <a:cubicBezTo>
                    <a:pt x="99" y="0"/>
                    <a:pt x="525" y="45"/>
                    <a:pt x="585" y="48"/>
                  </a:cubicBezTo>
                  <a:cubicBezTo>
                    <a:pt x="781" y="71"/>
                    <a:pt x="974" y="100"/>
                    <a:pt x="1170" y="123"/>
                  </a:cubicBezTo>
                  <a:cubicBezTo>
                    <a:pt x="1795" y="118"/>
                    <a:pt x="2603" y="535"/>
                    <a:pt x="3045" y="9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6063" y="3097"/>
              <a:ext cx="59" cy="45"/>
            </a:xfrm>
            <a:custGeom>
              <a:avLst/>
              <a:gdLst/>
              <a:ahLst/>
              <a:cxnLst>
                <a:cxn ang="0">
                  <a:pos x="23" y="30"/>
                </a:cxn>
                <a:cxn ang="0">
                  <a:pos x="68" y="45"/>
                </a:cxn>
                <a:cxn ang="0">
                  <a:pos x="38" y="0"/>
                </a:cxn>
                <a:cxn ang="0">
                  <a:pos x="8" y="45"/>
                </a:cxn>
                <a:cxn ang="0">
                  <a:pos x="53" y="30"/>
                </a:cxn>
                <a:cxn ang="0">
                  <a:pos x="23" y="30"/>
                </a:cxn>
              </a:cxnLst>
              <a:rect l="0" t="0" r="r" b="b"/>
              <a:pathLst>
                <a:path w="76" h="59">
                  <a:moveTo>
                    <a:pt x="23" y="30"/>
                  </a:moveTo>
                  <a:cubicBezTo>
                    <a:pt x="38" y="35"/>
                    <a:pt x="61" y="59"/>
                    <a:pt x="68" y="45"/>
                  </a:cubicBezTo>
                  <a:cubicBezTo>
                    <a:pt x="76" y="29"/>
                    <a:pt x="56" y="0"/>
                    <a:pt x="38" y="0"/>
                  </a:cubicBezTo>
                  <a:cubicBezTo>
                    <a:pt x="20" y="0"/>
                    <a:pt x="0" y="29"/>
                    <a:pt x="8" y="45"/>
                  </a:cubicBezTo>
                  <a:cubicBezTo>
                    <a:pt x="15" y="59"/>
                    <a:pt x="42" y="41"/>
                    <a:pt x="53" y="30"/>
                  </a:cubicBezTo>
                  <a:cubicBezTo>
                    <a:pt x="60" y="23"/>
                    <a:pt x="33" y="30"/>
                    <a:pt x="23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6329" y="3097"/>
              <a:ext cx="63" cy="5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45"/>
                </a:cxn>
                <a:cxn ang="0">
                  <a:pos x="52" y="60"/>
                </a:cxn>
                <a:cxn ang="0">
                  <a:pos x="37" y="15"/>
                </a:cxn>
                <a:cxn ang="0">
                  <a:pos x="82" y="45"/>
                </a:cxn>
                <a:cxn ang="0">
                  <a:pos x="37" y="30"/>
                </a:cxn>
                <a:cxn ang="0">
                  <a:pos x="22" y="0"/>
                </a:cxn>
              </a:cxnLst>
              <a:rect l="0" t="0" r="r" b="b"/>
              <a:pathLst>
                <a:path w="82" h="71">
                  <a:moveTo>
                    <a:pt x="22" y="0"/>
                  </a:moveTo>
                  <a:cubicBezTo>
                    <a:pt x="17" y="15"/>
                    <a:pt x="0" y="31"/>
                    <a:pt x="7" y="45"/>
                  </a:cubicBezTo>
                  <a:cubicBezTo>
                    <a:pt x="14" y="59"/>
                    <a:pt x="41" y="71"/>
                    <a:pt x="52" y="60"/>
                  </a:cubicBezTo>
                  <a:cubicBezTo>
                    <a:pt x="63" y="49"/>
                    <a:pt x="42" y="30"/>
                    <a:pt x="37" y="15"/>
                  </a:cubicBezTo>
                  <a:cubicBezTo>
                    <a:pt x="37" y="15"/>
                    <a:pt x="82" y="27"/>
                    <a:pt x="82" y="45"/>
                  </a:cubicBezTo>
                  <a:cubicBezTo>
                    <a:pt x="82" y="61"/>
                    <a:pt x="50" y="39"/>
                    <a:pt x="37" y="30"/>
                  </a:cubicBezTo>
                  <a:cubicBezTo>
                    <a:pt x="28" y="23"/>
                    <a:pt x="27" y="1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6127" y="3282"/>
              <a:ext cx="306" cy="182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45" y="165"/>
                </a:cxn>
                <a:cxn ang="0">
                  <a:pos x="90" y="225"/>
                </a:cxn>
                <a:cxn ang="0">
                  <a:pos x="270" y="210"/>
                </a:cxn>
                <a:cxn ang="0">
                  <a:pos x="330" y="135"/>
                </a:cxn>
                <a:cxn ang="0">
                  <a:pos x="390" y="0"/>
                </a:cxn>
              </a:cxnLst>
              <a:rect l="0" t="0" r="r" b="b"/>
              <a:pathLst>
                <a:path w="398" h="237">
                  <a:moveTo>
                    <a:pt x="0" y="150"/>
                  </a:moveTo>
                  <a:cubicBezTo>
                    <a:pt x="15" y="155"/>
                    <a:pt x="33" y="155"/>
                    <a:pt x="45" y="165"/>
                  </a:cubicBezTo>
                  <a:cubicBezTo>
                    <a:pt x="64" y="181"/>
                    <a:pt x="65" y="220"/>
                    <a:pt x="90" y="225"/>
                  </a:cubicBezTo>
                  <a:cubicBezTo>
                    <a:pt x="149" y="237"/>
                    <a:pt x="210" y="215"/>
                    <a:pt x="270" y="210"/>
                  </a:cubicBezTo>
                  <a:cubicBezTo>
                    <a:pt x="353" y="155"/>
                    <a:pt x="287" y="212"/>
                    <a:pt x="330" y="135"/>
                  </a:cubicBezTo>
                  <a:cubicBezTo>
                    <a:pt x="398" y="12"/>
                    <a:pt x="390" y="90"/>
                    <a:pt x="39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6231" y="3132"/>
              <a:ext cx="69" cy="21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5" y="90"/>
                </a:cxn>
                <a:cxn ang="0">
                  <a:pos x="60" y="135"/>
                </a:cxn>
                <a:cxn ang="0">
                  <a:pos x="0" y="270"/>
                </a:cxn>
              </a:cxnLst>
              <a:rect l="0" t="0" r="r" b="b"/>
              <a:pathLst>
                <a:path w="90" h="285">
                  <a:moveTo>
                    <a:pt x="15" y="0"/>
                  </a:moveTo>
                  <a:cubicBezTo>
                    <a:pt x="25" y="30"/>
                    <a:pt x="35" y="60"/>
                    <a:pt x="45" y="90"/>
                  </a:cubicBezTo>
                  <a:cubicBezTo>
                    <a:pt x="50" y="105"/>
                    <a:pt x="60" y="135"/>
                    <a:pt x="60" y="135"/>
                  </a:cubicBezTo>
                  <a:cubicBezTo>
                    <a:pt x="43" y="285"/>
                    <a:pt x="90" y="270"/>
                    <a:pt x="0" y="2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5802" y="2658"/>
              <a:ext cx="757" cy="329"/>
            </a:xfrm>
            <a:custGeom>
              <a:avLst/>
              <a:gdLst/>
              <a:ahLst/>
              <a:cxnLst>
                <a:cxn ang="0">
                  <a:pos x="93" y="285"/>
                </a:cxn>
                <a:cxn ang="0">
                  <a:pos x="183" y="30"/>
                </a:cxn>
                <a:cxn ang="0">
                  <a:pos x="228" y="60"/>
                </a:cxn>
                <a:cxn ang="0">
                  <a:pos x="243" y="135"/>
                </a:cxn>
                <a:cxn ang="0">
                  <a:pos x="258" y="180"/>
                </a:cxn>
                <a:cxn ang="0">
                  <a:pos x="288" y="135"/>
                </a:cxn>
                <a:cxn ang="0">
                  <a:pos x="378" y="30"/>
                </a:cxn>
                <a:cxn ang="0">
                  <a:pos x="468" y="105"/>
                </a:cxn>
                <a:cxn ang="0">
                  <a:pos x="588" y="240"/>
                </a:cxn>
                <a:cxn ang="0">
                  <a:pos x="693" y="105"/>
                </a:cxn>
                <a:cxn ang="0">
                  <a:pos x="753" y="255"/>
                </a:cxn>
                <a:cxn ang="0">
                  <a:pos x="813" y="90"/>
                </a:cxn>
                <a:cxn ang="0">
                  <a:pos x="858" y="120"/>
                </a:cxn>
                <a:cxn ang="0">
                  <a:pos x="873" y="180"/>
                </a:cxn>
                <a:cxn ang="0">
                  <a:pos x="903" y="225"/>
                </a:cxn>
                <a:cxn ang="0">
                  <a:pos x="963" y="180"/>
                </a:cxn>
                <a:cxn ang="0">
                  <a:pos x="873" y="270"/>
                </a:cxn>
                <a:cxn ang="0">
                  <a:pos x="828" y="315"/>
                </a:cxn>
                <a:cxn ang="0">
                  <a:pos x="798" y="240"/>
                </a:cxn>
                <a:cxn ang="0">
                  <a:pos x="753" y="165"/>
                </a:cxn>
                <a:cxn ang="0">
                  <a:pos x="663" y="240"/>
                </a:cxn>
                <a:cxn ang="0">
                  <a:pos x="633" y="180"/>
                </a:cxn>
                <a:cxn ang="0">
                  <a:pos x="543" y="120"/>
                </a:cxn>
                <a:cxn ang="0">
                  <a:pos x="483" y="180"/>
                </a:cxn>
                <a:cxn ang="0">
                  <a:pos x="453" y="225"/>
                </a:cxn>
                <a:cxn ang="0">
                  <a:pos x="423" y="165"/>
                </a:cxn>
                <a:cxn ang="0">
                  <a:pos x="393" y="120"/>
                </a:cxn>
                <a:cxn ang="0">
                  <a:pos x="333" y="135"/>
                </a:cxn>
                <a:cxn ang="0">
                  <a:pos x="273" y="225"/>
                </a:cxn>
                <a:cxn ang="0">
                  <a:pos x="228" y="255"/>
                </a:cxn>
                <a:cxn ang="0">
                  <a:pos x="108" y="105"/>
                </a:cxn>
                <a:cxn ang="0">
                  <a:pos x="33" y="135"/>
                </a:cxn>
                <a:cxn ang="0">
                  <a:pos x="3" y="225"/>
                </a:cxn>
                <a:cxn ang="0">
                  <a:pos x="18" y="45"/>
                </a:cxn>
                <a:cxn ang="0">
                  <a:pos x="63" y="30"/>
                </a:cxn>
                <a:cxn ang="0">
                  <a:pos x="153" y="60"/>
                </a:cxn>
                <a:cxn ang="0">
                  <a:pos x="333" y="165"/>
                </a:cxn>
                <a:cxn ang="0">
                  <a:pos x="363" y="120"/>
                </a:cxn>
                <a:cxn ang="0">
                  <a:pos x="378" y="75"/>
                </a:cxn>
                <a:cxn ang="0">
                  <a:pos x="468" y="0"/>
                </a:cxn>
                <a:cxn ang="0">
                  <a:pos x="498" y="75"/>
                </a:cxn>
                <a:cxn ang="0">
                  <a:pos x="528" y="120"/>
                </a:cxn>
                <a:cxn ang="0">
                  <a:pos x="573" y="30"/>
                </a:cxn>
                <a:cxn ang="0">
                  <a:pos x="708" y="195"/>
                </a:cxn>
              </a:cxnLst>
              <a:rect l="0" t="0" r="r" b="b"/>
              <a:pathLst>
                <a:path w="985" h="427">
                  <a:moveTo>
                    <a:pt x="93" y="285"/>
                  </a:moveTo>
                  <a:cubicBezTo>
                    <a:pt x="133" y="205"/>
                    <a:pt x="161" y="117"/>
                    <a:pt x="183" y="30"/>
                  </a:cubicBezTo>
                  <a:cubicBezTo>
                    <a:pt x="208" y="307"/>
                    <a:pt x="204" y="180"/>
                    <a:pt x="228" y="60"/>
                  </a:cubicBezTo>
                  <a:cubicBezTo>
                    <a:pt x="233" y="85"/>
                    <a:pt x="237" y="110"/>
                    <a:pt x="243" y="135"/>
                  </a:cubicBezTo>
                  <a:cubicBezTo>
                    <a:pt x="247" y="150"/>
                    <a:pt x="242" y="180"/>
                    <a:pt x="258" y="180"/>
                  </a:cubicBezTo>
                  <a:cubicBezTo>
                    <a:pt x="276" y="180"/>
                    <a:pt x="280" y="151"/>
                    <a:pt x="288" y="135"/>
                  </a:cubicBezTo>
                  <a:cubicBezTo>
                    <a:pt x="320" y="72"/>
                    <a:pt x="302" y="55"/>
                    <a:pt x="378" y="30"/>
                  </a:cubicBezTo>
                  <a:cubicBezTo>
                    <a:pt x="409" y="51"/>
                    <a:pt x="447" y="72"/>
                    <a:pt x="468" y="105"/>
                  </a:cubicBezTo>
                  <a:cubicBezTo>
                    <a:pt x="517" y="184"/>
                    <a:pt x="489" y="207"/>
                    <a:pt x="588" y="240"/>
                  </a:cubicBezTo>
                  <a:cubicBezTo>
                    <a:pt x="627" y="182"/>
                    <a:pt x="633" y="145"/>
                    <a:pt x="693" y="105"/>
                  </a:cubicBezTo>
                  <a:cubicBezTo>
                    <a:pt x="711" y="160"/>
                    <a:pt x="720" y="206"/>
                    <a:pt x="753" y="255"/>
                  </a:cubicBezTo>
                  <a:cubicBezTo>
                    <a:pt x="772" y="198"/>
                    <a:pt x="798" y="149"/>
                    <a:pt x="813" y="90"/>
                  </a:cubicBezTo>
                  <a:cubicBezTo>
                    <a:pt x="828" y="100"/>
                    <a:pt x="848" y="105"/>
                    <a:pt x="858" y="120"/>
                  </a:cubicBezTo>
                  <a:cubicBezTo>
                    <a:pt x="869" y="137"/>
                    <a:pt x="865" y="161"/>
                    <a:pt x="873" y="180"/>
                  </a:cubicBezTo>
                  <a:cubicBezTo>
                    <a:pt x="880" y="197"/>
                    <a:pt x="893" y="210"/>
                    <a:pt x="903" y="225"/>
                  </a:cubicBezTo>
                  <a:cubicBezTo>
                    <a:pt x="939" y="118"/>
                    <a:pt x="915" y="109"/>
                    <a:pt x="963" y="180"/>
                  </a:cubicBezTo>
                  <a:cubicBezTo>
                    <a:pt x="941" y="427"/>
                    <a:pt x="985" y="344"/>
                    <a:pt x="873" y="270"/>
                  </a:cubicBezTo>
                  <a:cubicBezTo>
                    <a:pt x="858" y="285"/>
                    <a:pt x="848" y="323"/>
                    <a:pt x="828" y="315"/>
                  </a:cubicBezTo>
                  <a:cubicBezTo>
                    <a:pt x="803" y="305"/>
                    <a:pt x="810" y="264"/>
                    <a:pt x="798" y="240"/>
                  </a:cubicBezTo>
                  <a:cubicBezTo>
                    <a:pt x="785" y="214"/>
                    <a:pt x="768" y="190"/>
                    <a:pt x="753" y="165"/>
                  </a:cubicBezTo>
                  <a:cubicBezTo>
                    <a:pt x="751" y="167"/>
                    <a:pt x="678" y="246"/>
                    <a:pt x="663" y="240"/>
                  </a:cubicBezTo>
                  <a:cubicBezTo>
                    <a:pt x="642" y="232"/>
                    <a:pt x="649" y="196"/>
                    <a:pt x="633" y="180"/>
                  </a:cubicBezTo>
                  <a:cubicBezTo>
                    <a:pt x="608" y="155"/>
                    <a:pt x="543" y="120"/>
                    <a:pt x="543" y="120"/>
                  </a:cubicBezTo>
                  <a:cubicBezTo>
                    <a:pt x="523" y="140"/>
                    <a:pt x="501" y="159"/>
                    <a:pt x="483" y="180"/>
                  </a:cubicBezTo>
                  <a:cubicBezTo>
                    <a:pt x="471" y="194"/>
                    <a:pt x="470" y="229"/>
                    <a:pt x="453" y="225"/>
                  </a:cubicBezTo>
                  <a:cubicBezTo>
                    <a:pt x="431" y="220"/>
                    <a:pt x="434" y="184"/>
                    <a:pt x="423" y="165"/>
                  </a:cubicBezTo>
                  <a:cubicBezTo>
                    <a:pt x="414" y="149"/>
                    <a:pt x="403" y="135"/>
                    <a:pt x="393" y="120"/>
                  </a:cubicBezTo>
                  <a:cubicBezTo>
                    <a:pt x="373" y="125"/>
                    <a:pt x="349" y="121"/>
                    <a:pt x="333" y="135"/>
                  </a:cubicBezTo>
                  <a:cubicBezTo>
                    <a:pt x="306" y="159"/>
                    <a:pt x="303" y="205"/>
                    <a:pt x="273" y="225"/>
                  </a:cubicBezTo>
                  <a:cubicBezTo>
                    <a:pt x="258" y="235"/>
                    <a:pt x="243" y="245"/>
                    <a:pt x="228" y="255"/>
                  </a:cubicBezTo>
                  <a:cubicBezTo>
                    <a:pt x="205" y="187"/>
                    <a:pt x="167" y="144"/>
                    <a:pt x="108" y="105"/>
                  </a:cubicBezTo>
                  <a:cubicBezTo>
                    <a:pt x="83" y="115"/>
                    <a:pt x="51" y="115"/>
                    <a:pt x="33" y="135"/>
                  </a:cubicBezTo>
                  <a:cubicBezTo>
                    <a:pt x="12" y="159"/>
                    <a:pt x="3" y="225"/>
                    <a:pt x="3" y="225"/>
                  </a:cubicBezTo>
                  <a:cubicBezTo>
                    <a:pt x="8" y="165"/>
                    <a:pt x="0" y="103"/>
                    <a:pt x="18" y="45"/>
                  </a:cubicBezTo>
                  <a:cubicBezTo>
                    <a:pt x="23" y="30"/>
                    <a:pt x="47" y="28"/>
                    <a:pt x="63" y="30"/>
                  </a:cubicBezTo>
                  <a:cubicBezTo>
                    <a:pt x="94" y="33"/>
                    <a:pt x="125" y="46"/>
                    <a:pt x="153" y="60"/>
                  </a:cubicBezTo>
                  <a:cubicBezTo>
                    <a:pt x="221" y="94"/>
                    <a:pt x="262" y="141"/>
                    <a:pt x="333" y="165"/>
                  </a:cubicBezTo>
                  <a:cubicBezTo>
                    <a:pt x="343" y="150"/>
                    <a:pt x="355" y="136"/>
                    <a:pt x="363" y="120"/>
                  </a:cubicBezTo>
                  <a:cubicBezTo>
                    <a:pt x="370" y="106"/>
                    <a:pt x="369" y="88"/>
                    <a:pt x="378" y="75"/>
                  </a:cubicBezTo>
                  <a:cubicBezTo>
                    <a:pt x="401" y="40"/>
                    <a:pt x="435" y="22"/>
                    <a:pt x="468" y="0"/>
                  </a:cubicBezTo>
                  <a:cubicBezTo>
                    <a:pt x="478" y="25"/>
                    <a:pt x="486" y="51"/>
                    <a:pt x="498" y="75"/>
                  </a:cubicBezTo>
                  <a:cubicBezTo>
                    <a:pt x="506" y="91"/>
                    <a:pt x="510" y="120"/>
                    <a:pt x="528" y="120"/>
                  </a:cubicBezTo>
                  <a:cubicBezTo>
                    <a:pt x="547" y="120"/>
                    <a:pt x="569" y="41"/>
                    <a:pt x="573" y="30"/>
                  </a:cubicBezTo>
                  <a:cubicBezTo>
                    <a:pt x="613" y="90"/>
                    <a:pt x="627" y="195"/>
                    <a:pt x="708" y="1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6323" y="5393"/>
              <a:ext cx="646" cy="9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15"/>
                </a:cxn>
                <a:cxn ang="0">
                  <a:pos x="180" y="45"/>
                </a:cxn>
                <a:cxn ang="0">
                  <a:pos x="300" y="165"/>
                </a:cxn>
                <a:cxn ang="0">
                  <a:pos x="375" y="270"/>
                </a:cxn>
                <a:cxn ang="0">
                  <a:pos x="420" y="375"/>
                </a:cxn>
                <a:cxn ang="0">
                  <a:pos x="525" y="450"/>
                </a:cxn>
                <a:cxn ang="0">
                  <a:pos x="645" y="570"/>
                </a:cxn>
                <a:cxn ang="0">
                  <a:pos x="735" y="720"/>
                </a:cxn>
                <a:cxn ang="0">
                  <a:pos x="780" y="1050"/>
                </a:cxn>
                <a:cxn ang="0">
                  <a:pos x="795" y="1215"/>
                </a:cxn>
                <a:cxn ang="0">
                  <a:pos x="840" y="1230"/>
                </a:cxn>
              </a:cxnLst>
              <a:rect l="0" t="0" r="r" b="b"/>
              <a:pathLst>
                <a:path w="840" h="1230">
                  <a:moveTo>
                    <a:pt x="0" y="0"/>
                  </a:moveTo>
                  <a:cubicBezTo>
                    <a:pt x="30" y="5"/>
                    <a:pt x="60" y="8"/>
                    <a:pt x="90" y="15"/>
                  </a:cubicBezTo>
                  <a:cubicBezTo>
                    <a:pt x="121" y="23"/>
                    <a:pt x="180" y="45"/>
                    <a:pt x="180" y="45"/>
                  </a:cubicBezTo>
                  <a:cubicBezTo>
                    <a:pt x="223" y="88"/>
                    <a:pt x="249" y="131"/>
                    <a:pt x="300" y="165"/>
                  </a:cubicBezTo>
                  <a:cubicBezTo>
                    <a:pt x="382" y="329"/>
                    <a:pt x="274" y="128"/>
                    <a:pt x="375" y="270"/>
                  </a:cubicBezTo>
                  <a:cubicBezTo>
                    <a:pt x="397" y="301"/>
                    <a:pt x="396" y="346"/>
                    <a:pt x="420" y="375"/>
                  </a:cubicBezTo>
                  <a:cubicBezTo>
                    <a:pt x="432" y="389"/>
                    <a:pt x="504" y="436"/>
                    <a:pt x="525" y="450"/>
                  </a:cubicBezTo>
                  <a:cubicBezTo>
                    <a:pt x="560" y="502"/>
                    <a:pt x="593" y="535"/>
                    <a:pt x="645" y="570"/>
                  </a:cubicBezTo>
                  <a:cubicBezTo>
                    <a:pt x="679" y="621"/>
                    <a:pt x="716" y="662"/>
                    <a:pt x="735" y="720"/>
                  </a:cubicBezTo>
                  <a:cubicBezTo>
                    <a:pt x="744" y="830"/>
                    <a:pt x="745" y="944"/>
                    <a:pt x="780" y="1050"/>
                  </a:cubicBezTo>
                  <a:cubicBezTo>
                    <a:pt x="785" y="1105"/>
                    <a:pt x="778" y="1163"/>
                    <a:pt x="795" y="1215"/>
                  </a:cubicBezTo>
                  <a:cubicBezTo>
                    <a:pt x="800" y="1230"/>
                    <a:pt x="840" y="1230"/>
                    <a:pt x="840" y="1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27762" y="3885059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22664E-6 C -0.00208 -0.00832 -0.00503 -0.01572 -0.00711 -0.02427 C -0.00798 -0.02798 -0.00902 -0.03191 -0.00989 -0.03561 C -0.01041 -0.03746 -0.01128 -0.04116 -0.01128 -0.04116 C -0.01076 -0.0555 -0.01232 -0.07099 -0.0085 -0.0844 C -0.00694 -0.08995 0.00279 -0.09366 0.00279 -0.09366 C 0.00417 -0.09296 0.00591 -0.09296 0.00713 -0.09181 C 0.00973 -0.08926 0.01407 -0.08232 0.01407 -0.08232 C 0.0165 -0.07238 0.01841 -0.06452 0.0198 -0.05434 C 0.02032 -0.04486 0.02049 -0.03561 0.02119 -0.02613 C 0.02154 -0.02242 0.02119 -0.01803 0.02258 -0.01479 C 0.02327 -0.01317 0.02535 -0.01365 0.02674 -0.01294 C 0.04081 -0.01456 0.04358 -0.0104 0.04654 -0.02613 C 0.04445 -0.04856 0.04619 -0.03653 0.03803 -0.05064 C 0.03594 -0.05411 0.03247 -0.06174 0.03247 -0.06174 C 0.02917 -0.07562 0.029 -0.09273 0.03803 -0.10129 C 0.05279 -0.09944 0.06008 -0.09944 0.07049 -0.08625 C 0.0691 -0.07515 0.06546 -0.06706 0.06338 -0.05619 C 0.0639 -0.04879 0.06338 -0.04093 0.06476 -0.03376 C 0.06615 -0.02636 0.07049 -0.02566 0.07466 -0.02242 C 0.08664 -0.01317 0.09897 -0.00855 0.11268 -0.00554 C 0.11598 -0.00624 0.11945 -0.00577 0.12258 -0.00739 C 0.12657 -0.00947 0.13143 -0.02196 0.13386 -0.02613 C 0.13681 -0.05434 0.14723 -0.08394 0.12119 -0.09551 C 0.11546 -0.09481 0.10956 -0.09574 0.10417 -0.09366 C 0.10157 -0.0925 0.10331 -0.08232 0.10417 -0.07492 C 0.10591 -0.05966 0.11303 -0.04786 0.12119 -0.03746 C 0.12206 -0.03376 0.1231 -0.02983 0.12397 -0.02613 C 0.12466 -0.02312 0.1231 -0.01988 0.12258 -0.01687 C 0.11841 0.00533 0.0915 0.00301 0.08022 0.00394 C 0.06858 0.00325 0.05678 0.00463 0.04515 0.00209 C 0.04185 0.0014 0.03664 -0.00554 0.03664 -0.00554 C 0.03317 -0.01248 0.03178 -0.02011 0.02952 -0.02798 C 0.03056 -0.03353 0.03108 -0.03931 0.03247 -0.04486 C 0.0356 -0.05735 0.04549 -0.06012 0.05348 -0.06359 C 0.06008 -0.0629 0.06667 -0.06313 0.07327 -0.06174 C 0.07761 -0.06082 0.08334 -0.05318 0.08733 -0.05064 C 0.09185 -0.0444 0.0941 -0.03954 0.10001 -0.03561 C 0.11268 -0.01872 0.12969 -0.00901 0.14219 0.00764 " pathEditMode="relative" ptsTypes="ffffffffffffffffffffffffffffffffffffffA">
                                      <p:cBhvr>
                                        <p:cTn id="9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10" grpId="0"/>
      <p:bldP spid="13" grpId="0"/>
      <p:bldP spid="16" grpId="0"/>
      <p:bldP spid="19" grpId="0"/>
      <p:bldP spid="23" grpId="0"/>
      <p:bldP spid="24" grpId="0"/>
      <p:bldP spid="2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2499515"/>
          </a:xfrm>
        </p:spPr>
        <p:txBody>
          <a:bodyPr/>
          <a:lstStyle/>
          <a:p>
            <a:r>
              <a:rPr lang="en-US" dirty="0" smtClean="0"/>
              <a:t>Distance</a:t>
            </a:r>
          </a:p>
          <a:p>
            <a:endParaRPr lang="en-US" dirty="0" smtClean="0"/>
          </a:p>
          <a:p>
            <a:r>
              <a:rPr lang="en-US" b="1" dirty="0" smtClean="0"/>
              <a:t>Scalar</a:t>
            </a:r>
          </a:p>
          <a:p>
            <a:r>
              <a:rPr lang="en-US" dirty="0" smtClean="0"/>
              <a:t>magnitude, or just a number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2194715"/>
          </a:xfrm>
        </p:spPr>
        <p:txBody>
          <a:bodyPr/>
          <a:lstStyle/>
          <a:p>
            <a:r>
              <a:rPr lang="en-US" dirty="0" smtClean="0"/>
              <a:t>Displacement</a:t>
            </a:r>
          </a:p>
          <a:p>
            <a:endParaRPr lang="en-US" dirty="0" smtClean="0"/>
          </a:p>
          <a:p>
            <a:r>
              <a:rPr lang="en-US" b="1" dirty="0" smtClean="0"/>
              <a:t>Vector</a:t>
            </a:r>
          </a:p>
          <a:p>
            <a:r>
              <a:rPr lang="en-US" dirty="0" smtClean="0"/>
              <a:t>magnitude and direction</a:t>
            </a:r>
          </a:p>
          <a:p>
            <a:endParaRPr lang="en-US" dirty="0"/>
          </a:p>
        </p:txBody>
      </p:sp>
      <p:pic>
        <p:nvPicPr>
          <p:cNvPr id="18434" name="Picture 2" descr="http://img.sparknotes.com/content/testprep/bookimgs/sat2/physics/0011/pathA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4800"/>
            <a:ext cx="2895600" cy="1759009"/>
          </a:xfrm>
          <a:prstGeom prst="rect">
            <a:avLst/>
          </a:prstGeom>
          <a:noFill/>
        </p:spPr>
      </p:pic>
      <p:sp>
        <p:nvSpPr>
          <p:cNvPr id="18436" name="AutoShape 4" descr="data:image/jpg;base64,/9j/4AAQSkZJRgABAQAAAQABAAD/2wCEAAkGBhQSERUUEhQWFBQUGBwaFxgWGBgXFxwXHBcVFxccFBoXHCYeGhojHBQXHy8gIycpLCwsFx4xNTAqNSYrLCkBCQoKDgwOGg8PGi8kHyQsKSwsLCwsLCwsLCwsLCwsLCwsLCwsLCwsLCksLCwsLCwsKSwsLCwsLCwsLCwsLCwsLP/AABEIAOIA3wMBIgACEQEDEQH/xAAcAAACAwEBAQEAAAAAAAAAAAAFBgMEBwACAQj/xABSEAABAgMFAwgDCwcKBQUAAAABAgMABBEFBhIhMUFRYQcTInGBkaGxMsHRFCNCUnJzkrLS4fAkNFNUYoKTFRclM0NEorPD02Nkg8LxFjV0o+L/xAAbAQABBQEBAAAAAAAAAAAAAAADAAECBAUGB//EACwRAAICAQMDAwMEAwEAAAAAAAABAhEDBBIhEzFBBSJRMmFxFIGRwUKhsVL/2gAMAwEAAhEDEQA/ANHvXfpMksIKAs4cVCvCaE0GEYTXOtc8gIVXOWldaCVTX50nyRAflZfSm0gVpK0hpHRxFNfTpmMwK60zpXTWIbKu8lSAokjEo6dZoOqFdCimw9/PM7+qD6a/9uIXuWt4f3VA61r+wIrPXTQdcXePZFZd0mNoV9KIuQVYr8l7+e579Wb+kv7Md/PW+dJZv6Sz6oHC7MtuP0jEzd05c6Jr+8fbEOoE6FeS4OWCb2SzZ/ie2PY5W50/3RH+P2xE1dFkaI8T7YtC7jfxPExNSsG4JHiU5VZxSwlbLLaaElRS4aBKSo5BeZyoBtJEVDy0TQ1YZH7rn24ncuy1WuDPfU+2KLt1JetS14n2xIG0ezy1zP6NgdaV/wC5FtzlcmAEECXUFpJPRWClQJBSau66HiFJ3wGdu/KbUpH75HriUXZl1gdCoGlFGg6qGHojx8h2T5TJpyv5umhp6OuuYq9pxi+i/MyRXEz9BIy20rMawvMXQY2N+KvbFxu7aAKBJ7z7YYegkrlCmSpKUIZSKdNbg6NaVJ6DuSRWlOkTQ7coEu8rc2kn3tkiuRwuCo3/ANZlH1+7CFCikmla6kZ0pFF25svXNKvpGETUL8hGR5ZHcVHWmwmmqMVQdhopXSHCo64uNcpswcNRKALTVCipxKSdFIJPoKB+NQaZ0IqtG6EuD8LqxfdHtF1WKUGOla5K2gEDPcKnvhWS6X3GRXKHaAP5khXFClLSepSSRHmd5UphlNXGGAr4gdKl9ZCQcI+URC+LnNkghTg4Yh7IICwBSgKh2wiLjRak+WB5wLpKtkoSVkc6QcIpiKQU50BqeAJ2GIhy4K/VU/xT9iKS7rCma3OuoHkIpuXSR8dztKT5iHI0Mspy1NqNHGCgbCF4hXiMINOqvVBOT5T0OLCEpaUVaYXHa79CwKZZ55ChjPl3Ub+OvuR9mPDd1EgkpdcTUEGlBUHIg8DuhyNP5HKZ5bmUqIQwtY34kpr1Chyj4OXFjbLujqUkwpt3PTsWe1KTEztz0qTTKu/AkHvhhUNrXLSwoV9zv4QQCro0BNaVNdaJV3GNESaiPzZO2aphl0D0caSKjalD2R36ggjIgnQ1j9F2avEy2d6EnvSIYVGK8sw/pAcWUebg9UM9hNgoSNhEL3LO8n3YE4Bi5pBx1VWlXeiBXDTsrBSwpvCwhR2V8zEW0guON3QxWjaKGUhIAUsjIetUAvc6nTVZr4DsAiNhRWoqVmSYOWdKYzuA1Mc9qdVPNPpw7G1gwQww3z7g4WWI8mSKTVNQd4hidXLtrQ0tQDjhohNTiPYNOsx5n7PwiozHlAJabNiW9MlDVYsj2leyrUqQhyldiqa9fGDoQNwhRmW6QTkLYBbNTmnWvnGtodX1Vtl3KOs0+z3R7Et4LablWytdOAFKkxkttXtemVEA4U7EpyH39Zjr22+Zp0kVwA0T1b+2Jbm2GJp8NaIAxLI1wig7ySBGzGktzMmVt0BRJOK+F4+yJWVvMqxJURTaDGxz1oMSJaYZl8bjtcCEYQSEjMlStTuGZMQO2ZLWnKh5pPNrNaKpQhQNClymorA1qF5XA/T+GBLnX7DhDUxTEcgugGe5XtjQUtpOwdwjAplktrOwpJChuINPONPuTegPslJPTboDXaNhgmSNcoaDYyzzjbaSpWEAa5CM7tu9SnCUtAITwAxHrOzsiS+N4ecXzSTkk59cBJNmpG0nSM/Nma4idP6b6fFx6uVfhEYYWrMk9se0NOIzST3w/wAjdFptvnJpdKCqs8KUjidscq7ctMIKpVwGmWSsSa7jtEV/f3suP1DSKXTrj8cAW796ACEPpSRpjoKj5W8cYeEyyCKgJ7IzCclcKiFCikmhHGGW6Nv1BZUc0iqeraOysWsOXdwzN9S0MYLq4u3kZH2EAVIFIzy819EJJQwlJpqsj6oi1f69OFJaSqhOsZyyyXV0zNTQAZkk7BFtGLGNll22XnD6Svx1RIxacwjPEfPwh5sjkxUUAvOBsn4KRiI6zWleqIrduE4ygrbVzqU5kUooDfTOsRWWN1ZPYmRXYvi0tQbmEBJ2LGQ/eGzrh3npBGCoGXXrGMTKAeuHS5F6C4ythw1UgVQT8WoqOzXv3QRoDJbfwUr5sgtrO5CqeXrjYrvLxSkud7LZ70JjGr3THvah8ZC/V7Y166C6yEqd7DX+WmIMRkvLP/7gn5hH1nYtSJ/Jmxvr5qity0I/pBHFhH13YsyaT7mbO6viVfdFfPdcFzS1f8BCRGUNVjHodp9UKMouDdnT+A7wdfujmsUlizXI188Hkx0izatntLnJValobW3iOfpKphATX94kV4wanCMCt1D5QJmGpV04nEIWqlKqTU03acY8T9phQwpyT3d3CNLUarHHH3MzDpsjmrQPfOULNszpbQ6AaY0U8QPImD8w5lAOes1TyHSNicuutfV4xmen28yo1dVXTdiM8OjXLXt/GcOPJNOpRMuIUaFxvo9aTUjuqeyEl47OMfZKbLa0rSSFJNQRkaiOyjHdDacxkdTs3G3rKXMTDKUJCcKVKL2ik6AIQuhwk56AndEt0pZTUrhW2loBSsKc6hFcisnMqOZJO8aQlSHK6pKaOtBRHwkqw16wQR3QMvLykuzKC2hIZQodKhqpQ3E5UHUIrdCb9rH6q7oB23Oh2aeUg9FbiynOgoVGmukT3LtItzJ3KbXXsGIfV8YAwxXGssuvLXTooQR2qy8qxbnwqGxkEqsrViOZUST257YZ7p0M01i0xeNCR40hXQwW1FB1SaQTlHylQUDQgggjeMxGJP6jv4JZMG2PlV/o1m8DCHGQhzHhU42KoISQrnE4TU6AGkDLvAonp1C6KWS2sqRkjCU0SmmxQ2muecR2ffFh5vC/RJIooKFUH8bjH2YvTKS6FcyEqUdiBkTSgxKP3wXfFROSeiz79m13+P7F2/SgJpVNcKSeunspC7KTRamGlftAdiuj64+2jPqdcUtZqpRqfu4RDZksXZhAGdDiPUnPzoO2BYrc+DqMuNYtJsn4jTFu1J4vPLWdqj3Vyhv5MpEKm6qGbaCpI4nCAe5UKM9Ilt1STsJ84LXWtkyswlwZjMKG9J17dD2RqNNxdHHN8GyWxNkJDaFBDjgISagHIfBr8IkgDrrsj3YsqWpdDaiCpAorMKorU1I64qon2ZpvoODPakpxAbR0gaQNtC8LEgyU85zixXCmqSqvHCMhxOcVK421yD8maXrQluZeQnRK1U6q6dkUrvTRTMII2mh6jl64oz82XXFLUalRJPWTWL12pQrfTTYa9gzPlF1dqHyOwxfF70OIWPARs9wV1s2UP/BQO5NPVGL3tb9D971RsfJyqtmSvBuncpQ9UMwZm3LWD7vaOzmE/Xdg5YUnVpCTu9ZgZy3TavdLLdehzWIDcrGsEjiQKQyWCnJHV6ohJWGxOkwTNyKmlfsnSPTT0Nk3KBaaGFe0bKUjNFPKMfV6Ld7omtptUn7ZHtLsfFvwFVaCgaU8R7YJWfIuO0JoB118oyI6PJKVJGlOcYRts9obKzQbYYpWywlvDTriWzrMSjr3wSwZR0Ok0qwr7mDqtR1HS7GR3yuthUVoGprCS5uORHDOP0JaFnpWCCKxnV5riFXSa13RoxlRny5M+R10jgYnmrJdbVhUnPrHtgvYdynniCoBKd9QfKC9QFtKNl2Wt9YAGXnGxXbu8lhkJAAJzPXHy792UMgHVW/2QyIbygUpWESoz69d3ukVga7YUcRSaGNom5QKBBEJFv3SJBLZirkxbuUbug9Q6Xsn2FEOZ6x5LnGPE3IvNmim1dYFREtn2M+8ckEDechFToy+DoP12FRvciJCSshKRn+NYf7q3bDSSsjpqHhElgXVS2AVZmGptoARcxYtnLOb9Q9Ref2R7f8ATN75XcGLGBrGfPILZIMfoCekgsEEaxn15rlFQPNxYToyVIz8TxGQMV33jmKxLOWQ82aKbV3V8o92fd595VA2ocSKDxiVj2VWWSo0jULm3XLTKnViilJoBuT98S3XuQlqilgKUIdXWqNnq9UNZBuzLr2S1Ujhi8h7I0/kxP8ARcvwCx3OuQg3lb97X8lX1TDxyUrrZjXBTg/+xfthMYROXH88Y+Z/1Fe2GmwF5I+SPKFblz/PJf5k/wCYYJ2daHNsIX+wKddIg3RYxRck0g/bNvpaFBms7PWYU5iZW8qqiSN2wdkUudLiipRqSamDFlWcp1WFOQGpOgjF1GeWSW2PY6vS6THpce+ffyyomWEfWlqbNUEpPD174a27st6FwlW2lPKBlq2OWc64knb7d0A6E4e7sThrsGZ7LsKWJb4c6KslQexxmqzgUFDKGuzLbDjOInNOSuzf2Rq6bP1FT7mH6jolhe+HZ/6LlsWuhlBUs0pGW3gvO9MGiVFDfxU5V66ZmPF5LxGZdyJwDJPHjFaz2FPOJbbFVKNAB69wizuOa1GT/FdygizqnMb9xzplt3xJLc4wrE2pSDvSad9Mj2xoq7oSss0FzbqqkgdHKqjoEgAqUYrz9zUOM89JrLiczhOppUEDIdIEEYSNkN1EAenypWWLqX3DlG3sl79AYd0LjCXBQ1TkRnXbGkXMvNzzRQo9NsCvVsgqdljBm3cMaJuZCQSTQCM4vRfkklDBpvVqezdH2/t6MyyhWe2EyWb3jOv4y/GsDnOuEbmj0yn75dj2pK3DValKrtUSfOPTIcbNUKUkjakkeUaHZFyGm2g5OLw1p0cQSkV0Clb+HnFty60k+MMu4AulRhXjFK0qoVOVSNsV7Lr1eJPZQEu1f0ghExnsC/tUjQ2XwoAg1B0MYza9nllxTawAtP3EEHcR5wyXEvKQfc7h34Ce+n43RYhKyjqtOkt8Ow/vugCEG+F+wyCloBS950HZtiS/V6w0nAk9IiMoKy4oqUakwQz6Lcxbsy+o4nVDgDhHcmJLOtqaaVVLq8t5Kh3KhjuPcv3WStRwMpNCRqpWtE9hzPGHJ+7dmoVzJBCxQE4l5E+jiV6IJ3GIvIk6FttFC7F/UrAS/RKtMQ07d0OrrgKCRpT1RlV8LomTIWglTajQHaDuVTwMErj3rKgZdw/BJRXgCSnq29hicWpK0Q5iya8R97X8lX1TDfyROVs5PBxwf4q+uEK881Rs8Qof4TDpyKrrZ6uD6/qtn1w5IWuXBn8plVVGbahTbksHTdnFF92kuyP2B5CCPLUPyyUroULFf3k7+sQNmEVYZP7A8gfUYBl+lmnoGlJX8o+Shyh8usgBiu0qNezKM9llw03btpLdULNEk1B3HjwjExyUcnJ0fqGKWXBUPyfLUlG3HZmZVzS0sqSgpXzgUSlOaUkEJNSTvhotBtJl1ACicFQNKUFR1UoIGv2FLOuc6rPPEQF+9lVKVUmtK+e2IbwW6nCW2zUn0iNANwO2L2bJFQOb0mnyTypRXlCy+coGP2kptp9IPppA71YT4KMXH15RUXZanWXlgaAU4kHEfIRS0ae/g6X1JxWB39haCcq8fZ7YduS1tJmHCdQ3l2qAPq74Rk5wXu5bJlX0uDMDJQ3pOo9fYI2KtHnGSWzOpM0689nuOTUmUOJaCFOHGoAhKsKaEBWRVQKpE9y3QZYjClOFxYqiuBRrUrTWupPhFWatJieaHNzIbIzKVBB7FtuZHgR3xVmLyMSLBQHvdDuwDDQGlAAEdFCBuHHfEP8AGvJoPJBe6+BGvQzSdeQjTnDQcTnTvJEV7q2gWptO5aVJP0SoeKRFGZmFOKUtRqpRJUeJNT5xdupZ5dmQdiEqJ7UlI+tB4mXg5yWgSp5TzqlnMrUT3nKDd10gzbGLTnE+Yp40gQuULa1IIzSSItMkpIpqMxTwgMlbOzwc46Xwbfa1liZa5skAY0KNRUdFaVEEbiAR2xQu/ZIQ9MO4UIxKCEpbCcIQkYq9HIlRVU9VIG2Df5lbYS+rm3AKEkdFXGo06omVeuSlWilpYUMyEoKlEk8TppviHZNGU8M91ULfKphD7RHpFvP6Rp64REThaWhwaoUD3EGL1v20qZeU6vU5ADQJGgH43wLaly64hsaqUB3mHxmtOPTwbZfBBeO0i9MuK2YiB1DIeUU2q5Ratizi2+tJHwjTqJqIibai2YDNv5MsJkGwnYpeL5WMnyIgLfKTLb7y8YQoqQeZJJ50ClDQZHMacIV7l3wVJKIV0m1eknaDvSd8Pq+UGRXRaldIaYkHEOo0PgYA04ybEnapkl+Vg2e6VihwpNNysSfWaRjFmzhQ8hQ2KBhjv1fr3X700ClpJrnqo7CdwG6Fey2St1IG0jxieJNLkUnxQ3XmcqlPFRH+Ew/ciKvyJ0bnz4tteyEC87fvaflf9ph95EvzR757/TRBhgVy0orNyINaEOafKbiWzrOC2UJI+APqiPXLHLYpqQ4lwZ/KaMFbERp1RBh8cqTEues9TS6HsMc0sxoFpWUlxOYhPtCwltmqRUboytTpW+YnS6L1KLSjk4ZXSTSPi10iIKVphNeowQkLIccOYwjjFGOnnJ1Rpz1WOCttEErKF1VKaw5SlkBDWADZ4xLZVkpbHHfBYNxs4MKxr7nLa7WPO6XYyC8t3SysqQMicwIXVjPKNvtOy0uJoRGd2/c9aCVNiu8eyDtGDnw7+UKgqdhjySYtUWk0KVA9REXJGxXXjRKCAdpFB4xGyitO7KUmwXCEpHXGn3Vu2GGzl0l5n1R127pJZAJFTDWhqggiVGhixbDOb33b6RWkZwluOUNCMxG4zskFihhCvHdAmqkAViMkamnz7OJCUpZiBajpSLr0utBopJEczJOOq6KVKJ20PiYA0zWWeKV2UGUVO8w9XKulQ8+4OlTojdXU92UWbt3JCSFujOHpiWCRQQaEK5ZlarU9T2x7Ge3zuyFHGBCA40UVSR1e2N8nJMKBBGsIN5LnVqUAQUombuGkQrdO2C0xJLQqikkdYyj4mQW6rIFRPCsR3DVQEQ2VGNBuFdc159YySDhrtVTXqEWbt3DFQp0dkaC3KhKKAUAGQiaY3czm9ErVAA+N6jDhyKj8le+e/wBNECLXYrlxgxyL/mr/AM9/pohDlLlhdwTFnqzyLhypvZ35QTsQ+XsgZyzJBdkMWQxuVPD3mPdnT+BoKPxAe2giEnQfGrQwzk4E5ak6CBypZTh6Ry3CA7M6tSsROZ/GUFGJte/wHsjIy+owuuTQho5pXwWE2KncI+pkSj0TThsiy2Xt3fSInptYyUADxER/Uxiraa/YXRnLhNP9y7KzNcjkYuhUK7toqB0HjBSUtQLRXv64u6fVQzcRZUzaeePmRdmXwBnAeYCnDl0Rw1hMvNfpznClkpoDTERXurAgX1mv0pHUEjuoIudOc+xWcoxXJoybuoOoqeOce02Vg9AkeXcYW7DkrRmUBfPKbQdCpRFRvSAK04xPat3Z9tBUl9TtNQlagrsB17IF0qdblY2/zQ3Sk1sVkYIhUYWu8MwhQPPOHrUd+kaXdK8wfboT000rvixslFckU0+wyvOAQGm3ivJPfAm815cBwIIr3wIlL2OjUI7j7YrZMm3g0tP6flzR3xXAxCwQrNWZ4xImwwn0apijJXoeWaIaSs/shR76GLU3eN5sVcl8I3nEB3xX3+bCvQZU9rq/i0EZV4pyV3wTQuEp6+Vf7IfS+6Ldg3oDisBGE7M61ixjy3wAzaDNijulHgaHFQGn5iuSRWKt4LyIZFFE57oWE8oSQcmSetQHkDBJbvBTUbDirHx5qz8IlasLB6NR+OMCJa/ylqCUMAk6DESe4Jg0bTm6V9zZdpPdWsB2zXcd0XZZwpyX3xecX0eyEacvqsEjm0V3HF7YksO+HOL5tYCcWlDt3Z74sQUvJBklsO0BP42wU5Fj7xMfOj6ghZtuYqmg1UaDQZmoGZyHXDLyLtlLMylQKVJeAIIoQcA1ETGKXLkn8yP7bg7w0fVA5xz3tsfsp8hBHl1PRk/nF/VRAl/0Gj+wPIe2Kupva6+C9pKvn5CEkIZLGZFCrsEK8m5lDLYsxkU7dY5vSpddbjV1TfSe0H2u5MlcytLimkS6EKbSKYV1piK6jpDUU/BPL99ZSoihKQrqJSDCda61l91ol0NvKTiTza1qKUgCjKgcASrjQjbDhMvhDe7KgHZlG7qNvT93wYuFy3raAX9IBz1pFpt4A+knLrrh/wC7wgu+5lC7a0sVodI+CB518hGN6dfVVGzq66bsT364a8fGLl1pEPzbLavRUsYuIFVEdoFIozKsqRJYk+WX23E5lCgab947RUR18Pp4OayfUbJaiH/dsmltwhpSjibSKeimpxHamlMtlO5ftG8L6X3X+cUEMzSGOa+AWyF4iR8aoBrsgxMNOzbjExLPNpS10khSVFWMiig5Q6UAy648T10hzqnlvBLBcS+6ggAFxAOeInJJJJIiiqXD7hRL5SZAMztUCgdSFkftVUlXeU17TAu6NqFqbTnksFJ7iR4gRJfK3RNTZWnNCQEo4pFSTwqST3RSu3KFyZQBsqo9QSfXSLvKgrBxq2XFzinXFLOZUSR35QQs9guOJQNVEAdpAgUw0UKKTkUmncYL2PN8282s6JUCequfhGNk+rk73C6wez44/gerSfckzKtSyEYHXUoUpWaqk55DUkVNa5aRfti11InGZUsgoeCqrUcqBJJoOFBrvgXeBEw4/KuNM84ywvnCUuIClEpoAkKI01rtrHWjMurtRlwsO800hSMYTVONdBWoOSQDmTuiykqOJlKTk23yLl7bMEu+Qn0FDEnhqCOwjyhfM4pCkrHwCCOzOGW/toBcwEg15tND8okkjsy8YUn6qokanIDiaDLwirHifB2mK56VPJ8cle9VrF2ZXn0Umg7IHB4xJb8oW5hxJ3+EVMZy1y0765dpJ7Y1kccaxc+yjLyJmEJSp9xJUCrIBGwDsGKm3IQWnbafbalklKQ/MbVA4R2JzzqIG3VtQv2ZzbIC3UILZSVBNK1AVU7MJrxoRH2bsyefYaaWEI5sHESsqDhFMAOGhCTUg57IrPu93yCYHvABMSomsIQ4hZQ5h9FVDhqN+dO87oR2pspWCDth2vRMLl5EMPFPOurqEIphQ2DWiabKgd51pCA0glQg+LsO+3I02y9iarvI8YeeRJJ5iYJNauJ14NgeqEa12CGANxTD7yLj8nf+cH1YmwZV5cU1RJ8XlD/CIqM2fzjSRtCRT6IEEeWZqokd3uineB7DFix2sh1DyEDkkwsJOK4F+XlFA0yqIKMSyxmPOCU/ZdcxrA8PFBorvjIy6HHdl6OtnVcF1L71Nh7vbFeYS4o1UCe0RImeFI4PFWSYHLTKfDk2KOocHaiii5LqJpTyglL2MA0Uka69cXZKRpmdYJBuLum0scPKAZ9TLLwzIbVuW5zhDYBSd5Ap3xVb5PJo/o+1XsEavP2fizGsC8ZQaGLUss4ditsUhSs64060atvIbP7K1jvonOLc9c2deFHpoKG4lZHdQCGxqcEfFzewQP8AUyfwLooSEcm6k5l5JPBJ9sMt1LniXxKJxKUKVpTL8eUGZSSKjVUGm2gBBYznL6iNKPYz+3rqkuFSCATv2wMVdZ7UYT1KHrjS5yUChAN9hTZivlx82aen9Ry4ltTA1lKnpdOEIxoGiSQadRBqIsT1sTykkJZLddqcz2EnKCrM4I9OTYgH2sm9Zct8scbM/VYL5JKm19u2C927rqLoccTQIzSDv2V84aWWFOcBBeXlgkUg+LFTsfUeqZcsHDhfgz6+t1ucIWkVPAQiOWE9pzLhI3IMb1MyoUKGAk1KlHVFiUnHsZcX4ZldkyE6wsLabeQreEnMbiCKEcDDV/6jtQppzFD8YN5+Jp4QztTgj25OCAvOn3ROmjL52wp11ZW62tSjqVEe2CV27prLoU4mgTmdOwZQ8oaU5wEEmpIITQCLEJN+AUnYhW9Le9nrHnDRyLK94mPnE/UEDbYbGE1FabPbwgjyNTpcbmlKNVFxGwAAc3QAAZAAJoANgiaGZJywDoSX/wAkfVMSWOryj7yvzimmJZSFKT+UAHCSKpKFkhVNQaDKKVlzoSnEdMNeyghn3Jxi2hhedAGcCZh7GaJSOswFfvQFKzSaDTOLcteJHxFeEUsmoj2svR9Pz1ewtJs065d0W5clOoHZEKLwt/FV4e2PjlvNbldw9sBWaK8jvRZ//DDku8DpFjFCu3b7dcie0QZYngpII0MW8eRT7FXLgnj+tUW3FiBU26FZAV8oG2tetptWFSj2AmK7V85Yalf0fvhTb7IApQX1Mviyyc9OqLDEuUbAYpN34ld6/o/fHpd9pXev6H3wBRkuR+tjflDFKvAxbCoSjfWWrkpQ60GGCzbZQ6mqDWLMG33IbovswmtUDZyYGgFYHW7eVDIoomvDWFv+cJPwWVGm9QHDcd8RnJrhFjHhnPlIYlWdiNdOqPaJAozGfXA6z7zTDwq1KYhvxUHYSADEVpXumGP62VwA6EqNOwgUivtd2G6Um9v9jTKTA0ORi8lUZkeUU1zZHYv/APMNN271ImU0HRUNhNYswlfDBZdPPGraGNSoHTj40GZj7OTlMhqYrst1hpz8Akii5Z+PMinVHxNmYcxn15wbbaj6pqAc3ZMoyswBkoUPhF5Z6MUphiIpebI6Cuw+qLOPJfDBtAW1/RPWPOJORAe9zXy0fVVFS3Xfe1HiPrCLnIiqrc18tH1VQZEWTcuP5pLndMD/AC3YVpuaKWUAbUjuoIbeW4VkmR/zKP8ALehFtRfRb+SPKB5nUWaOgSckn8nxgwbsWzi8umiRmo8OHEwBllw33QeADldcj2ZxhRip5KZ1OrySxYJSh3CNm2jKEOhumFge+KKctDXpHWmE16opurYmcYYql1AxFJQpBKTocKgMjvEC5a8zaU2mQEOpUtICQoAqRQIUQRnhFa4tkS3emE+738Kg4lDDYQtJBS2gKrzVQaKIrXFWpwxqTww20cji1WWORST5Bb7kWZC8BbYermWxUduniPGKU68CVU0KiR3wImUEtPkaBKa/Sr5AxS0bamdJ6lFS09v7A1ybUokqNSTWschZMVg50aZeuLNlPhLzZVoFpJ6goExreDzvUK5mgy9ny9ntNrmGy684dAnEEnKoFeiKV1OZ2QevIiUQhIfQnpqCEBKQFlRNOjShyrWKt7Lwplwz6KlFxKsKhiTgopKlHZlUQv3xtkl1peFtQLzS2lc6kHmk1PokdBKlVJWcskg6QNJypmiscIrbQBvLZJlHy2TiSekg708eIoR4xNc63FNzGAnouAim5QBI8iO2CXKXNgrY0xBBURrkSmgO8dFUKFkgqmWwnXET4E+QgkOeSnCOzK0uxYti21PPLVWqakAcBkIIXQswTMylCvQSCpXECmXaSB2mFxo4TnqDmDwO2GS41qpZm0lRASsFBJ0BNCCeFQB2wKa5OmxyfRaj8GhyduOe63Zbm0oQ0zjRtJ6QSDkaBPDXKKlj20qcPNPmXopFVNJDmM1Ffh0ApXZXTtjwtt/+UlupZXzameZC6ooDixY6FVSkbqVy0j6qUmHp1mYmEIZRLIUCpKknGSCNAOigVrnxhqVGVbvgzu3pAy8w41WoQqgPDVPgRFq79oFpxCxsOfEHI+EVbzWmH5l1xPoqV0fkgBI8BWIZZyoSP/OcMjeyc46l8GoMzeNxRrkDTug0wYVbHVhUpJ1Cj5wysORGXcxS+iPShEKHIlemirWGIld4QHnssxsgq8uA1ouZQ6EArfX7ws9X1kwS5Cf6qa+Wj6qoD22r8nX8keYgvyEf1c384j6qouRIMMcsbqhIowmmJ9KTxSUOgiEqcs8raTTVI9Q9gh45W0VlGR/zKPqOwJsxkUFd0PJXwTx5HDlCMykjUGClm2gWlYk0412jaDB6es8tnEkZbvZHhidG0DujLyaVqVpm6vV1KO2cL/cllreltS2EqpQ0Qk5HUVGoihaFuIwlDCEtpV6VAE17EwTEwj4qe4R4W6j4qe4QnHJJVuKmPNpcc96xv+RTXnkIY7Ou9SXUFDNzM9VKAd3nBSQs/EcRSANgoIN82KRZ0+nWPkbXeovUralSMKtSzVMqKFbDkd4iqy5Q742G2rGSrpYUq6wDAhqRY0LLdfkiDylt8GFPA582Drv8oQbQG30FSUiiVJzIG4g69cE7R5Q5bB0Gy4qmWJIA7Sa5dQidNmSv6Fv6Ij6qzJb9C39EQHdGyax5UqtGc2haK33S4s1Uo9gGwAbgIaLi3dJWp5QyAonrOp7su2D8tYrS1UQ02BtOAeyGiUlEoSAkAARYg+CEcLjK2zJr0XZUh8qQkkKNaAVz7IFN2HMHRlw/umNltGRChlrAUPlBoqB5ODQxZ3BUhfsm1bTaQEBpS0jIY01IHXUGOtSZtKYSUraUEfFSAkdudT2mGlFoCPSrREVw3Xad7VZmLt2Jr9Crw9sGLp3XdL6S6gpSjpGu0jQd8N6XlOGiRXyHXB2RlAhPHaYPBN9weTUykqAc5JYF4ht1i3LzEEptgKEL0wktnhCnDyATDiJiPXPwCRaMfVWmN8AokE5iYgQ+ouKwjrPVHgTCnDRI7dnbBJuWDaN5Opg2PHbtkG/As28j3lwcPWIK8hHoTnziPqqilbaKtrHCL3IarKdH/ER/qeyLKIsN8rzuGRSo7H0HwXAOTdqkZ5UGYOp4cIYeViy3ZiQKGEKW4HEKAQCpWRNSAM8qxkAu7ao0l5j+EfswhJmjuTVR/wCYGPygUagkd0Jpu5aqv7s//Dp5iI1XUtT9Vf8AoQzVj2h0TJH4/h98XJZsJ4njGfi61qfqj/0ItPXctHCgIkngQnpkoriUVE5DQJAwgdRO2IqFD2jSG7RpuiQWlxjMUWDaw0lXh/0x7IsCwbZ/V3e5ET5I8Ggu2n1d8CptKFmuIJPAj1wqM3dtXGlTkmtxIIJSQgYhtFRmMtuyKa7k2nU0lHQK5ej7YZpse0N4Zp/ap8PtRKhCNriT2j2wmG51qH+5udyftR6Rce1CcpZwcCEjzMQ2D7jQ5a00JFApHePbFwWvxT3iEWzrj2ilaStmqQUqIKR0qEEoqK0qKisW3rp2oU1CRXEeiEAUGZHChyFOqukEIjY5a28p7xA6bm21+ktI/eAPnCs9dG1hUBkrCk64UZHTLEqoO2vGByri2vn+TuZ8W/twmhcDWUIGjye0p9UfUlra8k/vJ9sLU3cG1XXFrTKFsKJOELaAFdiar0iH+bS1v1dX8Rr7cQ2Etw9S9qtIyC0fSHti6m20/HT3iM6Ryb2sNGFfxGftxelOT21TixpdThSSkBxslStAB06AZ1JOwZVMTojaHVy3E7Vp74oTFuMqyLiT+OqFFXJ7bB/s3O15v/ciaZ5NrVcw4mQAhKUgB1sZCpz6ZzJJJO8w1Me0F1zLGxZHViPmDEP8oS9fTUexXqEDZzkln8Z5pslHwcTjQVoMlUXQkZio1pXhE0pydWs22ttDYAcpiPON4qAEUBxZAhRBpqDTSG2isJsXjaHo4qcEmJXbzt0zPeUjzMLY5IrR/RD+I19qJU8klonVAH/Ub9Socaya1Lb55l0MgqKU1NCFEJrmaJzI47NsMHIOaidO9bfk7ACT5HJ/GnNLZB9PnBlxGEk90aZcK438nIdBd51TpSScOEDCFaZkn0jnEhrGqOpHR0IR1I6kdHQhHUjqR9joQj5SPtI6OhCOpHUjo6EI6kfKR0dCEfY+R0dCEdH2OjoQjo6OjoQjo6OjoQjo6OjoQjo6OjoQjo6OjoQjo6OjoQ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g;base64,/9j/4AAQSkZJRgABAQAAAQABAAD/2wCEAAkGBhQSERUUEhQWFBQUGBwaFxgWGBgXFxwXHBcVFxccFBoXHCYeGhojHBQXHy8gIycpLCwsFx4xNTAqNSYrLCkBCQoKDgwOGg8PGi8kHyQsKSwsLCwsLCwsLCwsLCwsLCwsLCwsLCwsLCksLCwsLCwsKSwsLCwsLCwsLCwsLCwsLP/AABEIAOIA3wMBIgACEQEDEQH/xAAcAAACAwEBAQEAAAAAAAAAAAAFBgMEBwACAQj/xABSEAABAgMFAwgDCwcKBQUAAAABAgMABBEFBhIhMUFRYQcTInGBkaGxMsHRFCNCUnJzkrLS4fAkNFNUYoKTFRclM0NEorPD02Nkg8LxFjV0o+L/xAAbAQABBQEBAAAAAAAAAAAAAAADAAECBAUGB//EACwRAAICAQMDAwMEAwEAAAAAAAABAhEDBBIhEzFBBSJRMmFxFIGRwUKhsVL/2gAMAwEAAhEDEQA/ANHvXfpMksIKAs4cVCvCaE0GEYTXOtc8gIVXOWldaCVTX50nyRAflZfSm0gVpK0hpHRxFNfTpmMwK60zpXTWIbKu8lSAokjEo6dZoOqFdCimw9/PM7+qD6a/9uIXuWt4f3VA61r+wIrPXTQdcXePZFZd0mNoV9KIuQVYr8l7+e579Wb+kv7Md/PW+dJZv6Sz6oHC7MtuP0jEzd05c6Jr+8fbEOoE6FeS4OWCb2SzZ/ie2PY5W50/3RH+P2xE1dFkaI8T7YtC7jfxPExNSsG4JHiU5VZxSwlbLLaaElRS4aBKSo5BeZyoBtJEVDy0TQ1YZH7rn24ncuy1WuDPfU+2KLt1JetS14n2xIG0ezy1zP6NgdaV/wC5FtzlcmAEECXUFpJPRWClQJBSau66HiFJ3wGdu/KbUpH75HriUXZl1gdCoGlFGg6qGHojx8h2T5TJpyv5umhp6OuuYq9pxi+i/MyRXEz9BIy20rMawvMXQY2N+KvbFxu7aAKBJ7z7YYegkrlCmSpKUIZSKdNbg6NaVJ6DuSRWlOkTQ7coEu8rc2kn3tkiuRwuCo3/ANZlH1+7CFCikmla6kZ0pFF25svXNKvpGETUL8hGR5ZHcVHWmwmmqMVQdhopXSHCo64uNcpswcNRKALTVCipxKSdFIJPoKB+NQaZ0IqtG6EuD8LqxfdHtF1WKUGOla5K2gEDPcKnvhWS6X3GRXKHaAP5khXFClLSepSSRHmd5UphlNXGGAr4gdKl9ZCQcI+URC+LnNkghTg4Yh7IICwBSgKh2wiLjRak+WB5wLpKtkoSVkc6QcIpiKQU50BqeAJ2GIhy4K/VU/xT9iKS7rCma3OuoHkIpuXSR8dztKT5iHI0Mspy1NqNHGCgbCF4hXiMINOqvVBOT5T0OLCEpaUVaYXHa79CwKZZ55ChjPl3Ub+OvuR9mPDd1EgkpdcTUEGlBUHIg8DuhyNP5HKZ5bmUqIQwtY34kpr1Chyj4OXFjbLujqUkwpt3PTsWe1KTEztz0qTTKu/AkHvhhUNrXLSwoV9zv4QQCro0BNaVNdaJV3GNESaiPzZO2aphl0D0caSKjalD2R36ggjIgnQ1j9F2avEy2d6EnvSIYVGK8sw/pAcWUebg9UM9hNgoSNhEL3LO8n3YE4Bi5pBx1VWlXeiBXDTsrBSwpvCwhR2V8zEW0guON3QxWjaKGUhIAUsjIetUAvc6nTVZr4DsAiNhRWoqVmSYOWdKYzuA1Mc9qdVPNPpw7G1gwQww3z7g4WWI8mSKTVNQd4hidXLtrQ0tQDjhohNTiPYNOsx5n7PwiozHlAJabNiW9MlDVYsj2leyrUqQhyldiqa9fGDoQNwhRmW6QTkLYBbNTmnWvnGtodX1Vtl3KOs0+z3R7Et4LablWytdOAFKkxkttXtemVEA4U7EpyH39Zjr22+Zp0kVwA0T1b+2Jbm2GJp8NaIAxLI1wig7ySBGzGktzMmVt0BRJOK+F4+yJWVvMqxJURTaDGxz1oMSJaYZl8bjtcCEYQSEjMlStTuGZMQO2ZLWnKh5pPNrNaKpQhQNClymorA1qF5XA/T+GBLnX7DhDUxTEcgugGe5XtjQUtpOwdwjAplktrOwpJChuINPONPuTegPslJPTboDXaNhgmSNcoaDYyzzjbaSpWEAa5CM7tu9SnCUtAITwAxHrOzsiS+N4ecXzSTkk59cBJNmpG0nSM/Nma4idP6b6fFx6uVfhEYYWrMk9se0NOIzST3w/wAjdFptvnJpdKCqs8KUjidscq7ctMIKpVwGmWSsSa7jtEV/f3suP1DSKXTrj8cAW796ACEPpSRpjoKj5W8cYeEyyCKgJ7IzCclcKiFCikmhHGGW6Nv1BZUc0iqeraOysWsOXdwzN9S0MYLq4u3kZH2EAVIFIzy819EJJQwlJpqsj6oi1f69OFJaSqhOsZyyyXV0zNTQAZkk7BFtGLGNll22XnD6Svx1RIxacwjPEfPwh5sjkxUUAvOBsn4KRiI6zWleqIrduE4ygrbVzqU5kUooDfTOsRWWN1ZPYmRXYvi0tQbmEBJ2LGQ/eGzrh3npBGCoGXXrGMTKAeuHS5F6C4ythw1UgVQT8WoqOzXv3QRoDJbfwUr5sgtrO5CqeXrjYrvLxSkud7LZ70JjGr3THvah8ZC/V7Y166C6yEqd7DX+WmIMRkvLP/7gn5hH1nYtSJ/Jmxvr5qity0I/pBHFhH13YsyaT7mbO6viVfdFfPdcFzS1f8BCRGUNVjHodp9UKMouDdnT+A7wdfujmsUlizXI188Hkx0izatntLnJValobW3iOfpKphATX94kV4wanCMCt1D5QJmGpV04nEIWqlKqTU03acY8T9phQwpyT3d3CNLUarHHH3MzDpsjmrQPfOULNszpbQ6AaY0U8QPImD8w5lAOes1TyHSNicuutfV4xmen28yo1dVXTdiM8OjXLXt/GcOPJNOpRMuIUaFxvo9aTUjuqeyEl47OMfZKbLa0rSSFJNQRkaiOyjHdDacxkdTs3G3rKXMTDKUJCcKVKL2ik6AIQuhwk56AndEt0pZTUrhW2loBSsKc6hFcisnMqOZJO8aQlSHK6pKaOtBRHwkqw16wQR3QMvLykuzKC2hIZQodKhqpQ3E5UHUIrdCb9rH6q7oB23Oh2aeUg9FbiynOgoVGmukT3LtItzJ3KbXXsGIfV8YAwxXGssuvLXTooQR2qy8qxbnwqGxkEqsrViOZUST257YZ7p0M01i0xeNCR40hXQwW1FB1SaQTlHylQUDQgggjeMxGJP6jv4JZMG2PlV/o1m8DCHGQhzHhU42KoISQrnE4TU6AGkDLvAonp1C6KWS2sqRkjCU0SmmxQ2muecR2ffFh5vC/RJIooKFUH8bjH2YvTKS6FcyEqUdiBkTSgxKP3wXfFROSeiz79m13+P7F2/SgJpVNcKSeunspC7KTRamGlftAdiuj64+2jPqdcUtZqpRqfu4RDZksXZhAGdDiPUnPzoO2BYrc+DqMuNYtJsn4jTFu1J4vPLWdqj3Vyhv5MpEKm6qGbaCpI4nCAe5UKM9Ilt1STsJ84LXWtkyswlwZjMKG9J17dD2RqNNxdHHN8GyWxNkJDaFBDjgISagHIfBr8IkgDrrsj3YsqWpdDaiCpAorMKorU1I64qon2ZpvoODPakpxAbR0gaQNtC8LEgyU85zixXCmqSqvHCMhxOcVK421yD8maXrQluZeQnRK1U6q6dkUrvTRTMII2mh6jl64oz82XXFLUalRJPWTWL12pQrfTTYa9gzPlF1dqHyOwxfF70OIWPARs9wV1s2UP/BQO5NPVGL3tb9D971RsfJyqtmSvBuncpQ9UMwZm3LWD7vaOzmE/Xdg5YUnVpCTu9ZgZy3TavdLLdehzWIDcrGsEjiQKQyWCnJHV6ohJWGxOkwTNyKmlfsnSPTT0Nk3KBaaGFe0bKUjNFPKMfV6Ld7omtptUn7ZHtLsfFvwFVaCgaU8R7YJWfIuO0JoB118oyI6PJKVJGlOcYRts9obKzQbYYpWywlvDTriWzrMSjr3wSwZR0Ok0qwr7mDqtR1HS7GR3yuthUVoGprCS5uORHDOP0JaFnpWCCKxnV5riFXSa13RoxlRny5M+R10jgYnmrJdbVhUnPrHtgvYdynniCoBKd9QfKC9QFtKNl2Wt9YAGXnGxXbu8lhkJAAJzPXHy792UMgHVW/2QyIbygUpWESoz69d3ukVga7YUcRSaGNom5QKBBEJFv3SJBLZirkxbuUbug9Q6Xsn2FEOZ6x5LnGPE3IvNmim1dYFREtn2M+8ckEDechFToy+DoP12FRvciJCSshKRn+NYf7q3bDSSsjpqHhElgXVS2AVZmGptoARcxYtnLOb9Q9Ref2R7f8ATN75XcGLGBrGfPILZIMfoCekgsEEaxn15rlFQPNxYToyVIz8TxGQMV33jmKxLOWQ82aKbV3V8o92fd595VA2ocSKDxiVj2VWWSo0jULm3XLTKnViilJoBuT98S3XuQlqilgKUIdXWqNnq9UNZBuzLr2S1Ujhi8h7I0/kxP8ARcvwCx3OuQg3lb97X8lX1TDxyUrrZjXBTg/+xfthMYROXH88Y+Z/1Fe2GmwF5I+SPKFblz/PJf5k/wCYYJ2daHNsIX+wKddIg3RYxRck0g/bNvpaFBms7PWYU5iZW8qqiSN2wdkUudLiipRqSamDFlWcp1WFOQGpOgjF1GeWSW2PY6vS6THpce+ffyyomWEfWlqbNUEpPD174a27st6FwlW2lPKBlq2OWc64knb7d0A6E4e7sThrsGZ7LsKWJb4c6KslQexxmqzgUFDKGuzLbDjOInNOSuzf2Rq6bP1FT7mH6jolhe+HZ/6LlsWuhlBUs0pGW3gvO9MGiVFDfxU5V66ZmPF5LxGZdyJwDJPHjFaz2FPOJbbFVKNAB69wizuOa1GT/FdygizqnMb9xzplt3xJLc4wrE2pSDvSad9Mj2xoq7oSss0FzbqqkgdHKqjoEgAqUYrz9zUOM89JrLiczhOppUEDIdIEEYSNkN1EAenypWWLqX3DlG3sl79AYd0LjCXBQ1TkRnXbGkXMvNzzRQo9NsCvVsgqdljBm3cMaJuZCQSTQCM4vRfkklDBpvVqezdH2/t6MyyhWe2EyWb3jOv4y/GsDnOuEbmj0yn75dj2pK3DValKrtUSfOPTIcbNUKUkjakkeUaHZFyGm2g5OLw1p0cQSkV0Clb+HnFty60k+MMu4AulRhXjFK0qoVOVSNsV7Lr1eJPZQEu1f0ghExnsC/tUjQ2XwoAg1B0MYza9nllxTawAtP3EEHcR5wyXEvKQfc7h34Ce+n43RYhKyjqtOkt8Ow/vugCEG+F+wyCloBS950HZtiS/V6w0nAk9IiMoKy4oqUakwQz6Lcxbsy+o4nVDgDhHcmJLOtqaaVVLq8t5Kh3KhjuPcv3WStRwMpNCRqpWtE9hzPGHJ+7dmoVzJBCxQE4l5E+jiV6IJ3GIvIk6FttFC7F/UrAS/RKtMQ07d0OrrgKCRpT1RlV8LomTIWglTajQHaDuVTwMErj3rKgZdw/BJRXgCSnq29hicWpK0Q5iya8R97X8lX1TDfyROVs5PBxwf4q+uEK881Rs8Qof4TDpyKrrZ6uD6/qtn1w5IWuXBn8plVVGbahTbksHTdnFF92kuyP2B5CCPLUPyyUroULFf3k7+sQNmEVYZP7A8gfUYBl+lmnoGlJX8o+Shyh8usgBiu0qNezKM9llw03btpLdULNEk1B3HjwjExyUcnJ0fqGKWXBUPyfLUlG3HZmZVzS0sqSgpXzgUSlOaUkEJNSTvhotBtJl1ACicFQNKUFR1UoIGv2FLOuc6rPPEQF+9lVKVUmtK+e2IbwW6nCW2zUn0iNANwO2L2bJFQOb0mnyTypRXlCy+coGP2kptp9IPppA71YT4KMXH15RUXZanWXlgaAU4kHEfIRS0ae/g6X1JxWB39haCcq8fZ7YduS1tJmHCdQ3l2qAPq74Rk5wXu5bJlX0uDMDJQ3pOo9fYI2KtHnGSWzOpM0689nuOTUmUOJaCFOHGoAhKsKaEBWRVQKpE9y3QZYjClOFxYqiuBRrUrTWupPhFWatJieaHNzIbIzKVBB7FtuZHgR3xVmLyMSLBQHvdDuwDDQGlAAEdFCBuHHfEP8AGvJoPJBe6+BGvQzSdeQjTnDQcTnTvJEV7q2gWptO5aVJP0SoeKRFGZmFOKUtRqpRJUeJNT5xdupZ5dmQdiEqJ7UlI+tB4mXg5yWgSp5TzqlnMrUT3nKDd10gzbGLTnE+Yp40gQuULa1IIzSSItMkpIpqMxTwgMlbOzwc46Xwbfa1liZa5skAY0KNRUdFaVEEbiAR2xQu/ZIQ9MO4UIxKCEpbCcIQkYq9HIlRVU9VIG2Df5lbYS+rm3AKEkdFXGo06omVeuSlWilpYUMyEoKlEk8TppviHZNGU8M91ULfKphD7RHpFvP6Rp64REThaWhwaoUD3EGL1v20qZeU6vU5ADQJGgH43wLaly64hsaqUB3mHxmtOPTwbZfBBeO0i9MuK2YiB1DIeUU2q5Ratizi2+tJHwjTqJqIibai2YDNv5MsJkGwnYpeL5WMnyIgLfKTLb7y8YQoqQeZJJ50ClDQZHMacIV7l3wVJKIV0m1eknaDvSd8Pq+UGRXRaldIaYkHEOo0PgYA04ybEnapkl+Vg2e6VihwpNNysSfWaRjFmzhQ8hQ2KBhjv1fr3X700ClpJrnqo7CdwG6Fey2St1IG0jxieJNLkUnxQ3XmcqlPFRH+Ew/ciKvyJ0bnz4tteyEC87fvaflf9ph95EvzR757/TRBhgVy0orNyINaEOafKbiWzrOC2UJI+APqiPXLHLYpqQ4lwZ/KaMFbERp1RBh8cqTEues9TS6HsMc0sxoFpWUlxOYhPtCwltmqRUboytTpW+YnS6L1KLSjk4ZXSTSPi10iIKVphNeowQkLIccOYwjjFGOnnJ1Rpz1WOCttEErKF1VKaw5SlkBDWADZ4xLZVkpbHHfBYNxs4MKxr7nLa7WPO6XYyC8t3SysqQMicwIXVjPKNvtOy0uJoRGd2/c9aCVNiu8eyDtGDnw7+UKgqdhjySYtUWk0KVA9REXJGxXXjRKCAdpFB4xGyitO7KUmwXCEpHXGn3Vu2GGzl0l5n1R127pJZAJFTDWhqggiVGhixbDOb33b6RWkZwluOUNCMxG4zskFihhCvHdAmqkAViMkamnz7OJCUpZiBajpSLr0utBopJEczJOOq6KVKJ20PiYA0zWWeKV2UGUVO8w9XKulQ8+4OlTojdXU92UWbt3JCSFujOHpiWCRQQaEK5ZlarU9T2x7Ge3zuyFHGBCA40UVSR1e2N8nJMKBBGsIN5LnVqUAQUombuGkQrdO2C0xJLQqikkdYyj4mQW6rIFRPCsR3DVQEQ2VGNBuFdc159YySDhrtVTXqEWbt3DFQp0dkaC3KhKKAUAGQiaY3czm9ErVAA+N6jDhyKj8le+e/wBNECLXYrlxgxyL/mr/AM9/pohDlLlhdwTFnqzyLhypvZ35QTsQ+XsgZyzJBdkMWQxuVPD3mPdnT+BoKPxAe2giEnQfGrQwzk4E5ak6CBypZTh6Ry3CA7M6tSsROZ/GUFGJte/wHsjIy+owuuTQho5pXwWE2KncI+pkSj0TThsiy2Xt3fSInptYyUADxER/Uxiraa/YXRnLhNP9y7KzNcjkYuhUK7toqB0HjBSUtQLRXv64u6fVQzcRZUzaeePmRdmXwBnAeYCnDl0Rw1hMvNfpznClkpoDTERXurAgX1mv0pHUEjuoIudOc+xWcoxXJoybuoOoqeOce02Vg9AkeXcYW7DkrRmUBfPKbQdCpRFRvSAK04xPat3Z9tBUl9TtNQlagrsB17IF0qdblY2/zQ3Sk1sVkYIhUYWu8MwhQPPOHrUd+kaXdK8wfboT000rvixslFckU0+wyvOAQGm3ivJPfAm815cBwIIr3wIlL2OjUI7j7YrZMm3g0tP6flzR3xXAxCwQrNWZ4xImwwn0apijJXoeWaIaSs/shR76GLU3eN5sVcl8I3nEB3xX3+bCvQZU9rq/i0EZV4pyV3wTQuEp6+Vf7IfS+6Ldg3oDisBGE7M61ixjy3wAzaDNijulHgaHFQGn5iuSRWKt4LyIZFFE57oWE8oSQcmSetQHkDBJbvBTUbDirHx5qz8IlasLB6NR+OMCJa/ylqCUMAk6DESe4Jg0bTm6V9zZdpPdWsB2zXcd0XZZwpyX3xecX0eyEacvqsEjm0V3HF7YksO+HOL5tYCcWlDt3Z74sQUvJBklsO0BP42wU5Fj7xMfOj6ghZtuYqmg1UaDQZmoGZyHXDLyLtlLMylQKVJeAIIoQcA1ETGKXLkn8yP7bg7w0fVA5xz3tsfsp8hBHl1PRk/nF/VRAl/0Gj+wPIe2Kupva6+C9pKvn5CEkIZLGZFCrsEK8m5lDLYsxkU7dY5vSpddbjV1TfSe0H2u5MlcytLimkS6EKbSKYV1piK6jpDUU/BPL99ZSoihKQrqJSDCda61l91ol0NvKTiTza1qKUgCjKgcASrjQjbDhMvhDe7KgHZlG7qNvT93wYuFy3raAX9IBz1pFpt4A+knLrrh/wC7wgu+5lC7a0sVodI+CB518hGN6dfVVGzq66bsT364a8fGLl1pEPzbLavRUsYuIFVEdoFIozKsqRJYk+WX23E5lCgab947RUR18Pp4OayfUbJaiH/dsmltwhpSjibSKeimpxHamlMtlO5ftG8L6X3X+cUEMzSGOa+AWyF4iR8aoBrsgxMNOzbjExLPNpS10khSVFWMiig5Q6UAy648T10hzqnlvBLBcS+6ggAFxAOeInJJJJIiiqXD7hRL5SZAMztUCgdSFkftVUlXeU17TAu6NqFqbTnksFJ7iR4gRJfK3RNTZWnNCQEo4pFSTwqST3RSu3KFyZQBsqo9QSfXSLvKgrBxq2XFzinXFLOZUSR35QQs9guOJQNVEAdpAgUw0UKKTkUmncYL2PN8282s6JUCequfhGNk+rk73C6wez44/gerSfckzKtSyEYHXUoUpWaqk55DUkVNa5aRfti11InGZUsgoeCqrUcqBJJoOFBrvgXeBEw4/KuNM84ywvnCUuIClEpoAkKI01rtrHWjMurtRlwsO800hSMYTVONdBWoOSQDmTuiykqOJlKTk23yLl7bMEu+Qn0FDEnhqCOwjyhfM4pCkrHwCCOzOGW/toBcwEg15tND8okkjsy8YUn6qokanIDiaDLwirHifB2mK56VPJ8cle9VrF2ZXn0Umg7IHB4xJb8oW5hxJ3+EVMZy1y0765dpJ7Y1kccaxc+yjLyJmEJSp9xJUCrIBGwDsGKm3IQWnbafbalklKQ/MbVA4R2JzzqIG3VtQv2ZzbIC3UILZSVBNK1AVU7MJrxoRH2bsyefYaaWEI5sHESsqDhFMAOGhCTUg57IrPu93yCYHvABMSomsIQ4hZQ5h9FVDhqN+dO87oR2pspWCDth2vRMLl5EMPFPOurqEIphQ2DWiabKgd51pCA0glQg+LsO+3I02y9iarvI8YeeRJJ5iYJNauJ14NgeqEa12CGANxTD7yLj8nf+cH1YmwZV5cU1RJ8XlD/CIqM2fzjSRtCRT6IEEeWZqokd3uineB7DFix2sh1DyEDkkwsJOK4F+XlFA0yqIKMSyxmPOCU/ZdcxrA8PFBorvjIy6HHdl6OtnVcF1L71Nh7vbFeYS4o1UCe0RImeFI4PFWSYHLTKfDk2KOocHaiii5LqJpTyglL2MA0Uka69cXZKRpmdYJBuLum0scPKAZ9TLLwzIbVuW5zhDYBSd5Ap3xVb5PJo/o+1XsEavP2fizGsC8ZQaGLUss4ditsUhSs64060atvIbP7K1jvonOLc9c2deFHpoKG4lZHdQCGxqcEfFzewQP8AUyfwLooSEcm6k5l5JPBJ9sMt1LniXxKJxKUKVpTL8eUGZSSKjVUGm2gBBYznL6iNKPYz+3rqkuFSCATv2wMVdZ7UYT1KHrjS5yUChAN9hTZivlx82aen9Ry4ltTA1lKnpdOEIxoGiSQadRBqIsT1sTykkJZLddqcz2EnKCrM4I9OTYgH2sm9Zct8scbM/VYL5JKm19u2C927rqLoccTQIzSDv2V84aWWFOcBBeXlgkUg+LFTsfUeqZcsHDhfgz6+t1ucIWkVPAQiOWE9pzLhI3IMb1MyoUKGAk1KlHVFiUnHsZcX4ZldkyE6wsLabeQreEnMbiCKEcDDV/6jtQppzFD8YN5+Jp4QztTgj25OCAvOn3ROmjL52wp11ZW62tSjqVEe2CV27prLoU4mgTmdOwZQ8oaU5wEEmpIITQCLEJN+AUnYhW9Le9nrHnDRyLK94mPnE/UEDbYbGE1FabPbwgjyNTpcbmlKNVFxGwAAc3QAAZAAJoANgiaGZJywDoSX/wAkfVMSWOryj7yvzimmJZSFKT+UAHCSKpKFkhVNQaDKKVlzoSnEdMNeyghn3Jxi2hhedAGcCZh7GaJSOswFfvQFKzSaDTOLcteJHxFeEUsmoj2svR9Pz1ewtJs065d0W5clOoHZEKLwt/FV4e2PjlvNbldw9sBWaK8jvRZ//DDku8DpFjFCu3b7dcie0QZYngpII0MW8eRT7FXLgnj+tUW3FiBU26FZAV8oG2tetptWFSj2AmK7V85Yalf0fvhTb7IApQX1Mviyyc9OqLDEuUbAYpN34ld6/o/fHpd9pXev6H3wBRkuR+tjflDFKvAxbCoSjfWWrkpQ60GGCzbZQ6mqDWLMG33IbovswmtUDZyYGgFYHW7eVDIoomvDWFv+cJPwWVGm9QHDcd8RnJrhFjHhnPlIYlWdiNdOqPaJAozGfXA6z7zTDwq1KYhvxUHYSADEVpXumGP62VwA6EqNOwgUivtd2G6Um9v9jTKTA0ORi8lUZkeUU1zZHYv/APMNN271ImU0HRUNhNYswlfDBZdPPGraGNSoHTj40GZj7OTlMhqYrst1hpz8Akii5Z+PMinVHxNmYcxn15wbbaj6pqAc3ZMoyswBkoUPhF5Z6MUphiIpebI6Cuw+qLOPJfDBtAW1/RPWPOJORAe9zXy0fVVFS3Xfe1HiPrCLnIiqrc18tH1VQZEWTcuP5pLndMD/AC3YVpuaKWUAbUjuoIbeW4VkmR/zKP8ALehFtRfRb+SPKB5nUWaOgSckn8nxgwbsWzi8umiRmo8OHEwBllw33QeADldcj2ZxhRip5KZ1OrySxYJSh3CNm2jKEOhumFge+KKctDXpHWmE16opurYmcYYql1AxFJQpBKTocKgMjvEC5a8zaU2mQEOpUtICQoAqRQIUQRnhFa4tkS3emE+738Kg4lDDYQtJBS2gKrzVQaKIrXFWpwxqTww20cji1WWORST5Bb7kWZC8BbYermWxUduniPGKU68CVU0KiR3wImUEtPkaBKa/Sr5AxS0bamdJ6lFS09v7A1ybUokqNSTWschZMVg50aZeuLNlPhLzZVoFpJ6goExreDzvUK5mgy9ny9ntNrmGy684dAnEEnKoFeiKV1OZ2QevIiUQhIfQnpqCEBKQFlRNOjShyrWKt7Lwplwz6KlFxKsKhiTgopKlHZlUQv3xtkl1peFtQLzS2lc6kHmk1PokdBKlVJWcskg6QNJypmiscIrbQBvLZJlHy2TiSekg708eIoR4xNc63FNzGAnouAim5QBI8iO2CXKXNgrY0xBBURrkSmgO8dFUKFkgqmWwnXET4E+QgkOeSnCOzK0uxYti21PPLVWqakAcBkIIXQswTMylCvQSCpXECmXaSB2mFxo4TnqDmDwO2GS41qpZm0lRASsFBJ0BNCCeFQB2wKa5OmxyfRaj8GhyduOe63Zbm0oQ0zjRtJ6QSDkaBPDXKKlj20qcPNPmXopFVNJDmM1Ffh0ApXZXTtjwtt/+UlupZXzameZC6ooDixY6FVSkbqVy0j6qUmHp1mYmEIZRLIUCpKknGSCNAOigVrnxhqVGVbvgzu3pAy8w41WoQqgPDVPgRFq79oFpxCxsOfEHI+EVbzWmH5l1xPoqV0fkgBI8BWIZZyoSP/OcMjeyc46l8GoMzeNxRrkDTug0wYVbHVhUpJ1Cj5wysORGXcxS+iPShEKHIlemirWGIld4QHnssxsgq8uA1ouZQ6EArfX7ws9X1kwS5Cf6qa+Wj6qoD22r8nX8keYgvyEf1c384j6qouRIMMcsbqhIowmmJ9KTxSUOgiEqcs8raTTVI9Q9gh45W0VlGR/zKPqOwJsxkUFd0PJXwTx5HDlCMykjUGClm2gWlYk0412jaDB6es8tnEkZbvZHhidG0DujLyaVqVpm6vV1KO2cL/cllreltS2EqpQ0Qk5HUVGoihaFuIwlDCEtpV6VAE17EwTEwj4qe4R4W6j4qe4QnHJJVuKmPNpcc96xv+RTXnkIY7Ou9SXUFDNzM9VKAd3nBSQs/EcRSANgoIN82KRZ0+nWPkbXeovUralSMKtSzVMqKFbDkd4iqy5Q742G2rGSrpYUq6wDAhqRY0LLdfkiDylt8GFPA582Drv8oQbQG30FSUiiVJzIG4g69cE7R5Q5bB0Gy4qmWJIA7Sa5dQidNmSv6Fv6Ij6qzJb9C39EQHdGyax5UqtGc2haK33S4s1Uo9gGwAbgIaLi3dJWp5QyAonrOp7su2D8tYrS1UQ02BtOAeyGiUlEoSAkAARYg+CEcLjK2zJr0XZUh8qQkkKNaAVz7IFN2HMHRlw/umNltGRChlrAUPlBoqB5ODQxZ3BUhfsm1bTaQEBpS0jIY01IHXUGOtSZtKYSUraUEfFSAkdudT2mGlFoCPSrREVw3Xad7VZmLt2Jr9Crw9sGLp3XdL6S6gpSjpGu0jQd8N6XlOGiRXyHXB2RlAhPHaYPBN9weTUykqAc5JYF4ht1i3LzEEptgKEL0wktnhCnDyATDiJiPXPwCRaMfVWmN8AokE5iYgQ+ouKwjrPVHgTCnDRI7dnbBJuWDaN5Opg2PHbtkG/As28j3lwcPWIK8hHoTnziPqqilbaKtrHCL3IarKdH/ER/qeyLKIsN8rzuGRSo7H0HwXAOTdqkZ5UGYOp4cIYeViy3ZiQKGEKW4HEKAQCpWRNSAM8qxkAu7ao0l5j+EfswhJmjuTVR/wCYGPygUagkd0Jpu5aqv7s//Dp5iI1XUtT9Vf8AoQzVj2h0TJH4/h98XJZsJ4njGfi61qfqj/0ItPXctHCgIkngQnpkoriUVE5DQJAwgdRO2IqFD2jSG7RpuiQWlxjMUWDaw0lXh/0x7IsCwbZ/V3e5ET5I8Ggu2n1d8CptKFmuIJPAj1wqM3dtXGlTkmtxIIJSQgYhtFRmMtuyKa7k2nU0lHQK5ej7YZpse0N4Zp/ap8PtRKhCNriT2j2wmG51qH+5udyftR6Rce1CcpZwcCEjzMQ2D7jQ5a00JFApHePbFwWvxT3iEWzrj2ilaStmqQUqIKR0qEEoqK0qKisW3rp2oU1CRXEeiEAUGZHChyFOqukEIjY5a28p7xA6bm21+ktI/eAPnCs9dG1hUBkrCk64UZHTLEqoO2vGByri2vn+TuZ8W/twmhcDWUIGjye0p9UfUlra8k/vJ9sLU3cG1XXFrTKFsKJOELaAFdiar0iH+bS1v1dX8Rr7cQ2Etw9S9qtIyC0fSHti6m20/HT3iM6Ryb2sNGFfxGftxelOT21TixpdThSSkBxslStAB06AZ1JOwZVMTojaHVy3E7Vp74oTFuMqyLiT+OqFFXJ7bB/s3O15v/ciaZ5NrVcw4mQAhKUgB1sZCpz6ZzJJJO8w1Me0F1zLGxZHViPmDEP8oS9fTUexXqEDZzkln8Z5pslHwcTjQVoMlUXQkZio1pXhE0pydWs22ttDYAcpiPON4qAEUBxZAhRBpqDTSG2isJsXjaHo4qcEmJXbzt0zPeUjzMLY5IrR/RD+I19qJU8klonVAH/Ub9Socaya1Lb55l0MgqKU1NCFEJrmaJzI47NsMHIOaidO9bfk7ACT5HJ/GnNLZB9PnBlxGEk90aZcK438nIdBd51TpSScOEDCFaZkn0jnEhrGqOpHR0IR1I6kdHQhHUjqR9joQj5SPtI6OhCOpHUjo6EI6kfKR0dCEfY+R0dCEdH2OjoQjo6OjoQjo6OjoQjo6OjoQjo6OjoQjo6OjoQjo6OjoQ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://t3.gstatic.com/images?q=tbn:ANd9GcTk6wRzweWH8hj-fZtf3vu_cTK7Ovne3Cm9JARvc4zCuSbncJPq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057400"/>
            <a:ext cx="1783363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38800" y="990600"/>
            <a:ext cx="242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 VS. VELOCITY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2033</TotalTime>
  <Words>782</Words>
  <Application>Microsoft Office PowerPoint</Application>
  <PresentationFormat>On-screen Show (4:3)</PresentationFormat>
  <Paragraphs>147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Science Matters</vt:lpstr>
      <vt:lpstr>Florence: Largest asteroid in century to safely fly by earth</vt:lpstr>
      <vt:lpstr>PowerPoint Presentation</vt:lpstr>
      <vt:lpstr>One Dimensional Motion</vt:lpstr>
      <vt:lpstr>Measuring your Position</vt:lpstr>
      <vt:lpstr>Practice</vt:lpstr>
      <vt:lpstr>PowerPoint Presentation</vt:lpstr>
      <vt:lpstr>PowerPoint Presentation</vt:lpstr>
      <vt:lpstr>Practice</vt:lpstr>
      <vt:lpstr>PowerPoint Presentation</vt:lpstr>
      <vt:lpstr>Practice</vt:lpstr>
      <vt:lpstr>Practice</vt:lpstr>
      <vt:lpstr>Average &amp; Instantaneous</vt:lpstr>
      <vt:lpstr>Average &amp; Instantaneous</vt:lpstr>
      <vt:lpstr>Practice</vt:lpstr>
    </vt:vector>
  </TitlesOfParts>
  <Company>Lehi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lLehi High School</dc:creator>
  <cp:lastModifiedBy>JARED HAMMER</cp:lastModifiedBy>
  <cp:revision>48</cp:revision>
  <dcterms:created xsi:type="dcterms:W3CDTF">2011-08-28T22:37:49Z</dcterms:created>
  <dcterms:modified xsi:type="dcterms:W3CDTF">2017-09-05T18:19:14Z</dcterms:modified>
</cp:coreProperties>
</file>