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6" r:id="rId4"/>
    <p:sldId id="268" r:id="rId5"/>
    <p:sldId id="259" r:id="rId6"/>
    <p:sldId id="267" r:id="rId7"/>
    <p:sldId id="261" r:id="rId8"/>
    <p:sldId id="265" r:id="rId9"/>
    <p:sldId id="260" r:id="rId10"/>
    <p:sldId id="258" r:id="rId11"/>
    <p:sldId id="262" r:id="rId12"/>
    <p:sldId id="264" r:id="rId13"/>
    <p:sldId id="263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8C2CD-655C-4A57-8E7B-15EEA27B2B35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60661-3244-41F7-BD7A-3F2D61D6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1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hard are the</a:t>
            </a:r>
            <a:r>
              <a:rPr lang="en-US" baseline="0" dirty="0" smtClean="0"/>
              <a:t> objects </a:t>
            </a:r>
            <a:r>
              <a:rPr lang="en-US" dirty="0" smtClean="0"/>
              <a:t>pulling? Animate vs. inanimate,</a:t>
            </a:r>
            <a:r>
              <a:rPr lang="en-US" baseline="0" dirty="0" smtClean="0"/>
              <a:t> source of the force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60661-3244-41F7-BD7A-3F2D61D60A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51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Non-example of</a:t>
            </a:r>
            <a:r>
              <a:rPr lang="en-US" baseline="0" dirty="0" smtClean="0"/>
              <a:t> gravity and the normal force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60661-3244-41F7-BD7A-3F2D61D60A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17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Contast</a:t>
            </a:r>
            <a:r>
              <a:rPr lang="en-US" dirty="0" smtClean="0"/>
              <a:t> with</a:t>
            </a:r>
            <a:r>
              <a:rPr lang="en-US" baseline="0" dirty="0" smtClean="0"/>
              <a:t> falling at the same rate???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60661-3244-41F7-BD7A-3F2D61D60A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82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6582-FE68-4F80-B64E-443C1FEF2C5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A299-BC0B-4086-88AF-A972D45B52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6582-FE68-4F80-B64E-443C1FEF2C5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A299-BC0B-4086-88AF-A972D45B5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6582-FE68-4F80-B64E-443C1FEF2C5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A299-BC0B-4086-88AF-A972D45B5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6582-FE68-4F80-B64E-443C1FEF2C5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A299-BC0B-4086-88AF-A972D45B5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6582-FE68-4F80-B64E-443C1FEF2C5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A299-BC0B-4086-88AF-A972D45B52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6582-FE68-4F80-B64E-443C1FEF2C5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A299-BC0B-4086-88AF-A972D45B5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6582-FE68-4F80-B64E-443C1FEF2C5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A299-BC0B-4086-88AF-A972D45B5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6582-FE68-4F80-B64E-443C1FEF2C5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A299-BC0B-4086-88AF-A972D45B5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6582-FE68-4F80-B64E-443C1FEF2C5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A299-BC0B-4086-88AF-A972D45B5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6582-FE68-4F80-B64E-443C1FEF2C5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A299-BC0B-4086-88AF-A972D45B5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6582-FE68-4F80-B64E-443C1FEF2C5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CDA299-BC0B-4086-88AF-A972D45B528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D36582-FE68-4F80-B64E-443C1FEF2C5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CDA299-BC0B-4086-88AF-A972D45B528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0.png"/><Relationship Id="rId4" Type="http://schemas.openxmlformats.org/officeDocument/2006/relationships/image" Target="../media/image18.png"/><Relationship Id="rId9" Type="http://schemas.openxmlformats.org/officeDocument/2006/relationships/image" Target="../media/image18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jpe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11" Type="http://schemas.openxmlformats.org/officeDocument/2006/relationships/image" Target="../media/image25.png"/><Relationship Id="rId5" Type="http://schemas.openxmlformats.org/officeDocument/2006/relationships/image" Target="../media/image19.jpeg"/><Relationship Id="rId10" Type="http://schemas.openxmlformats.org/officeDocument/2006/relationships/image" Target="../media/image24.png"/><Relationship Id="rId4" Type="http://schemas.openxmlformats.org/officeDocument/2006/relationships/image" Target="../media/image18.jpeg"/><Relationship Id="rId9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087" y="2362200"/>
            <a:ext cx="7772400" cy="1470025"/>
          </a:xfrm>
        </p:spPr>
        <p:txBody>
          <a:bodyPr/>
          <a:lstStyle/>
          <a:p>
            <a:r>
              <a:rPr lang="en-US" dirty="0" smtClean="0"/>
              <a:t>Newton’s Third Law</a:t>
            </a:r>
            <a:endParaRPr lang="en-US" dirty="0"/>
          </a:p>
        </p:txBody>
      </p:sp>
      <p:pic>
        <p:nvPicPr>
          <p:cNvPr id="1026" name="Picture 2" descr="http://www.tpub.com/content/fc/14104/img/14104_87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4024744"/>
            <a:ext cx="4086225" cy="2655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hysics-formulas.com/Newtons_Third_Law_of_Mot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31457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hysicsclassroom.com/class/newtlaws/u2l4a1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52451"/>
            <a:ext cx="409575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9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>
            <a:stCxn id="8" idx="0"/>
          </p:cNvCxnSpPr>
          <p:nvPr/>
        </p:nvCxnSpPr>
        <p:spPr>
          <a:xfrm flipV="1">
            <a:off x="2438400" y="5257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4"/>
          </p:cNvCxnSpPr>
          <p:nvPr/>
        </p:nvCxnSpPr>
        <p:spPr>
          <a:xfrm>
            <a:off x="2438400" y="5943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0"/>
          </p:cNvCxnSpPr>
          <p:nvPr/>
        </p:nvCxnSpPr>
        <p:spPr>
          <a:xfrm flipV="1">
            <a:off x="5715000" y="5257800"/>
            <a:ext cx="0" cy="5098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4"/>
          </p:cNvCxnSpPr>
          <p:nvPr/>
        </p:nvCxnSpPr>
        <p:spPr>
          <a:xfrm>
            <a:off x="5715000" y="5943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</p:cNvCxnSpPr>
          <p:nvPr/>
        </p:nvCxnSpPr>
        <p:spPr>
          <a:xfrm>
            <a:off x="2514600" y="58293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2"/>
          </p:cNvCxnSpPr>
          <p:nvPr/>
        </p:nvCxnSpPr>
        <p:spPr>
          <a:xfrm flipH="1">
            <a:off x="4953000" y="5855623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6"/>
          </p:cNvCxnSpPr>
          <p:nvPr/>
        </p:nvCxnSpPr>
        <p:spPr>
          <a:xfrm flipV="1">
            <a:off x="5791200" y="5855622"/>
            <a:ext cx="177925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can the Horse pull the Cart?</a:t>
            </a:r>
            <a:endParaRPr lang="en-US" dirty="0"/>
          </a:p>
        </p:txBody>
      </p:sp>
      <p:pic>
        <p:nvPicPr>
          <p:cNvPr id="2050" name="Picture 2" descr="http://images.clipartof.com/small/1077899-Clipart-Horse-Pulling-A-Cart-Royalty-Free-Vector-Illust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47800" y="2043545"/>
            <a:ext cx="6122654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457200" y="4419600"/>
            <a:ext cx="8534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1828800" y="2667000"/>
            <a:ext cx="2133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flipH="1">
            <a:off x="4509126" y="2667000"/>
            <a:ext cx="2112819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5887" y="4662919"/>
            <a:ext cx="669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always look at the forces acting </a:t>
            </a:r>
            <a:r>
              <a:rPr lang="en-US" sz="2400" b="1" u="sng" dirty="0" smtClean="0"/>
              <a:t>ON</a:t>
            </a:r>
            <a:r>
              <a:rPr lang="en-US" sz="2400" dirty="0" smtClean="0"/>
              <a:t> an object!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2362200" y="5715000"/>
            <a:ext cx="152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38800" y="5767646"/>
            <a:ext cx="152400" cy="1759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210865" y="567095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610026" y="570559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2978727" y="5164541"/>
            <a:ext cx="2230582" cy="1291677"/>
          </a:xfrm>
          <a:custGeom>
            <a:avLst/>
            <a:gdLst>
              <a:gd name="connsiteX0" fmla="*/ 484909 w 2230582"/>
              <a:gd name="connsiteY0" fmla="*/ 321859 h 1291677"/>
              <a:gd name="connsiteX1" fmla="*/ 69273 w 2230582"/>
              <a:gd name="connsiteY1" fmla="*/ 335714 h 1291677"/>
              <a:gd name="connsiteX2" fmla="*/ 41564 w 2230582"/>
              <a:gd name="connsiteY2" fmla="*/ 418841 h 1291677"/>
              <a:gd name="connsiteX3" fmla="*/ 0 w 2230582"/>
              <a:gd name="connsiteY3" fmla="*/ 488114 h 1291677"/>
              <a:gd name="connsiteX4" fmla="*/ 13855 w 2230582"/>
              <a:gd name="connsiteY4" fmla="*/ 765204 h 1291677"/>
              <a:gd name="connsiteX5" fmla="*/ 55418 w 2230582"/>
              <a:gd name="connsiteY5" fmla="*/ 848332 h 1291677"/>
              <a:gd name="connsiteX6" fmla="*/ 83128 w 2230582"/>
              <a:gd name="connsiteY6" fmla="*/ 876041 h 1291677"/>
              <a:gd name="connsiteX7" fmla="*/ 110837 w 2230582"/>
              <a:gd name="connsiteY7" fmla="*/ 917604 h 1291677"/>
              <a:gd name="connsiteX8" fmla="*/ 124691 w 2230582"/>
              <a:gd name="connsiteY8" fmla="*/ 959168 h 1291677"/>
              <a:gd name="connsiteX9" fmla="*/ 221673 w 2230582"/>
              <a:gd name="connsiteY9" fmla="*/ 1000732 h 1291677"/>
              <a:gd name="connsiteX10" fmla="*/ 263237 w 2230582"/>
              <a:gd name="connsiteY10" fmla="*/ 1056150 h 1291677"/>
              <a:gd name="connsiteX11" fmla="*/ 346364 w 2230582"/>
              <a:gd name="connsiteY11" fmla="*/ 1111568 h 1291677"/>
              <a:gd name="connsiteX12" fmla="*/ 443346 w 2230582"/>
              <a:gd name="connsiteY12" fmla="*/ 1139277 h 1291677"/>
              <a:gd name="connsiteX13" fmla="*/ 637309 w 2230582"/>
              <a:gd name="connsiteY13" fmla="*/ 1194695 h 1291677"/>
              <a:gd name="connsiteX14" fmla="*/ 748146 w 2230582"/>
              <a:gd name="connsiteY14" fmla="*/ 1236259 h 1291677"/>
              <a:gd name="connsiteX15" fmla="*/ 803564 w 2230582"/>
              <a:gd name="connsiteY15" fmla="*/ 1263968 h 1291677"/>
              <a:gd name="connsiteX16" fmla="*/ 914400 w 2230582"/>
              <a:gd name="connsiteY16" fmla="*/ 1277823 h 1291677"/>
              <a:gd name="connsiteX17" fmla="*/ 997528 w 2230582"/>
              <a:gd name="connsiteY17" fmla="*/ 1291677 h 1291677"/>
              <a:gd name="connsiteX18" fmla="*/ 1385455 w 2230582"/>
              <a:gd name="connsiteY18" fmla="*/ 1277823 h 1291677"/>
              <a:gd name="connsiteX19" fmla="*/ 1496291 w 2230582"/>
              <a:gd name="connsiteY19" fmla="*/ 1236259 h 1291677"/>
              <a:gd name="connsiteX20" fmla="*/ 1593273 w 2230582"/>
              <a:gd name="connsiteY20" fmla="*/ 1222404 h 1291677"/>
              <a:gd name="connsiteX21" fmla="*/ 1648691 w 2230582"/>
              <a:gd name="connsiteY21" fmla="*/ 1194695 h 1291677"/>
              <a:gd name="connsiteX22" fmla="*/ 1690255 w 2230582"/>
              <a:gd name="connsiteY22" fmla="*/ 1166986 h 1291677"/>
              <a:gd name="connsiteX23" fmla="*/ 1745673 w 2230582"/>
              <a:gd name="connsiteY23" fmla="*/ 1153132 h 1291677"/>
              <a:gd name="connsiteX24" fmla="*/ 1884218 w 2230582"/>
              <a:gd name="connsiteY24" fmla="*/ 1166986 h 1291677"/>
              <a:gd name="connsiteX25" fmla="*/ 1925782 w 2230582"/>
              <a:gd name="connsiteY25" fmla="*/ 1153132 h 1291677"/>
              <a:gd name="connsiteX26" fmla="*/ 2022764 w 2230582"/>
              <a:gd name="connsiteY26" fmla="*/ 1125423 h 1291677"/>
              <a:gd name="connsiteX27" fmla="*/ 2078182 w 2230582"/>
              <a:gd name="connsiteY27" fmla="*/ 1097714 h 1291677"/>
              <a:gd name="connsiteX28" fmla="*/ 2119746 w 2230582"/>
              <a:gd name="connsiteY28" fmla="*/ 1070004 h 1291677"/>
              <a:gd name="connsiteX29" fmla="*/ 2133600 w 2230582"/>
              <a:gd name="connsiteY29" fmla="*/ 1028441 h 1291677"/>
              <a:gd name="connsiteX30" fmla="*/ 2147455 w 2230582"/>
              <a:gd name="connsiteY30" fmla="*/ 959168 h 1291677"/>
              <a:gd name="connsiteX31" fmla="*/ 2175164 w 2230582"/>
              <a:gd name="connsiteY31" fmla="*/ 917604 h 1291677"/>
              <a:gd name="connsiteX32" fmla="*/ 2202873 w 2230582"/>
              <a:gd name="connsiteY32" fmla="*/ 834477 h 1291677"/>
              <a:gd name="connsiteX33" fmla="*/ 2230582 w 2230582"/>
              <a:gd name="connsiteY33" fmla="*/ 737495 h 1291677"/>
              <a:gd name="connsiteX34" fmla="*/ 2189018 w 2230582"/>
              <a:gd name="connsiteY34" fmla="*/ 391132 h 1291677"/>
              <a:gd name="connsiteX35" fmla="*/ 2147455 w 2230582"/>
              <a:gd name="connsiteY35" fmla="*/ 321859 h 1291677"/>
              <a:gd name="connsiteX36" fmla="*/ 2105891 w 2230582"/>
              <a:gd name="connsiteY36" fmla="*/ 280295 h 1291677"/>
              <a:gd name="connsiteX37" fmla="*/ 2092037 w 2230582"/>
              <a:gd name="connsiteY37" fmla="*/ 238732 h 1291677"/>
              <a:gd name="connsiteX38" fmla="*/ 2050473 w 2230582"/>
              <a:gd name="connsiteY38" fmla="*/ 197168 h 1291677"/>
              <a:gd name="connsiteX39" fmla="*/ 1953491 w 2230582"/>
              <a:gd name="connsiteY39" fmla="*/ 141750 h 1291677"/>
              <a:gd name="connsiteX40" fmla="*/ 1911928 w 2230582"/>
              <a:gd name="connsiteY40" fmla="*/ 100186 h 1291677"/>
              <a:gd name="connsiteX41" fmla="*/ 1801091 w 2230582"/>
              <a:gd name="connsiteY41" fmla="*/ 58623 h 1291677"/>
              <a:gd name="connsiteX42" fmla="*/ 1607128 w 2230582"/>
              <a:gd name="connsiteY42" fmla="*/ 30914 h 1291677"/>
              <a:gd name="connsiteX43" fmla="*/ 1149928 w 2230582"/>
              <a:gd name="connsiteY43" fmla="*/ 30914 h 1291677"/>
              <a:gd name="connsiteX44" fmla="*/ 1052946 w 2230582"/>
              <a:gd name="connsiteY44" fmla="*/ 44768 h 1291677"/>
              <a:gd name="connsiteX45" fmla="*/ 845128 w 2230582"/>
              <a:gd name="connsiteY45" fmla="*/ 72477 h 1291677"/>
              <a:gd name="connsiteX46" fmla="*/ 817418 w 2230582"/>
              <a:gd name="connsiteY46" fmla="*/ 100186 h 1291677"/>
              <a:gd name="connsiteX47" fmla="*/ 775855 w 2230582"/>
              <a:gd name="connsiteY47" fmla="*/ 114041 h 1291677"/>
              <a:gd name="connsiteX48" fmla="*/ 720437 w 2230582"/>
              <a:gd name="connsiteY48" fmla="*/ 141750 h 1291677"/>
              <a:gd name="connsiteX49" fmla="*/ 678873 w 2230582"/>
              <a:gd name="connsiteY49" fmla="*/ 169459 h 1291677"/>
              <a:gd name="connsiteX50" fmla="*/ 595746 w 2230582"/>
              <a:gd name="connsiteY50" fmla="*/ 197168 h 1291677"/>
              <a:gd name="connsiteX51" fmla="*/ 540328 w 2230582"/>
              <a:gd name="connsiteY51" fmla="*/ 280295 h 1291677"/>
              <a:gd name="connsiteX52" fmla="*/ 484909 w 2230582"/>
              <a:gd name="connsiteY52" fmla="*/ 294150 h 1291677"/>
              <a:gd name="connsiteX53" fmla="*/ 415637 w 2230582"/>
              <a:gd name="connsiteY53" fmla="*/ 308004 h 1291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230582" h="1291677">
                <a:moveTo>
                  <a:pt x="484909" y="321859"/>
                </a:moveTo>
                <a:cubicBezTo>
                  <a:pt x="346364" y="326477"/>
                  <a:pt x="204693" y="306091"/>
                  <a:pt x="69273" y="335714"/>
                </a:cubicBezTo>
                <a:cubicBezTo>
                  <a:pt x="40740" y="341956"/>
                  <a:pt x="50800" y="391132"/>
                  <a:pt x="41564" y="418841"/>
                </a:cubicBezTo>
                <a:cubicBezTo>
                  <a:pt x="23579" y="472795"/>
                  <a:pt x="38034" y="450078"/>
                  <a:pt x="0" y="488114"/>
                </a:cubicBezTo>
                <a:cubicBezTo>
                  <a:pt x="4618" y="580477"/>
                  <a:pt x="5844" y="673073"/>
                  <a:pt x="13855" y="765204"/>
                </a:cubicBezTo>
                <a:cubicBezTo>
                  <a:pt x="16353" y="793936"/>
                  <a:pt x="38559" y="827258"/>
                  <a:pt x="55418" y="848332"/>
                </a:cubicBezTo>
                <a:cubicBezTo>
                  <a:pt x="63578" y="858532"/>
                  <a:pt x="74968" y="865841"/>
                  <a:pt x="83128" y="876041"/>
                </a:cubicBezTo>
                <a:cubicBezTo>
                  <a:pt x="93530" y="889043"/>
                  <a:pt x="101601" y="903750"/>
                  <a:pt x="110837" y="917604"/>
                </a:cubicBezTo>
                <a:cubicBezTo>
                  <a:pt x="115455" y="931459"/>
                  <a:pt x="114364" y="948841"/>
                  <a:pt x="124691" y="959168"/>
                </a:cubicBezTo>
                <a:cubicBezTo>
                  <a:pt x="141810" y="976287"/>
                  <a:pt x="196834" y="992452"/>
                  <a:pt x="221673" y="1000732"/>
                </a:cubicBezTo>
                <a:cubicBezTo>
                  <a:pt x="235528" y="1019205"/>
                  <a:pt x="245979" y="1040809"/>
                  <a:pt x="263237" y="1056150"/>
                </a:cubicBezTo>
                <a:cubicBezTo>
                  <a:pt x="288127" y="1078275"/>
                  <a:pt x="314056" y="1103491"/>
                  <a:pt x="346364" y="1111568"/>
                </a:cubicBezTo>
                <a:cubicBezTo>
                  <a:pt x="395206" y="1123779"/>
                  <a:pt x="399628" y="1123380"/>
                  <a:pt x="443346" y="1139277"/>
                </a:cubicBezTo>
                <a:cubicBezTo>
                  <a:pt x="588400" y="1192024"/>
                  <a:pt x="509626" y="1173415"/>
                  <a:pt x="637309" y="1194695"/>
                </a:cubicBezTo>
                <a:cubicBezTo>
                  <a:pt x="722678" y="1251607"/>
                  <a:pt x="628305" y="1196312"/>
                  <a:pt x="748146" y="1236259"/>
                </a:cubicBezTo>
                <a:cubicBezTo>
                  <a:pt x="767739" y="1242790"/>
                  <a:pt x="783528" y="1258959"/>
                  <a:pt x="803564" y="1263968"/>
                </a:cubicBezTo>
                <a:cubicBezTo>
                  <a:pt x="839685" y="1272998"/>
                  <a:pt x="877541" y="1272558"/>
                  <a:pt x="914400" y="1277823"/>
                </a:cubicBezTo>
                <a:cubicBezTo>
                  <a:pt x="942209" y="1281796"/>
                  <a:pt x="969819" y="1287059"/>
                  <a:pt x="997528" y="1291677"/>
                </a:cubicBezTo>
                <a:cubicBezTo>
                  <a:pt x="1126837" y="1287059"/>
                  <a:pt x="1256316" y="1285894"/>
                  <a:pt x="1385455" y="1277823"/>
                </a:cubicBezTo>
                <a:cubicBezTo>
                  <a:pt x="1465819" y="1272800"/>
                  <a:pt x="1418517" y="1257470"/>
                  <a:pt x="1496291" y="1236259"/>
                </a:cubicBezTo>
                <a:cubicBezTo>
                  <a:pt x="1527796" y="1227667"/>
                  <a:pt x="1560946" y="1227022"/>
                  <a:pt x="1593273" y="1222404"/>
                </a:cubicBezTo>
                <a:cubicBezTo>
                  <a:pt x="1611746" y="1213168"/>
                  <a:pt x="1630759" y="1204942"/>
                  <a:pt x="1648691" y="1194695"/>
                </a:cubicBezTo>
                <a:cubicBezTo>
                  <a:pt x="1663148" y="1186434"/>
                  <a:pt x="1674950" y="1173545"/>
                  <a:pt x="1690255" y="1166986"/>
                </a:cubicBezTo>
                <a:cubicBezTo>
                  <a:pt x="1707757" y="1159485"/>
                  <a:pt x="1727200" y="1157750"/>
                  <a:pt x="1745673" y="1153132"/>
                </a:cubicBezTo>
                <a:cubicBezTo>
                  <a:pt x="1830521" y="1096567"/>
                  <a:pt x="1742318" y="1138606"/>
                  <a:pt x="1884218" y="1166986"/>
                </a:cubicBezTo>
                <a:cubicBezTo>
                  <a:pt x="1898538" y="1169850"/>
                  <a:pt x="1911740" y="1157144"/>
                  <a:pt x="1925782" y="1153132"/>
                </a:cubicBezTo>
                <a:cubicBezTo>
                  <a:pt x="2047558" y="1118339"/>
                  <a:pt x="1923108" y="1158640"/>
                  <a:pt x="2022764" y="1125423"/>
                </a:cubicBezTo>
                <a:cubicBezTo>
                  <a:pt x="1996488" y="1204247"/>
                  <a:pt x="2003265" y="1163266"/>
                  <a:pt x="2078182" y="1097714"/>
                </a:cubicBezTo>
                <a:cubicBezTo>
                  <a:pt x="2090713" y="1086749"/>
                  <a:pt x="2105891" y="1079241"/>
                  <a:pt x="2119746" y="1070004"/>
                </a:cubicBezTo>
                <a:cubicBezTo>
                  <a:pt x="2124364" y="1056150"/>
                  <a:pt x="2130058" y="1042609"/>
                  <a:pt x="2133600" y="1028441"/>
                </a:cubicBezTo>
                <a:cubicBezTo>
                  <a:pt x="2139311" y="1005596"/>
                  <a:pt x="2139187" y="981217"/>
                  <a:pt x="2147455" y="959168"/>
                </a:cubicBezTo>
                <a:cubicBezTo>
                  <a:pt x="2153302" y="943577"/>
                  <a:pt x="2165928" y="931459"/>
                  <a:pt x="2175164" y="917604"/>
                </a:cubicBezTo>
                <a:cubicBezTo>
                  <a:pt x="2184400" y="889895"/>
                  <a:pt x="2195789" y="862813"/>
                  <a:pt x="2202873" y="834477"/>
                </a:cubicBezTo>
                <a:cubicBezTo>
                  <a:pt x="2220270" y="764891"/>
                  <a:pt x="2210707" y="797123"/>
                  <a:pt x="2230582" y="737495"/>
                </a:cubicBezTo>
                <a:cubicBezTo>
                  <a:pt x="2229193" y="713873"/>
                  <a:pt x="2228684" y="457244"/>
                  <a:pt x="2189018" y="391132"/>
                </a:cubicBezTo>
                <a:cubicBezTo>
                  <a:pt x="2175164" y="368041"/>
                  <a:pt x="2163612" y="343402"/>
                  <a:pt x="2147455" y="321859"/>
                </a:cubicBezTo>
                <a:cubicBezTo>
                  <a:pt x="2135699" y="306184"/>
                  <a:pt x="2119746" y="294150"/>
                  <a:pt x="2105891" y="280295"/>
                </a:cubicBezTo>
                <a:cubicBezTo>
                  <a:pt x="2101273" y="266441"/>
                  <a:pt x="2100138" y="250883"/>
                  <a:pt x="2092037" y="238732"/>
                </a:cubicBezTo>
                <a:cubicBezTo>
                  <a:pt x="2081169" y="222429"/>
                  <a:pt x="2065525" y="209711"/>
                  <a:pt x="2050473" y="197168"/>
                </a:cubicBezTo>
                <a:cubicBezTo>
                  <a:pt x="2021100" y="172690"/>
                  <a:pt x="1987367" y="158688"/>
                  <a:pt x="1953491" y="141750"/>
                </a:cubicBezTo>
                <a:cubicBezTo>
                  <a:pt x="1939637" y="127895"/>
                  <a:pt x="1928543" y="110570"/>
                  <a:pt x="1911928" y="100186"/>
                </a:cubicBezTo>
                <a:cubicBezTo>
                  <a:pt x="1909450" y="98637"/>
                  <a:pt x="1819063" y="61794"/>
                  <a:pt x="1801091" y="58623"/>
                </a:cubicBezTo>
                <a:cubicBezTo>
                  <a:pt x="1736774" y="47273"/>
                  <a:pt x="1607128" y="30914"/>
                  <a:pt x="1607128" y="30914"/>
                </a:cubicBezTo>
                <a:cubicBezTo>
                  <a:pt x="1436480" y="-25970"/>
                  <a:pt x="1557150" y="8902"/>
                  <a:pt x="1149928" y="30914"/>
                </a:cubicBezTo>
                <a:cubicBezTo>
                  <a:pt x="1117320" y="32677"/>
                  <a:pt x="1085378" y="40953"/>
                  <a:pt x="1052946" y="44768"/>
                </a:cubicBezTo>
                <a:cubicBezTo>
                  <a:pt x="856265" y="67907"/>
                  <a:pt x="977519" y="46000"/>
                  <a:pt x="845128" y="72477"/>
                </a:cubicBezTo>
                <a:cubicBezTo>
                  <a:pt x="835891" y="81713"/>
                  <a:pt x="828619" y="93465"/>
                  <a:pt x="817418" y="100186"/>
                </a:cubicBezTo>
                <a:cubicBezTo>
                  <a:pt x="804895" y="107700"/>
                  <a:pt x="789278" y="108288"/>
                  <a:pt x="775855" y="114041"/>
                </a:cubicBezTo>
                <a:cubicBezTo>
                  <a:pt x="756872" y="122177"/>
                  <a:pt x="738369" y="131503"/>
                  <a:pt x="720437" y="141750"/>
                </a:cubicBezTo>
                <a:cubicBezTo>
                  <a:pt x="705980" y="150011"/>
                  <a:pt x="694089" y="162696"/>
                  <a:pt x="678873" y="169459"/>
                </a:cubicBezTo>
                <a:cubicBezTo>
                  <a:pt x="652183" y="181321"/>
                  <a:pt x="595746" y="197168"/>
                  <a:pt x="595746" y="197168"/>
                </a:cubicBezTo>
                <a:cubicBezTo>
                  <a:pt x="577273" y="224877"/>
                  <a:pt x="572636" y="272218"/>
                  <a:pt x="540328" y="280295"/>
                </a:cubicBezTo>
                <a:cubicBezTo>
                  <a:pt x="521855" y="284913"/>
                  <a:pt x="503497" y="290019"/>
                  <a:pt x="484909" y="294150"/>
                </a:cubicBezTo>
                <a:cubicBezTo>
                  <a:pt x="461922" y="299258"/>
                  <a:pt x="415637" y="308004"/>
                  <a:pt x="415637" y="30800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88673" y="556323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=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16382" y="570559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sz="1100" dirty="0" err="1" smtClean="0"/>
              <a:t>f</a:t>
            </a:r>
            <a:endParaRPr lang="en-US" dirty="0"/>
          </a:p>
        </p:txBody>
      </p:sp>
      <p:sp>
        <p:nvSpPr>
          <p:cNvPr id="2048" name="TextBox 2047"/>
          <p:cNvSpPr txBox="1"/>
          <p:nvPr/>
        </p:nvSpPr>
        <p:spPr>
          <a:xfrm>
            <a:off x="6289964" y="5997339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Ground pushes forward on the Horse!!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8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  <p:bldP spid="8" grpId="0" animBg="1"/>
      <p:bldP spid="10" grpId="0" animBg="1"/>
      <p:bldP spid="25" grpId="0"/>
      <p:bldP spid="26" grpId="0"/>
      <p:bldP spid="27" grpId="0" animBg="1"/>
      <p:bldP spid="28" grpId="0"/>
      <p:bldP spid="31" grpId="0"/>
      <p:bldP spid="20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27" y="-18143"/>
            <a:ext cx="8229600" cy="1143000"/>
          </a:xfrm>
        </p:spPr>
        <p:txBody>
          <a:bodyPr/>
          <a:lstStyle/>
          <a:p>
            <a:r>
              <a:rPr lang="en-US" dirty="0" smtClean="0"/>
              <a:t>Newton’s Third Law in Action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06582" y="956856"/>
            <a:ext cx="886691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much force is acting between the blocks?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96637" y="3099083"/>
            <a:ext cx="7162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909455" y="2158704"/>
            <a:ext cx="129540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 kg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53000" y="1722286"/>
            <a:ext cx="1461655" cy="13508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 kg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04855" y="2416746"/>
            <a:ext cx="748145" cy="6754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 kg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433946" y="2402892"/>
            <a:ext cx="1447800" cy="563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 N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9" idx="1"/>
          </p:cNvCxnSpPr>
          <p:nvPr/>
        </p:nvCxnSpPr>
        <p:spPr>
          <a:xfrm flipH="1">
            <a:off x="3657600" y="2754451"/>
            <a:ext cx="547255" cy="903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3"/>
          </p:cNvCxnSpPr>
          <p:nvPr/>
        </p:nvCxnSpPr>
        <p:spPr>
          <a:xfrm>
            <a:off x="4953000" y="2754451"/>
            <a:ext cx="609600" cy="903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04310" y="3669268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</a:t>
            </a:r>
            <a:r>
              <a:rPr lang="en-US" sz="1400" dirty="0" smtClean="0"/>
              <a:t>1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3669268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1400" dirty="0" smtClean="0"/>
              <a:t>2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177034" y="4286585"/>
            <a:ext cx="6803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To solve this we first start by looking at the problem in a different light,</a:t>
            </a:r>
          </a:p>
          <a:p>
            <a:pPr algn="ctr"/>
            <a:r>
              <a:rPr lang="en-US" dirty="0" smtClean="0"/>
              <a:t>This is same as….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1652155" y="5350450"/>
            <a:ext cx="1447800" cy="563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 N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207078" y="6140158"/>
            <a:ext cx="7162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099955" y="5073358"/>
            <a:ext cx="1853045" cy="10390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46 kg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105400" y="5115840"/>
            <a:ext cx="39624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 the blocks move together so they have the same acceleration and can be treated as the same object!!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13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Arrow Connector 45"/>
          <p:cNvCxnSpPr/>
          <p:nvPr/>
        </p:nvCxnSpPr>
        <p:spPr>
          <a:xfrm flipH="1">
            <a:off x="2343159" y="5366904"/>
            <a:ext cx="276547" cy="51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0"/>
          </p:cNvCxnSpPr>
          <p:nvPr/>
        </p:nvCxnSpPr>
        <p:spPr>
          <a:xfrm flipV="1">
            <a:off x="2623873" y="5057177"/>
            <a:ext cx="0" cy="2768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4"/>
          </p:cNvCxnSpPr>
          <p:nvPr/>
        </p:nvCxnSpPr>
        <p:spPr>
          <a:xfrm>
            <a:off x="2623873" y="5410200"/>
            <a:ext cx="0" cy="2874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2" idx="6"/>
          </p:cNvCxnSpPr>
          <p:nvPr/>
        </p:nvCxnSpPr>
        <p:spPr>
          <a:xfrm>
            <a:off x="2661973" y="5372100"/>
            <a:ext cx="53276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3" idx="0"/>
          </p:cNvCxnSpPr>
          <p:nvPr/>
        </p:nvCxnSpPr>
        <p:spPr>
          <a:xfrm flipV="1">
            <a:off x="4715742" y="5074495"/>
            <a:ext cx="0" cy="2595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3" idx="4"/>
          </p:cNvCxnSpPr>
          <p:nvPr/>
        </p:nvCxnSpPr>
        <p:spPr>
          <a:xfrm>
            <a:off x="4715742" y="5410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3" idx="6"/>
          </p:cNvCxnSpPr>
          <p:nvPr/>
        </p:nvCxnSpPr>
        <p:spPr>
          <a:xfrm>
            <a:off x="4753842" y="5372100"/>
            <a:ext cx="263823" cy="3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3" idx="2"/>
          </p:cNvCxnSpPr>
          <p:nvPr/>
        </p:nvCxnSpPr>
        <p:spPr>
          <a:xfrm flipH="1">
            <a:off x="4227955" y="5372100"/>
            <a:ext cx="449687" cy="3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143240" y="5059873"/>
            <a:ext cx="0" cy="2741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4" idx="4"/>
          </p:cNvCxnSpPr>
          <p:nvPr/>
        </p:nvCxnSpPr>
        <p:spPr>
          <a:xfrm>
            <a:off x="6143240" y="5413663"/>
            <a:ext cx="0" cy="301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4" idx="6"/>
          </p:cNvCxnSpPr>
          <p:nvPr/>
        </p:nvCxnSpPr>
        <p:spPr>
          <a:xfrm>
            <a:off x="6181340" y="5375563"/>
            <a:ext cx="4792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Right Arrow 3"/>
          <p:cNvSpPr/>
          <p:nvPr/>
        </p:nvSpPr>
        <p:spPr>
          <a:xfrm>
            <a:off x="1579419" y="522143"/>
            <a:ext cx="1447800" cy="563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 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34342" y="1311851"/>
            <a:ext cx="7162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027219" y="245051"/>
            <a:ext cx="1853045" cy="10390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46 kg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8927" y="1616243"/>
            <a:ext cx="737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the situation looking like this, we can easily apply Newton’s second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49703" y="1806039"/>
                <a:ext cx="21132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𝑛𝑒𝑡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703" y="1806039"/>
                <a:ext cx="2113271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86558" y="2390814"/>
                <a:ext cx="15124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12=46</m:t>
                      </m:r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2400" dirty="0">
                  <a:latin typeface="Arabic Typesetting" panose="03020402040406030203" pitchFamily="66" charset="-78"/>
                  <a:cs typeface="Arabic Typesetting" panose="03020402040406030203" pitchFamily="66" charset="-78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558" y="2390814"/>
                <a:ext cx="1512465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343159" y="2858717"/>
            <a:ext cx="199926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= 0.26 m/s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984622" y="4466347"/>
            <a:ext cx="7162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097440" y="3525968"/>
            <a:ext cx="129540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 kg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40985" y="3089550"/>
            <a:ext cx="1461655" cy="13508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 kg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392840" y="3784010"/>
            <a:ext cx="748145" cy="6754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 kg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1621931" y="3770156"/>
            <a:ext cx="1447800" cy="563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 N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>
            <a:off x="3505200" y="4121715"/>
            <a:ext cx="887640" cy="6026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3"/>
          </p:cNvCxnSpPr>
          <p:nvPr/>
        </p:nvCxnSpPr>
        <p:spPr>
          <a:xfrm>
            <a:off x="5140985" y="4121715"/>
            <a:ext cx="1050746" cy="6026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18725" y="4489720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</a:t>
            </a:r>
            <a:r>
              <a:rPr lang="en-US" sz="1400" dirty="0" smtClean="0"/>
              <a:t>1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6219440" y="4489720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1400" dirty="0" smtClean="0"/>
              <a:t>2</a:t>
            </a:r>
            <a:endParaRPr lang="en-US" sz="2800" dirty="0"/>
          </a:p>
        </p:txBody>
      </p:sp>
      <p:sp>
        <p:nvSpPr>
          <p:cNvPr id="22" name="Oval 21"/>
          <p:cNvSpPr/>
          <p:nvPr/>
        </p:nvSpPr>
        <p:spPr>
          <a:xfrm>
            <a:off x="2585773" y="5334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677642" y="5334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105140" y="533746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787098" y="5074495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N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223173" y="503284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100" dirty="0" smtClean="0"/>
              <a:t>1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793708" y="505717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100" dirty="0" smtClean="0"/>
              <a:t>1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227955" y="504806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100" dirty="0" smtClean="0"/>
              <a:t>2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216450" y="507449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100" dirty="0" smtClean="0"/>
              <a:t>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134342" y="5839137"/>
                <a:ext cx="21705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12−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=15(0.26)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342" y="5839137"/>
                <a:ext cx="217059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789202" y="5740338"/>
                <a:ext cx="20090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=7(0.26)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202" y="5740338"/>
                <a:ext cx="200901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551341" y="5774974"/>
                <a:ext cx="1643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=24(0.26)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341" y="5774974"/>
                <a:ext cx="164372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637276" y="6294336"/>
                <a:ext cx="1313245" cy="40011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=6.24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276" y="6294336"/>
                <a:ext cx="1313245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579419" y="6294336"/>
                <a:ext cx="1164614" cy="40011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=8.1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419" y="6294336"/>
                <a:ext cx="1164614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3614192" y="6083963"/>
                <a:ext cx="23054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8.1−6.24=7(0.26)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192" y="6083963"/>
                <a:ext cx="2305439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141706" y="6370536"/>
                <a:ext cx="11480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1.8=1.8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706" y="6370536"/>
                <a:ext cx="1148071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Smiley Face 71"/>
          <p:cNvSpPr/>
          <p:nvPr/>
        </p:nvSpPr>
        <p:spPr>
          <a:xfrm>
            <a:off x="5282936" y="6390949"/>
            <a:ext cx="478119" cy="4108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2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2" grpId="0" animBg="1"/>
      <p:bldP spid="13" grpId="0" animBg="1"/>
      <p:bldP spid="14" grpId="0" animBg="1"/>
      <p:bldP spid="15" grpId="0" animBg="1"/>
      <p:bldP spid="18" grpId="0"/>
      <p:bldP spid="19" grpId="0"/>
      <p:bldP spid="22" grpId="0" animBg="1"/>
      <p:bldP spid="23" grpId="0" animBg="1"/>
      <p:bldP spid="24" grpId="0" animBg="1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 animBg="1"/>
      <p:bldP spid="69" grpId="0" animBg="1"/>
      <p:bldP spid="70" grpId="0"/>
      <p:bldP spid="71" grpId="0"/>
      <p:bldP spid="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http://74.53.161.163/~wpascoe/feathery/wp-content/uploads/2010/08/treehouse-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897" y="1403323"/>
            <a:ext cx="1788373" cy="218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7444" y="152400"/>
            <a:ext cx="2514600" cy="8382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836340"/>
            <a:ext cx="8229600" cy="152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Jimmy is moving across town and is pushing his belongings down the frictionless street with a force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125N</a:t>
            </a:r>
            <a:r>
              <a:rPr lang="en-US" dirty="0" smtClean="0"/>
              <a:t>. What is the force acting between each of the objects and the acceleration?</a:t>
            </a:r>
            <a:endParaRPr lang="en-US" dirty="0"/>
          </a:p>
        </p:txBody>
      </p:sp>
      <p:pic>
        <p:nvPicPr>
          <p:cNvPr id="4" name="Picture 8" descr="http://t2.gstatic.com/images?q=tbn:ANd9GcSSaPy7DkWB2R_0aszFV1YzfTCkmLc3CSKKo8g_YTggxzSAY88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45108">
            <a:off x="813254" y="2706860"/>
            <a:ext cx="542178" cy="864782"/>
          </a:xfrm>
          <a:prstGeom prst="rect">
            <a:avLst/>
          </a:prstGeom>
          <a:noFill/>
        </p:spPr>
      </p:pic>
      <p:pic>
        <p:nvPicPr>
          <p:cNvPr id="3074" name="Picture 2" descr="http://techdigestuk.typepad.com/tech_digest/lg_tv_frid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2334940"/>
            <a:ext cx="747365" cy="130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rolandconnect.com/images/products/gallery/v-piano_grand_angle_2_half_ga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365" y="2851195"/>
            <a:ext cx="739026" cy="793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catsaregreat.com/wp-content/uploads/2010/05/basket-of-cats.s600x6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391" y="2868562"/>
            <a:ext cx="1136706" cy="75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79400" y="3587509"/>
            <a:ext cx="8458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12336" y="364824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100 kg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39136" y="364462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120 kg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2724" y="364462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52 kg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9400" y="4416579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125 = (272)a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418" y="4796079"/>
            <a:ext cx="169309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= 0.46 m/s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15905" y="437091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807774" y="437091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235272" y="4374377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6" idx="0"/>
          </p:cNvCxnSpPr>
          <p:nvPr/>
        </p:nvCxnSpPr>
        <p:spPr>
          <a:xfrm flipV="1">
            <a:off x="3754005" y="4094091"/>
            <a:ext cx="0" cy="276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4"/>
          </p:cNvCxnSpPr>
          <p:nvPr/>
        </p:nvCxnSpPr>
        <p:spPr>
          <a:xfrm>
            <a:off x="3754005" y="4447114"/>
            <a:ext cx="0" cy="2874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0"/>
          </p:cNvCxnSpPr>
          <p:nvPr/>
        </p:nvCxnSpPr>
        <p:spPr>
          <a:xfrm flipV="1">
            <a:off x="5845874" y="4111409"/>
            <a:ext cx="0" cy="259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4"/>
          </p:cNvCxnSpPr>
          <p:nvPr/>
        </p:nvCxnSpPr>
        <p:spPr>
          <a:xfrm>
            <a:off x="5845874" y="4447114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273372" y="4096787"/>
            <a:ext cx="0" cy="274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4"/>
          </p:cNvCxnSpPr>
          <p:nvPr/>
        </p:nvCxnSpPr>
        <p:spPr>
          <a:xfrm>
            <a:off x="7273372" y="4450577"/>
            <a:ext cx="0" cy="301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6"/>
          </p:cNvCxnSpPr>
          <p:nvPr/>
        </p:nvCxnSpPr>
        <p:spPr>
          <a:xfrm>
            <a:off x="3792105" y="4409014"/>
            <a:ext cx="5327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473291" y="4403818"/>
            <a:ext cx="276547" cy="5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6"/>
          </p:cNvCxnSpPr>
          <p:nvPr/>
        </p:nvCxnSpPr>
        <p:spPr>
          <a:xfrm>
            <a:off x="5883974" y="4409014"/>
            <a:ext cx="263823" cy="3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2"/>
          </p:cNvCxnSpPr>
          <p:nvPr/>
        </p:nvCxnSpPr>
        <p:spPr>
          <a:xfrm flipH="1">
            <a:off x="5361270" y="4409014"/>
            <a:ext cx="446504" cy="3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6"/>
          </p:cNvCxnSpPr>
          <p:nvPr/>
        </p:nvCxnSpPr>
        <p:spPr>
          <a:xfrm>
            <a:off x="7311472" y="4412477"/>
            <a:ext cx="4792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17230" y="4111409"/>
            <a:ext cx="70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125 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374852" y="407778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100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923840" y="409409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100" dirty="0" smtClean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358087" y="408497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100" dirty="0" smtClean="0"/>
              <a:t>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346582" y="411140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100" dirty="0" smtClean="0"/>
              <a:t>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923533" y="5033039"/>
                <a:ext cx="2681247" cy="400110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125−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=100(0.46)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533" y="5033039"/>
                <a:ext cx="2681247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11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25542" y="5044642"/>
                <a:ext cx="2501967" cy="400110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=120(0.46)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542" y="5044642"/>
                <a:ext cx="2501967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11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311472" y="5041537"/>
                <a:ext cx="1810176" cy="400110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=52(0.46)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472" y="5041537"/>
                <a:ext cx="1810176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601239" y="5641721"/>
                <a:ext cx="11996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=23.9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1239" y="5641721"/>
                <a:ext cx="1199687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719416" y="5657022"/>
                <a:ext cx="10180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=79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9416" y="5657022"/>
                <a:ext cx="1018036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725542" y="5560596"/>
                <a:ext cx="25186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7</m:t>
                      </m:r>
                      <m:r>
                        <a:rPr lang="en-US" b="0" i="1" smtClean="0">
                          <a:latin typeface="Cambria Math"/>
                        </a:rPr>
                        <m:t>9−23.9=120(0.46)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542" y="5560596"/>
                <a:ext cx="2518638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317524" y="5896925"/>
                <a:ext cx="1056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55=55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7524" y="5896925"/>
                <a:ext cx="105670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Smiley Face 44"/>
          <p:cNvSpPr/>
          <p:nvPr/>
        </p:nvSpPr>
        <p:spPr>
          <a:xfrm>
            <a:off x="6414862" y="6040763"/>
            <a:ext cx="478119" cy="4108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6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0607 -0.04624 0.00625 -0.00416 0.31423 -0.00208 C 0.37187 0.00324 0.39097 0.00139 0.46979 0 C 0.54305 -0.02405 0.47812 -0.00416 0.66979 -0.00624 C 0.70798 -0.00879 0.68993 -0.00832 0.72378 -0.00832 " pathEditMode="relative" ptsTypes="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0607 -0.04624 0.00625 -0.00416 0.31423 -0.00208 C 0.37187 0.00324 0.39097 0.00139 0.46979 0 C 0.54305 -0.02405 0.47812 -0.00416 0.66979 -0.00624 C 0.70798 -0.00879 0.68993 -0.00832 0.72378 -0.00832 " pathEditMode="relative" ptsTypes="ffffA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0607 -0.04624 0.00625 -0.00416 0.31423 -0.00208 C 0.37187 0.00324 0.39097 0.00139 0.46979 0 C 0.54305 -0.02405 0.47812 -0.00416 0.66979 -0.00624 C 0.70798 -0.00879 0.68993 -0.00832 0.72378 -0.00832 " pathEditMode="relative" ptsTypes="ffffA">
                                      <p:cBhvr>
                                        <p:cTn id="1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0607 -0.04624 0.00625 -0.00416 0.31423 -0.00208 C 0.37187 0.00324 0.39097 0.00139 0.46979 0 C 0.54305 -0.02405 0.47812 -0.00416 0.66979 -0.00624 C 0.70798 -0.00879 0.68993 -0.00832 0.72378 -0.00832 " pathEditMode="relative" ptsTypes="ffffA">
                                      <p:cBhvr>
                                        <p:cTn id="12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6" grpId="0" animBg="1"/>
      <p:bldP spid="17" grpId="0" animBg="1"/>
      <p:bldP spid="18" grpId="0" animBg="1"/>
      <p:bldP spid="30" grpId="0"/>
      <p:bldP spid="31" grpId="0"/>
      <p:bldP spid="32" grpId="0"/>
      <p:bldP spid="33" grpId="0"/>
      <p:bldP spid="34" grpId="0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Newton’s Third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Forces come in EQUAL and OPPOSITE pairs!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2396836"/>
            <a:ext cx="2328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does that mean?</a:t>
            </a:r>
            <a:endParaRPr lang="en-US" dirty="0"/>
          </a:p>
        </p:txBody>
      </p:sp>
      <p:pic>
        <p:nvPicPr>
          <p:cNvPr id="3074" name="Picture 2" descr="http://www.csicop.org/uploads/images/si/efthimiou-fig.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1904"/>
            <a:ext cx="2613768" cy="261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wired.com/images_blogs/wiredscience/2013/10/fall_2013_sketcheskey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657600"/>
            <a:ext cx="3558888" cy="1962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805793"/>
            <a:ext cx="12192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66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545" y="304800"/>
            <a:ext cx="8229600" cy="1143000"/>
          </a:xfrm>
        </p:spPr>
        <p:txBody>
          <a:bodyPr/>
          <a:lstStyle/>
          <a:p>
            <a:r>
              <a:rPr lang="en-US" dirty="0" smtClean="0"/>
              <a:t>Newton’s Third Law</a:t>
            </a:r>
            <a:endParaRPr lang="en-US" dirty="0"/>
          </a:p>
        </p:txBody>
      </p:sp>
      <p:pic>
        <p:nvPicPr>
          <p:cNvPr id="2050" name="Picture 2" descr="http://www.khl.com/servlet/file/88671_156_preview.jpg?ITEM_ENT_ID=88671&amp;COLLSPEC_ENT_ID=32&amp;ITEM_VERSION=1&amp;FILE_SERVICE_CONF_ID=1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71247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33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Paired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Forces are paired if they are:</a:t>
            </a:r>
          </a:p>
          <a:p>
            <a:pPr lvl="1"/>
            <a:r>
              <a:rPr lang="en-US" sz="4400" dirty="0" smtClean="0"/>
              <a:t>Equal</a:t>
            </a:r>
          </a:p>
          <a:p>
            <a:pPr lvl="1"/>
            <a:r>
              <a:rPr lang="en-US" sz="4400" dirty="0" smtClean="0"/>
              <a:t>Opposite directions</a:t>
            </a:r>
          </a:p>
          <a:p>
            <a:pPr lvl="1"/>
            <a:r>
              <a:rPr lang="en-US" sz="4400" dirty="0" smtClean="0"/>
              <a:t>Same type of force</a:t>
            </a:r>
          </a:p>
          <a:p>
            <a:pPr lvl="1"/>
            <a:r>
              <a:rPr lang="en-US" sz="4400" dirty="0" smtClean="0"/>
              <a:t>Act on different objects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96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82714"/>
            <a:ext cx="22117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Practice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9421" y="1491734"/>
            <a:ext cx="2766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 pull on the rope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529957" y="1491733"/>
            <a:ext cx="3200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rope pulls on me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08712" y="3418466"/>
            <a:ext cx="2237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 kick the wall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94057" y="5208243"/>
            <a:ext cx="29358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My head hits the soccer ball</a:t>
            </a:r>
            <a:endParaRPr lang="en-US" sz="2800" dirty="0"/>
          </a:p>
        </p:txBody>
      </p:sp>
      <p:pic>
        <p:nvPicPr>
          <p:cNvPr id="4098" name="Picture 2" descr="http://image.shutterstock.com/display_pic_with_logo/83045/83045,1175849592,7/stock-vector-man-pulling-rope-30228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59329" y="1048806"/>
            <a:ext cx="1360326" cy="140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galwayphotographssite.com/Photos/prom_wa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36754"/>
            <a:ext cx="1715526" cy="128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ages.inmagine.com/img/rubberball/rbv031/rbv031016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723" y="4970921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445059" y="3418466"/>
            <a:ext cx="2668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wall kicks me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509137" y="5208242"/>
            <a:ext cx="3001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soccer ball hits my head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802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a gun shoots a bullet forward, then the bullet will also shoot the gun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Earth pulls a skydiver DOWN with its gravity then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Jimmy’s foot pushes a soccer ball forward with 20 N of forces, the soccer ball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a tow truck pulls a car forward with 1200 N of force then the car 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a magnet pulls a paper clip up with 2 N of force, then the paperclip 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Bob’s teeth pushes in on a metal nail with 50 N of force, then the nail________.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Bob is trying to do a pull up on a bar.  If Bob pulls down on the bar with 700 N of force, then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Bob is trying to do a push up.  If Bob pushes down on the floor with 400 N of force, then 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2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3276600" cy="1143000"/>
          </a:xfrm>
        </p:spPr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pic>
        <p:nvPicPr>
          <p:cNvPr id="1026" name="Picture 2" descr="http://images.clipartof.com/small/1048788-Cartoon-Beat-Up-Man-Surrender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964" y="1752600"/>
            <a:ext cx="428625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07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791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i="1" dirty="0"/>
              <a:t>I did not provoke the fight, so I do not feel bad for what I was forced to do. We were arguing, and since I was right and he was wrong, he decided to fight to cover up his stupidity. He swung at me first, but because I was in top physical condition, I was able to act quickly and block the punch neatly with my head. Then, I jumped to the ground, knocking him down on top of me. I placed my ear in his mouth and between his teeth and then I poked his finger several times with my eye. His teeth hurt so much from the strength of my ear that he became irate and tried to kick me, but I cleverly blocked the onslaught of his attack with my ribs and face. I scrambled to my feet and ran to my car in hopes I would get away and save this man from my deadly hands. Before I could start the car he pulled me from the open door. I proceeded to swing at him, but only managed to hit myself in the head. To this I said, “What’s this two against one?” That was the final straw—I lost all control. There will be no mercy!! Taking him in my death grip, I pounded him in the knee with my stomach—then I hit him two or three times in the fist with my teeth! He had had it! I could tell. After that he didn’t even try to pick me up off the ground. He was too chicken!!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62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76800" y="719975"/>
            <a:ext cx="40148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force of Gravity pulls the Earth to the apple!!!!!!!!!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14958" y="748843"/>
            <a:ext cx="38342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Force of Gravity pulls an apple to the Earth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0322" y="4918685"/>
            <a:ext cx="8082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Earth pulls on the apple just as hard as the apple pulls on the Earth!!!!!!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427198" y="5454134"/>
            <a:ext cx="451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 why does apple move and Earth stand still?</a:t>
            </a:r>
            <a:endParaRPr lang="en-US" dirty="0"/>
          </a:p>
        </p:txBody>
      </p:sp>
      <p:sp>
        <p:nvSpPr>
          <p:cNvPr id="8" name="AutoShape 4" descr="https://encrypted-tbn2.google.com/images?q=tbn:ANd9GcQMaRe6uJ-WAuW45msMVoazVpTWSN2nTSq-cYNvGSVitIoRNWNa7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6" name="Picture 6" descr="http://i.livescience.com/images/i/14738/i02/blue-marble-earth-100218_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432" y="3276599"/>
            <a:ext cx="1171546" cy="1171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www.foodsubs.com/Photos/jonagoldappl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026" y="2286000"/>
            <a:ext cx="176357" cy="17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86434" y="5830393"/>
                <a:ext cx="259577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/>
                            </a:rPr>
                            <m:t>𝑛𝑒𝑡</m:t>
                          </m:r>
                        </m:sub>
                      </m:sSub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r>
                        <a:rPr lang="en-US" sz="40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434" y="5830393"/>
                <a:ext cx="2595775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002120" y="2277691"/>
            <a:ext cx="682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Earth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6856492" y="2277691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Apple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3262568" y="2277691"/>
            <a:ext cx="169790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smtClean="0"/>
              <a:t>M</a:t>
            </a:r>
            <a:endParaRPr lang="en-US" sz="13800" dirty="0"/>
          </a:p>
        </p:txBody>
      </p:sp>
      <p:sp>
        <p:nvSpPr>
          <p:cNvPr id="14" name="TextBox 13"/>
          <p:cNvSpPr txBox="1"/>
          <p:nvPr/>
        </p:nvSpPr>
        <p:spPr>
          <a:xfrm>
            <a:off x="4901059" y="3154279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71986" y="315427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131179" y="2168603"/>
            <a:ext cx="103265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smtClean="0"/>
              <a:t>a</a:t>
            </a:r>
            <a:endParaRPr lang="en-US" sz="13800" dirty="0"/>
          </a:p>
        </p:txBody>
      </p:sp>
      <p:sp>
        <p:nvSpPr>
          <p:cNvPr id="17" name="TextBox 16"/>
          <p:cNvSpPr txBox="1"/>
          <p:nvPr/>
        </p:nvSpPr>
        <p:spPr>
          <a:xfrm>
            <a:off x="5293463" y="31542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54265" y="31542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70722" y="2985002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464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8.14815E-6 C 0.00591 -0.02268 0.00591 -0.04768 7.5E-6 -0.0706 C 0.00174 -0.1331 0.00157 -0.10833 0.00157 -0.14536 " pathEditMode="relative" ptsTypes="ffA">
                                      <p:cBhvr>
                                        <p:cTn id="12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2126</TotalTime>
  <Words>819</Words>
  <Application>Microsoft Office PowerPoint</Application>
  <PresentationFormat>On-screen Show (4:3)</PresentationFormat>
  <Paragraphs>112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Arabic Typesetting</vt:lpstr>
      <vt:lpstr>Arial</vt:lpstr>
      <vt:lpstr>Calibri</vt:lpstr>
      <vt:lpstr>Cambria Math</vt:lpstr>
      <vt:lpstr>Constantia</vt:lpstr>
      <vt:lpstr>Wingdings 2</vt:lpstr>
      <vt:lpstr>Flow</vt:lpstr>
      <vt:lpstr>Newton’s Third Law</vt:lpstr>
      <vt:lpstr>Newton’s Third Law</vt:lpstr>
      <vt:lpstr>Newton’s Third Law</vt:lpstr>
      <vt:lpstr>Paired Forces</vt:lpstr>
      <vt:lpstr>PowerPoint Presentation</vt:lpstr>
      <vt:lpstr>Practice</vt:lpstr>
      <vt:lpstr>Perspective</vt:lpstr>
      <vt:lpstr>PowerPoint Presentation</vt:lpstr>
      <vt:lpstr>PowerPoint Presentation</vt:lpstr>
      <vt:lpstr>How can the Horse pull the Cart?</vt:lpstr>
      <vt:lpstr>Newton’s Third Law in Action</vt:lpstr>
      <vt:lpstr>PowerPoint Presentation</vt:lpstr>
      <vt:lpstr>Practice</vt:lpstr>
    </vt:vector>
  </TitlesOfParts>
  <Company>Alpine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Third Law</dc:title>
  <dc:creator>asduser</dc:creator>
  <cp:lastModifiedBy>Gordon Fluckiger</cp:lastModifiedBy>
  <cp:revision>29</cp:revision>
  <cp:lastPrinted>2011-12-01T18:31:11Z</cp:lastPrinted>
  <dcterms:created xsi:type="dcterms:W3CDTF">2011-11-30T22:08:45Z</dcterms:created>
  <dcterms:modified xsi:type="dcterms:W3CDTF">2016-01-05T20:05:32Z</dcterms:modified>
</cp:coreProperties>
</file>