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256" r:id="rId4"/>
    <p:sldId id="257" r:id="rId5"/>
    <p:sldId id="258" r:id="rId6"/>
    <p:sldId id="260" r:id="rId7"/>
    <p:sldId id="264" r:id="rId8"/>
    <p:sldId id="263" r:id="rId9"/>
    <p:sldId id="261" r:id="rId10"/>
    <p:sldId id="262" r:id="rId11"/>
    <p:sldId id="269" r:id="rId12"/>
    <p:sldId id="270" r:id="rId13"/>
    <p:sldId id="271" r:id="rId14"/>
    <p:sldId id="272" r:id="rId15"/>
    <p:sldId id="267" r:id="rId16"/>
    <p:sldId id="26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05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0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8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7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23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F538-3E77-4F9D-9E43-B8E6D8C033A1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02DF-F039-441C-8845-7C3232D6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4732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Suppose you are in a car, starting at rest, and accelerate at 5 m/s/s. How far will you go in 10 seconds?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Suppose you start at 10 m/s and accelerate at -2 m/s/s. How far will you go in 8 seconds?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85474"/>
            <a:ext cx="8534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Two men are robbing a bank. One actually steals the money and runs to the roof of the 20 meter tall bank while the other is 100 meters away in a getaway car. At the order of the robber on the roof, the getaway driver begins accelerating at 4 m/s/s towards the bank. How many seconds after giving the order would the robber on the roof have to jump from the building to land on the getaway car?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away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85474"/>
            <a:ext cx="8534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Two men are robbing a bank. One actually steals the money and runs to the roof of the 20 meter tall bank while the other is 100 meters away in a getaway car. At the order of the robber on the roof, the getaway driver begins accelerating at 4 m/s/s towards the bank. How many seconds after giving the order would the robber on the roof have to jump from the building to land on the getaway car?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away car</a:t>
            </a:r>
            <a:endParaRPr lang="en-US" dirty="0"/>
          </a:p>
        </p:txBody>
      </p:sp>
      <p:pic>
        <p:nvPicPr>
          <p:cNvPr id="4" name="Picture 2" descr="http://you-are-here.com/downtown/hellman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6749"/>
            <a:ext cx="2362199" cy="19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4883">
            <a:off x="2377981" y="4999069"/>
            <a:ext cx="417899" cy="533399"/>
          </a:xfrm>
          <a:prstGeom prst="rect">
            <a:avLst/>
          </a:prstGeom>
          <a:noFill/>
        </p:spPr>
      </p:pic>
      <p:pic>
        <p:nvPicPr>
          <p:cNvPr id="1026" name="Picture 2" descr="http://i1.wp.com/cantoncarcenter.com/wp-content/uploads/2015/11/Sportscar-car-icon.png?fit=128%2C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295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124200" y="64008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599537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71799" y="5081102"/>
            <a:ext cx="0" cy="1319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579727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85474"/>
            <a:ext cx="8534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Two men are robbing a bank. One actually steals the money and runs to the roof of the 20 meter tall bank while the other is 100 meters away in a getaway car. At the order of the robber on the roof, the getaway driver begins accelerating at 4 m/s/s towards the bank. How many seconds after giving the order would the robber on the roof have to jump from the building to land on the getaway car?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away car</a:t>
            </a:r>
            <a:endParaRPr lang="en-US" dirty="0"/>
          </a:p>
        </p:txBody>
      </p:sp>
      <p:pic>
        <p:nvPicPr>
          <p:cNvPr id="4" name="Picture 2" descr="http://you-are-here.com/downtown/hellman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6749"/>
            <a:ext cx="2362199" cy="19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4883">
            <a:off x="2377981" y="4999069"/>
            <a:ext cx="417899" cy="533399"/>
          </a:xfrm>
          <a:prstGeom prst="rect">
            <a:avLst/>
          </a:prstGeom>
          <a:noFill/>
        </p:spPr>
      </p:pic>
      <p:pic>
        <p:nvPicPr>
          <p:cNvPr id="1026" name="Picture 2" descr="http://i1.wp.com/cantoncarcenter.com/wp-content/uploads/2015/11/Sportscar-car-icon.png?fit=128%2C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295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124200" y="64008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599537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71799" y="5081102"/>
            <a:ext cx="0" cy="1319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579727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4189" y="4385545"/>
            <a:ext cx="6078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 =</a:t>
            </a:r>
          </a:p>
          <a:p>
            <a:r>
              <a:rPr lang="en-US" dirty="0" err="1" smtClean="0"/>
              <a:t>Xf</a:t>
            </a:r>
            <a:r>
              <a:rPr lang="en-US" dirty="0" smtClean="0"/>
              <a:t>=</a:t>
            </a:r>
          </a:p>
          <a:p>
            <a:r>
              <a:rPr lang="en-US" dirty="0" smtClean="0"/>
              <a:t>Vi =</a:t>
            </a:r>
          </a:p>
          <a:p>
            <a:r>
              <a:rPr lang="en-US" dirty="0" err="1" smtClean="0"/>
              <a:t>Vf</a:t>
            </a:r>
            <a:r>
              <a:rPr lang="en-US" dirty="0" smtClean="0"/>
              <a:t> = </a:t>
            </a:r>
          </a:p>
          <a:p>
            <a:r>
              <a:rPr lang="en-US" dirty="0" smtClean="0"/>
              <a:t>a =</a:t>
            </a:r>
          </a:p>
          <a:p>
            <a:r>
              <a:rPr lang="en-US" dirty="0" smtClean="0"/>
              <a:t>t =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1708" y="4472561"/>
            <a:ext cx="6078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 =</a:t>
            </a:r>
          </a:p>
          <a:p>
            <a:r>
              <a:rPr lang="en-US" dirty="0" err="1" smtClean="0"/>
              <a:t>Xf</a:t>
            </a:r>
            <a:r>
              <a:rPr lang="en-US" dirty="0" smtClean="0"/>
              <a:t>=</a:t>
            </a:r>
          </a:p>
          <a:p>
            <a:r>
              <a:rPr lang="en-US" dirty="0" smtClean="0"/>
              <a:t>Vi =</a:t>
            </a:r>
          </a:p>
          <a:p>
            <a:r>
              <a:rPr lang="en-US" dirty="0" err="1" smtClean="0"/>
              <a:t>Vf</a:t>
            </a:r>
            <a:r>
              <a:rPr lang="en-US" dirty="0" smtClean="0"/>
              <a:t> = </a:t>
            </a:r>
          </a:p>
          <a:p>
            <a:r>
              <a:rPr lang="en-US" dirty="0" smtClean="0"/>
              <a:t>a =</a:t>
            </a:r>
          </a:p>
          <a:p>
            <a:r>
              <a:rPr lang="en-US" dirty="0" smtClean="0"/>
              <a:t>t =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85474"/>
            <a:ext cx="85344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Two men are robbing a bank. One actually steals the money and runs to the roof of the 20 meter tall bank while the other is 100 meters away in a getaway car. At the order of the robber on the roof, the getaway driver begins accelerating at 4 m/s/s towards the bank. How many seconds after giving the order would the robber on the roof have to jump from the building to land on the getaway car?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away car</a:t>
            </a:r>
            <a:endParaRPr lang="en-US" dirty="0"/>
          </a:p>
        </p:txBody>
      </p:sp>
      <p:pic>
        <p:nvPicPr>
          <p:cNvPr id="4" name="Picture 2" descr="http://you-are-here.com/downtown/hellman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6749"/>
            <a:ext cx="2362199" cy="192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4883">
            <a:off x="2377981" y="4999069"/>
            <a:ext cx="417899" cy="533399"/>
          </a:xfrm>
          <a:prstGeom prst="rect">
            <a:avLst/>
          </a:prstGeom>
          <a:noFill/>
        </p:spPr>
      </p:pic>
      <p:pic>
        <p:nvPicPr>
          <p:cNvPr id="1026" name="Picture 2" descr="http://i1.wp.com/cantoncarcenter.com/wp-content/uploads/2015/11/Sportscar-car-icon.png?fit=128%2C1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295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124200" y="64008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599537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71799" y="5081102"/>
            <a:ext cx="0" cy="1319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579727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4189" y="4385545"/>
            <a:ext cx="11913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 = 0</a:t>
            </a:r>
          </a:p>
          <a:p>
            <a:r>
              <a:rPr lang="en-US" dirty="0" err="1" smtClean="0"/>
              <a:t>Xf</a:t>
            </a:r>
            <a:r>
              <a:rPr lang="en-US" dirty="0" smtClean="0"/>
              <a:t>= 100m</a:t>
            </a:r>
          </a:p>
          <a:p>
            <a:r>
              <a:rPr lang="en-US" dirty="0" smtClean="0"/>
              <a:t>Vi = 0</a:t>
            </a:r>
          </a:p>
          <a:p>
            <a:r>
              <a:rPr lang="en-US" dirty="0" err="1" smtClean="0"/>
              <a:t>Vf</a:t>
            </a:r>
            <a:r>
              <a:rPr lang="en-US" dirty="0" smtClean="0"/>
              <a:t> = ?</a:t>
            </a:r>
          </a:p>
          <a:p>
            <a:r>
              <a:rPr lang="en-US" dirty="0" smtClean="0"/>
              <a:t>a = 4 m/s/s</a:t>
            </a:r>
          </a:p>
          <a:p>
            <a:r>
              <a:rPr lang="en-US" dirty="0" smtClean="0"/>
              <a:t>t = ?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1708" y="4472561"/>
            <a:ext cx="12747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Xi = 0</a:t>
            </a:r>
          </a:p>
          <a:p>
            <a:r>
              <a:rPr lang="en-US" dirty="0" err="1" smtClean="0"/>
              <a:t>Xf</a:t>
            </a:r>
            <a:r>
              <a:rPr lang="en-US" dirty="0" smtClean="0"/>
              <a:t>= 20m</a:t>
            </a:r>
          </a:p>
          <a:p>
            <a:r>
              <a:rPr lang="en-US" dirty="0" smtClean="0"/>
              <a:t>Vi = 0</a:t>
            </a:r>
          </a:p>
          <a:p>
            <a:r>
              <a:rPr lang="en-US" dirty="0" err="1" smtClean="0"/>
              <a:t>Vf</a:t>
            </a:r>
            <a:r>
              <a:rPr lang="en-US" dirty="0" smtClean="0"/>
              <a:t> = ?</a:t>
            </a:r>
          </a:p>
          <a:p>
            <a:r>
              <a:rPr lang="en-US" dirty="0" smtClean="0"/>
              <a:t>a = 10 m/s/s</a:t>
            </a:r>
          </a:p>
          <a:p>
            <a:r>
              <a:rPr lang="en-US" dirty="0" smtClean="0"/>
              <a:t>t =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0.00787 L -0.52361 0.00324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2 0.03449 L 0.03646 0.1655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vertical leap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89967"/>
            <a:ext cx="3197225" cy="22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3657600"/>
            <a:ext cx="5410200" cy="2993496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Time how long you can keep you feet off the ground during a vertical jump!</a:t>
            </a:r>
          </a:p>
          <a:p>
            <a:endParaRPr lang="en-US" dirty="0"/>
          </a:p>
          <a:p>
            <a:r>
              <a:rPr lang="en-US" dirty="0" smtClean="0"/>
              <a:t>Use that time to calculate your initial velocity as you pushed of the ground!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Calculate your personal “hang time”</a:t>
            </a:r>
          </a:p>
        </p:txBody>
      </p:sp>
      <p:pic>
        <p:nvPicPr>
          <p:cNvPr id="4098" name="Picture 2" descr="Image result for vertical leap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193" y="4495800"/>
            <a:ext cx="3461807" cy="19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vertical le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1650353"/>
            <a:ext cx="3323170" cy="229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286000"/>
            <a:ext cx="7514167" cy="3450696"/>
          </a:xfrm>
        </p:spPr>
        <p:txBody>
          <a:bodyPr/>
          <a:lstStyle/>
          <a:p>
            <a:r>
              <a:rPr lang="en-US" dirty="0" smtClean="0"/>
              <a:t>One person drops the ruler as the other person sees how fast they can catch it. </a:t>
            </a:r>
          </a:p>
          <a:p>
            <a:r>
              <a:rPr lang="en-US" dirty="0" smtClean="0"/>
              <a:t>Then switch and compare who </a:t>
            </a:r>
          </a:p>
          <a:p>
            <a:r>
              <a:rPr lang="en-US" dirty="0" smtClean="0"/>
              <a:t>Best out of three wins.</a:t>
            </a:r>
          </a:p>
          <a:p>
            <a:r>
              <a:rPr lang="en-US" dirty="0" smtClean="0"/>
              <a:t>Each side find their winner and send them to the front!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838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Ruler Reaction Time Race Of Science!!!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Dollar Drop</a:t>
            </a:r>
            <a:endParaRPr lang="en-US" dirty="0"/>
          </a:p>
        </p:txBody>
      </p:sp>
      <p:pic>
        <p:nvPicPr>
          <p:cNvPr id="3074" name="Picture 2" descr="Image result for dollar drop reaction 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58613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912869"/>
            <a:ext cx="7772400" cy="1780108"/>
          </a:xfrm>
        </p:spPr>
        <p:txBody>
          <a:bodyPr/>
          <a:lstStyle/>
          <a:p>
            <a:r>
              <a:rPr lang="en-US" dirty="0" smtClean="0"/>
              <a:t>Free fall</a:t>
            </a:r>
            <a:endParaRPr lang="en-US" dirty="0"/>
          </a:p>
        </p:txBody>
      </p:sp>
      <p:pic>
        <p:nvPicPr>
          <p:cNvPr id="1026" name="Picture 2" descr="http://www.southbayriders.com/forums/attachment.php?attachmentid=331273&amp;d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6289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nlinephys.com/freefal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187324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SWpsC4e6U2dh5f-tIH_zgUNCiSBnIka17TvtOjQpd5RAcXBeks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1437"/>
            <a:ext cx="17907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arm4.static.flickr.com/3187/2976421424_2fb19948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33" y="114300"/>
            <a:ext cx="210091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hysicsclassroom.com/mmedia/newtlaws/efff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8450"/>
            <a:ext cx="14478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1981200"/>
            <a:ext cx="6500989" cy="1981199"/>
          </a:xfrm>
        </p:spPr>
        <p:txBody>
          <a:bodyPr>
            <a:normAutofit/>
          </a:bodyPr>
          <a:lstStyle/>
          <a:p>
            <a:r>
              <a:rPr lang="en-US" dirty="0" smtClean="0"/>
              <a:t>As soon as it leaves your hand!</a:t>
            </a:r>
          </a:p>
          <a:p>
            <a:r>
              <a:rPr lang="en-US" dirty="0" smtClean="0"/>
              <a:t>When the only force acting on the ball is gravity.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When is an object in </a:t>
            </a:r>
            <a:r>
              <a:rPr lang="en-US" dirty="0" err="1" smtClean="0"/>
              <a:t>Freefall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8" name="Picture 4" descr="http://onlinephys.com/freef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28" y="2594264"/>
            <a:ext cx="251408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.oup.com/wp-content/uploads/2011/08/Falling-Ca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3200400"/>
            <a:ext cx="89976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36" y="2057400"/>
            <a:ext cx="6870123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I drop this ball did it accelerate?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0"/>
            <a:ext cx="4191000" cy="1143000"/>
          </a:xfrm>
        </p:spPr>
        <p:txBody>
          <a:bodyPr/>
          <a:lstStyle/>
          <a:p>
            <a:r>
              <a:rPr lang="en-US" dirty="0" err="1" smtClean="0"/>
              <a:t>Freefall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4636" y="2644113"/>
            <a:ext cx="540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does it mean if I say it accelerated?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4107" y="3408947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of us know that when you drop something, it speeds up as it falls. That’s why we would easily catch a baseball that fell one meter with our bare hands but if it fell from a 5 story building?</a:t>
            </a:r>
            <a:endParaRPr lang="en-US" sz="2800" dirty="0"/>
          </a:p>
        </p:txBody>
      </p:sp>
      <p:pic>
        <p:nvPicPr>
          <p:cNvPr id="1026" name="Picture 2" descr="Image result for basebal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46750"/>
            <a:ext cx="2248513" cy="23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6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09" y="247424"/>
            <a:ext cx="8229600" cy="1143000"/>
          </a:xfrm>
        </p:spPr>
        <p:txBody>
          <a:bodyPr/>
          <a:lstStyle/>
          <a:p>
            <a:r>
              <a:rPr lang="en-US" dirty="0" smtClean="0"/>
              <a:t>Acceleration of Gravity --- 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94880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gency FB" pitchFamily="34" charset="0"/>
              </a:rPr>
              <a:t>-9.8 m/s</a:t>
            </a:r>
            <a:r>
              <a:rPr lang="en-US" sz="3600" baseline="30000" dirty="0" smtClean="0">
                <a:latin typeface="Agency FB" pitchFamily="34" charset="0"/>
              </a:rPr>
              <a:t>2</a:t>
            </a:r>
            <a:endParaRPr lang="en-US" sz="3600" dirty="0">
              <a:latin typeface="Agency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7840" y="1973615"/>
                <a:ext cx="30665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−10 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40" y="1973615"/>
                <a:ext cx="3066545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84168" y="2585585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does this mean?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3091041"/>
            <a:ext cx="846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 changes the speed of an object by -10 m/s each second!!!</a:t>
            </a:r>
            <a:endParaRPr lang="en-US" sz="2400" dirty="0"/>
          </a:p>
        </p:txBody>
      </p:sp>
      <p:sp>
        <p:nvSpPr>
          <p:cNvPr id="8" name="AutoShape 4" descr="http://members.tripod.com/sharing_science/Physics/toygifs/WW1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454" y="3561111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I’m holding a ball in my hand what is the ball’s velocity?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3769571"/>
            <a:ext cx="85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0m/s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33239" y="4186491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soon as the ball leaves</a:t>
            </a:r>
            <a:r>
              <a:rPr lang="en-US" sz="2000" dirty="0" smtClean="0"/>
              <a:t> </a:t>
            </a:r>
            <a:r>
              <a:rPr lang="en-US" sz="2000" dirty="0" smtClean="0"/>
              <a:t>my hand what is the ball’s acceleration?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35003" y="4554756"/>
            <a:ext cx="1161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-10m/s/s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454" y="4894463"/>
            <a:ext cx="6467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 throw the ball into the air and it reaches the top what is it’s acceleration?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586071" y="5311383"/>
            <a:ext cx="118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-10m/s/s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18454" y="5879703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it starts coming back down, what is it’s acceleration?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6247968"/>
            <a:ext cx="118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-10m/s/s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63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36" y="2057400"/>
            <a:ext cx="6870123" cy="2348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the difference between an object in free fall and the motion we have been doing all year long?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0"/>
            <a:ext cx="4191000" cy="1143000"/>
          </a:xfrm>
        </p:spPr>
        <p:txBody>
          <a:bodyPr/>
          <a:lstStyle/>
          <a:p>
            <a:r>
              <a:rPr lang="en-US" dirty="0" err="1" smtClean="0"/>
              <a:t>Freefall</a:t>
            </a:r>
            <a:endParaRPr lang="en-US" dirty="0"/>
          </a:p>
        </p:txBody>
      </p:sp>
      <p:pic>
        <p:nvPicPr>
          <p:cNvPr id="4" name="Picture 2" descr="http://www.lightandmatter.com/html_books/lm/ch03/figs/person-throws-b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39" y="1074290"/>
            <a:ext cx="2557961" cy="57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9556"/>
            <a:ext cx="636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Nothing really except it is constantly accelerating!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433639" y="3026268"/>
            <a:ext cx="2819400" cy="3831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4723565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the graphs of motion look like for the ball free falling?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77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09" y="247424"/>
            <a:ext cx="8229600" cy="1143000"/>
          </a:xfrm>
        </p:spPr>
        <p:txBody>
          <a:bodyPr/>
          <a:lstStyle/>
          <a:p>
            <a:r>
              <a:rPr lang="en-US" dirty="0" smtClean="0"/>
              <a:t>Acceleration of Gravity --- 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94880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gency FB" pitchFamily="34" charset="0"/>
              </a:rPr>
              <a:t>-9.8 m/s</a:t>
            </a:r>
            <a:r>
              <a:rPr lang="en-US" sz="3600" baseline="30000" dirty="0" smtClean="0">
                <a:latin typeface="Agency FB" pitchFamily="34" charset="0"/>
              </a:rPr>
              <a:t>2</a:t>
            </a:r>
            <a:endParaRPr lang="en-US" sz="3600" dirty="0">
              <a:latin typeface="Agency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7840" y="1973615"/>
                <a:ext cx="30665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−10 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40" y="1973615"/>
                <a:ext cx="3066545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84168" y="2585585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does this mean?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975" y="3091041"/>
            <a:ext cx="846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 changes the speed of an object by -10 m/s each second!!!</a:t>
            </a:r>
            <a:endParaRPr lang="en-US" sz="2400" dirty="0"/>
          </a:p>
        </p:txBody>
      </p:sp>
      <p:sp>
        <p:nvSpPr>
          <p:cNvPr id="8" name="AutoShape 4" descr="http://members.tripod.com/sharing_science/Physics/toygifs/WW1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members.tripod.com/sharing_science/Physics/toygifs/WW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99318"/>
            <a:ext cx="21336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454" y="3561111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So, If I throw a ball up into the air at 35 m/s, how fast is it going after  2 seconds?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22309" y="3905436"/>
            <a:ext cx="8310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15 m/s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32016" y="5167214"/>
            <a:ext cx="442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when the ball gets to the top?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9771" y="5071627"/>
            <a:ext cx="230165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 stops!!</a:t>
            </a:r>
          </a:p>
          <a:p>
            <a:r>
              <a:rPr lang="en-US" dirty="0" smtClean="0"/>
              <a:t>But only for a moment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286" y="5737086"/>
            <a:ext cx="265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long till it gets there?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7192" y="5733117"/>
            <a:ext cx="12856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3.5 seconds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286" y="6113990"/>
            <a:ext cx="48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fast is it going when it gets back to my hand?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63218" y="6110361"/>
            <a:ext cx="9015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-35 m/s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220438"/>
            <a:ext cx="124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seconds?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22308" y="4300980"/>
            <a:ext cx="8310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 m/s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4734097"/>
            <a:ext cx="124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seconds?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22308" y="4707577"/>
            <a:ext cx="8310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-5 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 animBg="1"/>
      <p:bldP spid="14" grpId="0" animBg="1"/>
      <p:bldP spid="15" grpId="0"/>
      <p:bldP spid="16" grpId="0" animBg="1"/>
      <p:bldP spid="3" grpId="0"/>
      <p:bldP spid="19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ysicsclassroom.com/class/1dkin/U1L5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68" y="1821996"/>
            <a:ext cx="1524000" cy="440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89" y="5437295"/>
            <a:ext cx="1069445" cy="1365020"/>
          </a:xfrm>
          <a:prstGeom prst="rect">
            <a:avLst/>
          </a:prstGeom>
          <a:noFill/>
        </p:spPr>
      </p:pic>
      <p:pic>
        <p:nvPicPr>
          <p:cNvPr id="1028" name="Picture 4" descr="http://www.blog-city.info/en/img4/4098_smily%20tenis%20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25" y="45644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blog-city.info/en/img4/4098_smily%20tenis%20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25" y="54442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blog-city.info/en/img4/4098_smily%20tenis%20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70" y="40269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blog-city.info/en/img4/4098_smily%20tenis%20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70" y="37221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blog-city.info/en/img4/4098_smily%20tenis%20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79" y="40269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blog-city.info/en/img4/4098_smily%20tenis%20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79" y="45644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blog-city.info/en/img4/4098_smily%20tenis%20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79" y="54442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309" y="5227290"/>
            <a:ext cx="83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m/s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308" y="4578313"/>
            <a:ext cx="83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m/s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3164" y="4026932"/>
            <a:ext cx="83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m/s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38149" y="3352800"/>
            <a:ext cx="71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m/s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52191" y="4026932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 m/s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20752" y="4532192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-20 m/s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27679" y="5227290"/>
            <a:ext cx="90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-30 m/s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5772" y="6693932"/>
            <a:ext cx="2517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88468" y="188182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fast is the ball traveling if one represents a second of time?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73953" y="4739580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far has it fallen?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6764" y="2773041"/>
            <a:ext cx="70403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u="sng" dirty="0"/>
              <a:t>y</a:t>
            </a:r>
            <a:r>
              <a:rPr lang="en-US" sz="2000" u="sng" dirty="0" smtClean="0"/>
              <a:t> </a:t>
            </a:r>
            <a:r>
              <a:rPr lang="en-US" sz="2000" dirty="0" smtClean="0"/>
              <a:t>   </a:t>
            </a:r>
          </a:p>
          <a:p>
            <a:r>
              <a:rPr lang="en-US" dirty="0" err="1"/>
              <a:t>y</a:t>
            </a:r>
            <a:r>
              <a:rPr lang="en-US" sz="1050" dirty="0" err="1" smtClean="0"/>
              <a:t>i</a:t>
            </a:r>
            <a:r>
              <a:rPr lang="en-US" sz="2000" dirty="0" smtClean="0"/>
              <a:t> =</a:t>
            </a:r>
          </a:p>
          <a:p>
            <a:r>
              <a:rPr lang="en-US" sz="2000" dirty="0" err="1" smtClean="0"/>
              <a:t>y</a:t>
            </a:r>
            <a:r>
              <a:rPr lang="en-US" sz="1050" dirty="0" err="1" smtClean="0"/>
              <a:t>f</a:t>
            </a:r>
            <a:r>
              <a:rPr lang="en-US" sz="2000" dirty="0" smtClean="0"/>
              <a:t> =</a:t>
            </a:r>
          </a:p>
          <a:p>
            <a:r>
              <a:rPr lang="en-US" sz="2000" dirty="0" smtClean="0"/>
              <a:t>v</a:t>
            </a:r>
            <a:r>
              <a:rPr lang="en-US" sz="1050" dirty="0" smtClean="0"/>
              <a:t>i</a:t>
            </a:r>
            <a:r>
              <a:rPr lang="en-US" sz="2000" dirty="0" smtClean="0"/>
              <a:t> =</a:t>
            </a:r>
          </a:p>
          <a:p>
            <a:r>
              <a:rPr lang="en-US" sz="2000" dirty="0" err="1" smtClean="0"/>
              <a:t>v</a:t>
            </a:r>
            <a:r>
              <a:rPr lang="en-US" sz="1050" dirty="0" err="1" smtClean="0"/>
              <a:t>f</a:t>
            </a:r>
            <a:r>
              <a:rPr lang="en-US" sz="2000" dirty="0" smtClean="0"/>
              <a:t> =</a:t>
            </a:r>
          </a:p>
          <a:p>
            <a:r>
              <a:rPr lang="en-US" sz="2000" dirty="0" smtClean="0"/>
              <a:t>a =</a:t>
            </a:r>
          </a:p>
          <a:p>
            <a:r>
              <a:rPr lang="en-US" sz="2000" dirty="0" smtClean="0"/>
              <a:t>t =</a:t>
            </a:r>
            <a:endParaRPr lang="en-US" sz="2000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88562" y="312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93371" y="339418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93371" y="37173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02989" y="399466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83753" y="4319633"/>
            <a:ext cx="98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 m/s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28627" y="460085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81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87775" y="2712820"/>
            <a:ext cx="1561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</a:t>
            </a:r>
            <a:r>
              <a:rPr lang="en-US" sz="1100" dirty="0" err="1"/>
              <a:t>f</a:t>
            </a:r>
            <a:r>
              <a:rPr lang="en-US" sz="2800" dirty="0" smtClean="0"/>
              <a:t> = at + v</a:t>
            </a:r>
            <a:r>
              <a:rPr lang="en-US" sz="1200" dirty="0" smtClean="0"/>
              <a:t>i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453139" y="333438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sz="1050" dirty="0" err="1" smtClean="0"/>
              <a:t>f</a:t>
            </a:r>
            <a:r>
              <a:rPr lang="en-US" dirty="0" smtClean="0"/>
              <a:t> = (-10)(5) + 0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31789" y="3717391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sz="1050" dirty="0" err="1" smtClean="0"/>
              <a:t>f</a:t>
            </a:r>
            <a:r>
              <a:rPr lang="en-US" sz="1050" dirty="0" smtClean="0"/>
              <a:t> </a:t>
            </a:r>
            <a:r>
              <a:rPr lang="en-US" dirty="0" smtClean="0"/>
              <a:t>= -50 m/s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65347" y="5141884"/>
            <a:ext cx="220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1200" dirty="0" err="1" smtClean="0"/>
              <a:t>f</a:t>
            </a:r>
            <a:r>
              <a:rPr lang="en-US" sz="2400" dirty="0" smtClean="0"/>
              <a:t> = </a:t>
            </a:r>
            <a:r>
              <a:rPr lang="en-US" sz="2400" dirty="0" err="1" smtClean="0"/>
              <a:t>y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2400" dirty="0" smtClean="0"/>
              <a:t>+ </a:t>
            </a:r>
            <a:r>
              <a:rPr lang="en-US" sz="2400" dirty="0" err="1" smtClean="0"/>
              <a:t>v</a:t>
            </a:r>
            <a:r>
              <a:rPr lang="en-US" sz="1100" dirty="0" err="1" smtClean="0"/>
              <a:t>i</a:t>
            </a:r>
            <a:r>
              <a:rPr lang="en-US" sz="2400" dirty="0" err="1" smtClean="0"/>
              <a:t>t</a:t>
            </a:r>
            <a:r>
              <a:rPr lang="en-US" sz="2400" dirty="0" smtClean="0"/>
              <a:t> + ½at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181600" y="5748408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1200" dirty="0" err="1" smtClean="0"/>
              <a:t>f</a:t>
            </a:r>
            <a:r>
              <a:rPr lang="en-US" sz="2400" dirty="0" smtClean="0"/>
              <a:t> = 0</a:t>
            </a:r>
            <a:r>
              <a:rPr lang="en-US" sz="1200" dirty="0" smtClean="0"/>
              <a:t> </a:t>
            </a:r>
            <a:r>
              <a:rPr lang="en-US" sz="2400" dirty="0" smtClean="0"/>
              <a:t>+ 0 + ½(-10)(5)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645644" y="6210073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y</a:t>
            </a:r>
            <a:r>
              <a:rPr lang="en-US" sz="1200" dirty="0" err="1" smtClean="0"/>
              <a:t>f</a:t>
            </a:r>
            <a:r>
              <a:rPr lang="en-US" sz="2400" dirty="0" smtClean="0"/>
              <a:t> = -125 m </a:t>
            </a:r>
            <a:endParaRPr lang="en-US" sz="2400" dirty="0"/>
          </a:p>
        </p:txBody>
      </p:sp>
      <p:sp>
        <p:nvSpPr>
          <p:cNvPr id="3" name="Freeform 2"/>
          <p:cNvSpPr/>
          <p:nvPr/>
        </p:nvSpPr>
        <p:spPr>
          <a:xfrm>
            <a:off x="4622800" y="6235700"/>
            <a:ext cx="2476500" cy="558800"/>
          </a:xfrm>
          <a:custGeom>
            <a:avLst/>
            <a:gdLst>
              <a:gd name="connsiteX0" fmla="*/ 2019300 w 2476500"/>
              <a:gd name="connsiteY0" fmla="*/ 76200 h 558800"/>
              <a:gd name="connsiteX1" fmla="*/ 1955800 w 2476500"/>
              <a:gd name="connsiteY1" fmla="*/ 63500 h 558800"/>
              <a:gd name="connsiteX2" fmla="*/ 1879600 w 2476500"/>
              <a:gd name="connsiteY2" fmla="*/ 50800 h 558800"/>
              <a:gd name="connsiteX3" fmla="*/ 1828800 w 2476500"/>
              <a:gd name="connsiteY3" fmla="*/ 38100 h 558800"/>
              <a:gd name="connsiteX4" fmla="*/ 1625600 w 2476500"/>
              <a:gd name="connsiteY4" fmla="*/ 0 h 558800"/>
              <a:gd name="connsiteX5" fmla="*/ 1244600 w 2476500"/>
              <a:gd name="connsiteY5" fmla="*/ 25400 h 558800"/>
              <a:gd name="connsiteX6" fmla="*/ 1168400 w 2476500"/>
              <a:gd name="connsiteY6" fmla="*/ 50800 h 558800"/>
              <a:gd name="connsiteX7" fmla="*/ 1130300 w 2476500"/>
              <a:gd name="connsiteY7" fmla="*/ 76200 h 558800"/>
              <a:gd name="connsiteX8" fmla="*/ 1054100 w 2476500"/>
              <a:gd name="connsiteY8" fmla="*/ 190500 h 558800"/>
              <a:gd name="connsiteX9" fmla="*/ 1028700 w 2476500"/>
              <a:gd name="connsiteY9" fmla="*/ 228600 h 558800"/>
              <a:gd name="connsiteX10" fmla="*/ 1003300 w 2476500"/>
              <a:gd name="connsiteY10" fmla="*/ 304800 h 558800"/>
              <a:gd name="connsiteX11" fmla="*/ 1016000 w 2476500"/>
              <a:gd name="connsiteY11" fmla="*/ 406400 h 558800"/>
              <a:gd name="connsiteX12" fmla="*/ 1028700 w 2476500"/>
              <a:gd name="connsiteY12" fmla="*/ 444500 h 558800"/>
              <a:gd name="connsiteX13" fmla="*/ 1066800 w 2476500"/>
              <a:gd name="connsiteY13" fmla="*/ 469900 h 558800"/>
              <a:gd name="connsiteX14" fmla="*/ 1092200 w 2476500"/>
              <a:gd name="connsiteY14" fmla="*/ 508000 h 558800"/>
              <a:gd name="connsiteX15" fmla="*/ 1143000 w 2476500"/>
              <a:gd name="connsiteY15" fmla="*/ 533400 h 558800"/>
              <a:gd name="connsiteX16" fmla="*/ 1270000 w 2476500"/>
              <a:gd name="connsiteY16" fmla="*/ 558800 h 558800"/>
              <a:gd name="connsiteX17" fmla="*/ 1930400 w 2476500"/>
              <a:gd name="connsiteY17" fmla="*/ 546100 h 558800"/>
              <a:gd name="connsiteX18" fmla="*/ 1981200 w 2476500"/>
              <a:gd name="connsiteY18" fmla="*/ 533400 h 558800"/>
              <a:gd name="connsiteX19" fmla="*/ 2044700 w 2476500"/>
              <a:gd name="connsiteY19" fmla="*/ 520700 h 558800"/>
              <a:gd name="connsiteX20" fmla="*/ 2197100 w 2476500"/>
              <a:gd name="connsiteY20" fmla="*/ 508000 h 558800"/>
              <a:gd name="connsiteX21" fmla="*/ 2311400 w 2476500"/>
              <a:gd name="connsiteY21" fmla="*/ 469900 h 558800"/>
              <a:gd name="connsiteX22" fmla="*/ 2349500 w 2476500"/>
              <a:gd name="connsiteY22" fmla="*/ 457200 h 558800"/>
              <a:gd name="connsiteX23" fmla="*/ 2387600 w 2476500"/>
              <a:gd name="connsiteY23" fmla="*/ 431800 h 558800"/>
              <a:gd name="connsiteX24" fmla="*/ 2463800 w 2476500"/>
              <a:gd name="connsiteY24" fmla="*/ 393700 h 558800"/>
              <a:gd name="connsiteX25" fmla="*/ 2476500 w 2476500"/>
              <a:gd name="connsiteY25" fmla="*/ 355600 h 558800"/>
              <a:gd name="connsiteX26" fmla="*/ 2463800 w 2476500"/>
              <a:gd name="connsiteY26" fmla="*/ 177800 h 558800"/>
              <a:gd name="connsiteX27" fmla="*/ 2438400 w 2476500"/>
              <a:gd name="connsiteY27" fmla="*/ 139700 h 558800"/>
              <a:gd name="connsiteX28" fmla="*/ 2324100 w 2476500"/>
              <a:gd name="connsiteY28" fmla="*/ 76200 h 558800"/>
              <a:gd name="connsiteX29" fmla="*/ 2197100 w 2476500"/>
              <a:gd name="connsiteY29" fmla="*/ 88900 h 558800"/>
              <a:gd name="connsiteX30" fmla="*/ 2133600 w 2476500"/>
              <a:gd name="connsiteY30" fmla="*/ 101600 h 558800"/>
              <a:gd name="connsiteX31" fmla="*/ 2057400 w 2476500"/>
              <a:gd name="connsiteY31" fmla="*/ 114300 h 558800"/>
              <a:gd name="connsiteX32" fmla="*/ 1739900 w 2476500"/>
              <a:gd name="connsiteY32" fmla="*/ 101600 h 558800"/>
              <a:gd name="connsiteX33" fmla="*/ 1663700 w 2476500"/>
              <a:gd name="connsiteY33" fmla="*/ 76200 h 558800"/>
              <a:gd name="connsiteX34" fmla="*/ 1473200 w 2476500"/>
              <a:gd name="connsiteY34" fmla="*/ 50800 h 558800"/>
              <a:gd name="connsiteX35" fmla="*/ 1409700 w 2476500"/>
              <a:gd name="connsiteY35" fmla="*/ 38100 h 558800"/>
              <a:gd name="connsiteX36" fmla="*/ 1371600 w 2476500"/>
              <a:gd name="connsiteY36" fmla="*/ 25400 h 558800"/>
              <a:gd name="connsiteX37" fmla="*/ 1295400 w 2476500"/>
              <a:gd name="connsiteY37" fmla="*/ 12700 h 558800"/>
              <a:gd name="connsiteX38" fmla="*/ 1016000 w 2476500"/>
              <a:gd name="connsiteY38" fmla="*/ 25400 h 558800"/>
              <a:gd name="connsiteX39" fmla="*/ 977900 w 2476500"/>
              <a:gd name="connsiteY39" fmla="*/ 38100 h 558800"/>
              <a:gd name="connsiteX40" fmla="*/ 927100 w 2476500"/>
              <a:gd name="connsiteY40" fmla="*/ 50800 h 558800"/>
              <a:gd name="connsiteX41" fmla="*/ 838200 w 2476500"/>
              <a:gd name="connsiteY41" fmla="*/ 76200 h 558800"/>
              <a:gd name="connsiteX42" fmla="*/ 800100 w 2476500"/>
              <a:gd name="connsiteY42" fmla="*/ 101600 h 558800"/>
              <a:gd name="connsiteX43" fmla="*/ 698500 w 2476500"/>
              <a:gd name="connsiteY43" fmla="*/ 139700 h 558800"/>
              <a:gd name="connsiteX44" fmla="*/ 596900 w 2476500"/>
              <a:gd name="connsiteY44" fmla="*/ 165100 h 558800"/>
              <a:gd name="connsiteX45" fmla="*/ 368300 w 2476500"/>
              <a:gd name="connsiteY45" fmla="*/ 152400 h 558800"/>
              <a:gd name="connsiteX46" fmla="*/ 330200 w 2476500"/>
              <a:gd name="connsiteY46" fmla="*/ 139700 h 558800"/>
              <a:gd name="connsiteX47" fmla="*/ 254000 w 2476500"/>
              <a:gd name="connsiteY47" fmla="*/ 88900 h 558800"/>
              <a:gd name="connsiteX48" fmla="*/ 152400 w 2476500"/>
              <a:gd name="connsiteY48" fmla="*/ 50800 h 558800"/>
              <a:gd name="connsiteX49" fmla="*/ 63500 w 2476500"/>
              <a:gd name="connsiteY49" fmla="*/ 25400 h 558800"/>
              <a:gd name="connsiteX50" fmla="*/ 0 w 2476500"/>
              <a:gd name="connsiteY50" fmla="*/ 127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476500" h="558800">
                <a:moveTo>
                  <a:pt x="2019300" y="76200"/>
                </a:moveTo>
                <a:lnTo>
                  <a:pt x="1955800" y="63500"/>
                </a:lnTo>
                <a:cubicBezTo>
                  <a:pt x="1930465" y="58894"/>
                  <a:pt x="1904850" y="55850"/>
                  <a:pt x="1879600" y="50800"/>
                </a:cubicBezTo>
                <a:cubicBezTo>
                  <a:pt x="1862484" y="47377"/>
                  <a:pt x="1845956" y="41317"/>
                  <a:pt x="1828800" y="38100"/>
                </a:cubicBezTo>
                <a:cubicBezTo>
                  <a:pt x="1602644" y="-4304"/>
                  <a:pt x="1745525" y="29981"/>
                  <a:pt x="1625600" y="0"/>
                </a:cubicBezTo>
                <a:cubicBezTo>
                  <a:pt x="1468164" y="6055"/>
                  <a:pt x="1372119" y="-12856"/>
                  <a:pt x="1244600" y="25400"/>
                </a:cubicBezTo>
                <a:cubicBezTo>
                  <a:pt x="1218955" y="33093"/>
                  <a:pt x="1190677" y="35948"/>
                  <a:pt x="1168400" y="50800"/>
                </a:cubicBezTo>
                <a:lnTo>
                  <a:pt x="1130300" y="76200"/>
                </a:lnTo>
                <a:lnTo>
                  <a:pt x="1054100" y="190500"/>
                </a:lnTo>
                <a:cubicBezTo>
                  <a:pt x="1045633" y="203200"/>
                  <a:pt x="1033527" y="214120"/>
                  <a:pt x="1028700" y="228600"/>
                </a:cubicBezTo>
                <a:lnTo>
                  <a:pt x="1003300" y="304800"/>
                </a:lnTo>
                <a:cubicBezTo>
                  <a:pt x="1007533" y="338667"/>
                  <a:pt x="1009895" y="372820"/>
                  <a:pt x="1016000" y="406400"/>
                </a:cubicBezTo>
                <a:cubicBezTo>
                  <a:pt x="1018395" y="419571"/>
                  <a:pt x="1020337" y="434047"/>
                  <a:pt x="1028700" y="444500"/>
                </a:cubicBezTo>
                <a:cubicBezTo>
                  <a:pt x="1038235" y="456419"/>
                  <a:pt x="1054100" y="461433"/>
                  <a:pt x="1066800" y="469900"/>
                </a:cubicBezTo>
                <a:cubicBezTo>
                  <a:pt x="1075267" y="482600"/>
                  <a:pt x="1080474" y="498229"/>
                  <a:pt x="1092200" y="508000"/>
                </a:cubicBezTo>
                <a:cubicBezTo>
                  <a:pt x="1106744" y="520120"/>
                  <a:pt x="1125273" y="526753"/>
                  <a:pt x="1143000" y="533400"/>
                </a:cubicBezTo>
                <a:cubicBezTo>
                  <a:pt x="1173313" y="544767"/>
                  <a:pt x="1243663" y="554410"/>
                  <a:pt x="1270000" y="558800"/>
                </a:cubicBezTo>
                <a:lnTo>
                  <a:pt x="1930400" y="546100"/>
                </a:lnTo>
                <a:cubicBezTo>
                  <a:pt x="1947843" y="545477"/>
                  <a:pt x="1964161" y="537186"/>
                  <a:pt x="1981200" y="533400"/>
                </a:cubicBezTo>
                <a:cubicBezTo>
                  <a:pt x="2002272" y="528717"/>
                  <a:pt x="2023262" y="523222"/>
                  <a:pt x="2044700" y="520700"/>
                </a:cubicBezTo>
                <a:cubicBezTo>
                  <a:pt x="2095327" y="514744"/>
                  <a:pt x="2146300" y="512233"/>
                  <a:pt x="2197100" y="508000"/>
                </a:cubicBezTo>
                <a:lnTo>
                  <a:pt x="2311400" y="469900"/>
                </a:lnTo>
                <a:cubicBezTo>
                  <a:pt x="2324100" y="465667"/>
                  <a:pt x="2338361" y="464626"/>
                  <a:pt x="2349500" y="457200"/>
                </a:cubicBezTo>
                <a:cubicBezTo>
                  <a:pt x="2362200" y="448733"/>
                  <a:pt x="2373948" y="438626"/>
                  <a:pt x="2387600" y="431800"/>
                </a:cubicBezTo>
                <a:cubicBezTo>
                  <a:pt x="2492760" y="379220"/>
                  <a:pt x="2354611" y="466493"/>
                  <a:pt x="2463800" y="393700"/>
                </a:cubicBezTo>
                <a:cubicBezTo>
                  <a:pt x="2468033" y="381000"/>
                  <a:pt x="2476500" y="368987"/>
                  <a:pt x="2476500" y="355600"/>
                </a:cubicBezTo>
                <a:cubicBezTo>
                  <a:pt x="2476500" y="296182"/>
                  <a:pt x="2474126" y="236314"/>
                  <a:pt x="2463800" y="177800"/>
                </a:cubicBezTo>
                <a:cubicBezTo>
                  <a:pt x="2461147" y="162769"/>
                  <a:pt x="2449887" y="149751"/>
                  <a:pt x="2438400" y="139700"/>
                </a:cubicBezTo>
                <a:cubicBezTo>
                  <a:pt x="2384653" y="92672"/>
                  <a:pt x="2376429" y="93643"/>
                  <a:pt x="2324100" y="76200"/>
                </a:cubicBezTo>
                <a:cubicBezTo>
                  <a:pt x="2281767" y="80433"/>
                  <a:pt x="2239271" y="83277"/>
                  <a:pt x="2197100" y="88900"/>
                </a:cubicBezTo>
                <a:cubicBezTo>
                  <a:pt x="2175704" y="91753"/>
                  <a:pt x="2154838" y="97739"/>
                  <a:pt x="2133600" y="101600"/>
                </a:cubicBezTo>
                <a:cubicBezTo>
                  <a:pt x="2108265" y="106206"/>
                  <a:pt x="2082800" y="110067"/>
                  <a:pt x="2057400" y="114300"/>
                </a:cubicBezTo>
                <a:cubicBezTo>
                  <a:pt x="1951567" y="110067"/>
                  <a:pt x="1845325" y="111802"/>
                  <a:pt x="1739900" y="101600"/>
                </a:cubicBezTo>
                <a:cubicBezTo>
                  <a:pt x="1713251" y="99021"/>
                  <a:pt x="1690310" y="79157"/>
                  <a:pt x="1663700" y="76200"/>
                </a:cubicBezTo>
                <a:cubicBezTo>
                  <a:pt x="1560178" y="64698"/>
                  <a:pt x="1562782" y="67088"/>
                  <a:pt x="1473200" y="50800"/>
                </a:cubicBezTo>
                <a:cubicBezTo>
                  <a:pt x="1451962" y="46939"/>
                  <a:pt x="1430641" y="43335"/>
                  <a:pt x="1409700" y="38100"/>
                </a:cubicBezTo>
                <a:cubicBezTo>
                  <a:pt x="1396713" y="34853"/>
                  <a:pt x="1384668" y="28304"/>
                  <a:pt x="1371600" y="25400"/>
                </a:cubicBezTo>
                <a:cubicBezTo>
                  <a:pt x="1346463" y="19814"/>
                  <a:pt x="1320800" y="16933"/>
                  <a:pt x="1295400" y="12700"/>
                </a:cubicBezTo>
                <a:cubicBezTo>
                  <a:pt x="1202267" y="16933"/>
                  <a:pt x="1108933" y="17965"/>
                  <a:pt x="1016000" y="25400"/>
                </a:cubicBezTo>
                <a:cubicBezTo>
                  <a:pt x="1002656" y="26468"/>
                  <a:pt x="990772" y="34422"/>
                  <a:pt x="977900" y="38100"/>
                </a:cubicBezTo>
                <a:cubicBezTo>
                  <a:pt x="961117" y="42895"/>
                  <a:pt x="943883" y="46005"/>
                  <a:pt x="927100" y="50800"/>
                </a:cubicBezTo>
                <a:cubicBezTo>
                  <a:pt x="799563" y="87239"/>
                  <a:pt x="997009" y="36498"/>
                  <a:pt x="838200" y="76200"/>
                </a:cubicBezTo>
                <a:cubicBezTo>
                  <a:pt x="825500" y="84667"/>
                  <a:pt x="813752" y="94774"/>
                  <a:pt x="800100" y="101600"/>
                </a:cubicBezTo>
                <a:cubicBezTo>
                  <a:pt x="784703" y="109299"/>
                  <a:pt x="722682" y="133105"/>
                  <a:pt x="698500" y="139700"/>
                </a:cubicBezTo>
                <a:cubicBezTo>
                  <a:pt x="664821" y="148885"/>
                  <a:pt x="596900" y="165100"/>
                  <a:pt x="596900" y="165100"/>
                </a:cubicBezTo>
                <a:cubicBezTo>
                  <a:pt x="520700" y="160867"/>
                  <a:pt x="444274" y="159636"/>
                  <a:pt x="368300" y="152400"/>
                </a:cubicBezTo>
                <a:cubicBezTo>
                  <a:pt x="354973" y="151131"/>
                  <a:pt x="341902" y="146201"/>
                  <a:pt x="330200" y="139700"/>
                </a:cubicBezTo>
                <a:cubicBezTo>
                  <a:pt x="303515" y="124875"/>
                  <a:pt x="283616" y="96304"/>
                  <a:pt x="254000" y="88900"/>
                </a:cubicBezTo>
                <a:cubicBezTo>
                  <a:pt x="160342" y="65485"/>
                  <a:pt x="245376" y="90647"/>
                  <a:pt x="152400" y="50800"/>
                </a:cubicBezTo>
                <a:cubicBezTo>
                  <a:pt x="121950" y="37750"/>
                  <a:pt x="95723" y="34607"/>
                  <a:pt x="63500" y="25400"/>
                </a:cubicBezTo>
                <a:cubicBezTo>
                  <a:pt x="9679" y="10023"/>
                  <a:pt x="43650" y="12700"/>
                  <a:pt x="0" y="12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2621" y="5876608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this Negative?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3566" y="6302406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it is </a:t>
            </a:r>
            <a:r>
              <a:rPr lang="en-US" b="1" u="sng" dirty="0" smtClean="0"/>
              <a:t>below</a:t>
            </a:r>
            <a:r>
              <a:rPr lang="en-US" dirty="0" smtClean="0"/>
              <a:t> where it started!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0473" y="1758712"/>
            <a:ext cx="2788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Jimmy throws a smiley face into the air with an initial velocity of 30 m/s, How fast will it be going one second later?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5" grpId="0" uiExpand="1" build="allAtOnce"/>
      <p:bldP spid="24" grpId="0"/>
      <p:bldP spid="26" grpId="0"/>
      <p:bldP spid="27" grpId="0"/>
      <p:bldP spid="28" grpId="0"/>
      <p:bldP spid="29" grpId="0"/>
      <p:bldP spid="30" grpId="0"/>
      <p:bldP spid="34" grpId="0"/>
      <p:bldP spid="32" grpId="0"/>
      <p:bldP spid="33" grpId="0"/>
      <p:bldP spid="37" grpId="0"/>
      <p:bldP spid="39" grpId="0"/>
      <p:bldP spid="41" grpId="0"/>
      <p:bldP spid="3" grpId="0" animBg="1"/>
      <p:bldP spid="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599" y="1033816"/>
            <a:ext cx="7408333" cy="6011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Jimmy is </a:t>
            </a:r>
            <a:r>
              <a:rPr lang="en-US" dirty="0" smtClean="0"/>
              <a:t>trying to ambush Jane</a:t>
            </a:r>
            <a:r>
              <a:rPr lang="en-US" dirty="0" smtClean="0"/>
              <a:t> </a:t>
            </a:r>
            <a:r>
              <a:rPr lang="en-US" dirty="0" smtClean="0"/>
              <a:t>with a pie…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3855" y="0"/>
            <a:ext cx="8229600" cy="1252728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074" name="Picture 2" descr="http://you-are-here.com/downtown/hellman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267200"/>
            <a:ext cx="2362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t2.gstatic.com/images?q=tbn:ANd9GcSSaPy7DkWB2R_0aszFV1YzfTCkmLc3CSKKo8g_YTggxzSAY8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05188">
            <a:off x="1093141" y="4271049"/>
            <a:ext cx="417899" cy="533399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ANd9GcQ5gH0TpqCMz8KONY9mdaXRlyZfJMzhnDF_vHFy1lXdRESuYoqU-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3393">
            <a:off x="1645997" y="4459070"/>
            <a:ext cx="499914" cy="26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2.gstatic.com/images?q=tbn:ANd9GcQlbfHJub4chkdeHqSkRuo1C5DDIkEdDFwVlMV4zCHbWGuxun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6019800"/>
            <a:ext cx="456612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211" y="2307984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building is 52 meters tall, how fast is the pie going when it gets to her face</a:t>
            </a:r>
            <a:r>
              <a:rPr lang="en-US" sz="2400" dirty="0" smtClean="0"/>
              <a:t>? Jane is 1.5 meters tall.</a:t>
            </a:r>
            <a:endParaRPr lang="en-US" sz="2400" dirty="0"/>
          </a:p>
        </p:txBody>
      </p:sp>
      <p:pic>
        <p:nvPicPr>
          <p:cNvPr id="2050" name="Picture 2" descr="http://t3.gstatic.com/images?q=tbn:ANd9GcS0NRVvtnSyXIBmok9sGjE7y1CZUa25TF5tsZfOFECDN8BQdLyT-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6" y="4537748"/>
            <a:ext cx="2324100" cy="20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3800" y="3546414"/>
            <a:ext cx="111280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u="sng" dirty="0"/>
              <a:t>y</a:t>
            </a:r>
            <a:r>
              <a:rPr lang="en-US" sz="2000" u="sng" dirty="0" smtClean="0"/>
              <a:t> </a:t>
            </a:r>
            <a:r>
              <a:rPr lang="en-US" sz="2000" dirty="0" smtClean="0"/>
              <a:t>   </a:t>
            </a:r>
          </a:p>
          <a:p>
            <a:r>
              <a:rPr lang="en-US" dirty="0" err="1"/>
              <a:t>y</a:t>
            </a:r>
            <a:r>
              <a:rPr lang="en-US" sz="1050" dirty="0" err="1" smtClean="0"/>
              <a:t>i</a:t>
            </a:r>
            <a:r>
              <a:rPr lang="en-US" sz="2000" dirty="0" smtClean="0"/>
              <a:t> = 0</a:t>
            </a:r>
          </a:p>
          <a:p>
            <a:r>
              <a:rPr lang="en-US" sz="2000" dirty="0" err="1" smtClean="0"/>
              <a:t>y</a:t>
            </a:r>
            <a:r>
              <a:rPr lang="en-US" sz="1050" dirty="0" err="1" smtClean="0"/>
              <a:t>f</a:t>
            </a:r>
            <a:r>
              <a:rPr lang="en-US" sz="2000" dirty="0" smtClean="0"/>
              <a:t> = </a:t>
            </a:r>
            <a:r>
              <a:rPr lang="en-US" sz="2000" dirty="0" smtClean="0"/>
              <a:t>-</a:t>
            </a:r>
            <a:r>
              <a:rPr lang="en-US" sz="2000" dirty="0" smtClean="0"/>
              <a:t>50.5</a:t>
            </a:r>
            <a:endParaRPr lang="en-US" sz="2000" dirty="0" smtClean="0"/>
          </a:p>
          <a:p>
            <a:r>
              <a:rPr lang="en-US" sz="2000" dirty="0" smtClean="0"/>
              <a:t>v</a:t>
            </a:r>
            <a:r>
              <a:rPr lang="en-US" sz="1050" dirty="0" smtClean="0"/>
              <a:t>i</a:t>
            </a:r>
            <a:r>
              <a:rPr lang="en-US" sz="2000" dirty="0" smtClean="0"/>
              <a:t> = 0</a:t>
            </a:r>
          </a:p>
          <a:p>
            <a:r>
              <a:rPr lang="en-US" sz="2000" dirty="0" err="1" smtClean="0"/>
              <a:t>v</a:t>
            </a:r>
            <a:r>
              <a:rPr lang="en-US" sz="1050" dirty="0" err="1" smtClean="0"/>
              <a:t>f</a:t>
            </a:r>
            <a:r>
              <a:rPr lang="en-US" sz="2000" dirty="0" smtClean="0"/>
              <a:t> = ?</a:t>
            </a:r>
          </a:p>
          <a:p>
            <a:r>
              <a:rPr lang="en-US" sz="2000" dirty="0" smtClean="0"/>
              <a:t>a = -10</a:t>
            </a:r>
          </a:p>
          <a:p>
            <a:r>
              <a:rPr lang="en-US" sz="2000" dirty="0" smtClean="0"/>
              <a:t>t = ?</a:t>
            </a:r>
            <a:endParaRPr lang="en-US" sz="2000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11430" y="3600006"/>
                <a:ext cx="2803781" cy="41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30" y="3600006"/>
                <a:ext cx="2803781" cy="419987"/>
              </a:xfrm>
              <a:prstGeom prst="rect">
                <a:avLst/>
              </a:prstGeom>
              <a:blipFill rotWithShape="1">
                <a:blip r:embed="rId7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11430" y="45377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03795" y="4196045"/>
                <a:ext cx="3302251" cy="49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=0+2(−10)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95" y="4196045"/>
                <a:ext cx="3302251" cy="493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481681" y="5191992"/>
                <a:ext cx="1969001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1.78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681" y="5191992"/>
                <a:ext cx="1969001" cy="391582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84744" y="5608974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 -72 mi/</a:t>
                </a:r>
                <a:r>
                  <a:rPr lang="en-US" dirty="0" err="1" smtClean="0"/>
                  <a:t>hr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744" y="5608974"/>
                <a:ext cx="123463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197" r="-39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569805" y="4691795"/>
                <a:ext cx="1424172" cy="430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805" y="4691795"/>
                <a:ext cx="1424172" cy="430567"/>
              </a:xfrm>
              <a:prstGeom prst="rect">
                <a:avLst/>
              </a:prstGeom>
              <a:blipFill>
                <a:blip r:embed="rId11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92593E-6 C -0.02691 0.03797 -0.00157 0.00417 -0.10747 5.92593E-6 C -0.24879 -0.00555 -0.39028 -0.00115 -0.53177 -0.00185 C -0.67622 0.00024 -0.61875 5.92593E-6 -0.70452 5.92593E-6 " pathEditMode="relative" ptsTypes="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0254 C -0.0184 0.02755 -0.02396 0.06806 -0.01736 0.09746 C -0.01597 0.11111 -0.01267 0.12269 -0.01007 0.13611 C -0.0092 0.15417 -0.00764 0.16528 -0.01007 0.18287 C -0.01059 0.18635 -0.01302 0.1926 -0.01302 0.19283 C -0.00937 0.19653 -0.01128 0.19491 -0.00729 0.19746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6" grpId="0"/>
      <p:bldP spid="15" grpId="0"/>
      <p:bldP spid="9" grpId="0"/>
      <p:bldP spid="12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6763</TotalTime>
  <Words>1102</Words>
  <Application>Microsoft Office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Agency FB</vt:lpstr>
      <vt:lpstr>Arial</vt:lpstr>
      <vt:lpstr>Calibri</vt:lpstr>
      <vt:lpstr>Calibri Light</vt:lpstr>
      <vt:lpstr>Cambria Math</vt:lpstr>
      <vt:lpstr>Candara</vt:lpstr>
      <vt:lpstr>Symbol</vt:lpstr>
      <vt:lpstr>Waveform</vt:lpstr>
      <vt:lpstr>Office Theme</vt:lpstr>
      <vt:lpstr>Bell Ringer</vt:lpstr>
      <vt:lpstr>Free fall</vt:lpstr>
      <vt:lpstr>When is an object in Freefall?</vt:lpstr>
      <vt:lpstr>Freefall</vt:lpstr>
      <vt:lpstr>Acceleration of Gravity --- g</vt:lpstr>
      <vt:lpstr>Freefall</vt:lpstr>
      <vt:lpstr>Acceleration of Gravity --- g</vt:lpstr>
      <vt:lpstr>PowerPoint Presentation</vt:lpstr>
      <vt:lpstr>Practice</vt:lpstr>
      <vt:lpstr>Get away car</vt:lpstr>
      <vt:lpstr>Get away car</vt:lpstr>
      <vt:lpstr>Get away car</vt:lpstr>
      <vt:lpstr>Get away car</vt:lpstr>
      <vt:lpstr>Calculate your personal “hang time”</vt:lpstr>
      <vt:lpstr>Ruler Reaction Time Race Of Science!!! </vt:lpstr>
      <vt:lpstr>THE Dollar Drop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Freefall</dc:title>
  <dc:creator>asduser</dc:creator>
  <cp:lastModifiedBy>JARED HAMMER</cp:lastModifiedBy>
  <cp:revision>33</cp:revision>
  <dcterms:created xsi:type="dcterms:W3CDTF">2011-09-22T22:00:14Z</dcterms:created>
  <dcterms:modified xsi:type="dcterms:W3CDTF">2017-10-17T21:05:21Z</dcterms:modified>
</cp:coreProperties>
</file>