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6" r:id="rId2"/>
    <p:sldId id="256" r:id="rId3"/>
    <p:sldId id="261" r:id="rId4"/>
    <p:sldId id="258" r:id="rId5"/>
    <p:sldId id="270" r:id="rId6"/>
    <p:sldId id="268" r:id="rId7"/>
    <p:sldId id="265" r:id="rId8"/>
    <p:sldId id="271" r:id="rId9"/>
    <p:sldId id="269" r:id="rId10"/>
    <p:sldId id="259" r:id="rId11"/>
    <p:sldId id="272" r:id="rId12"/>
    <p:sldId id="274" r:id="rId13"/>
    <p:sldId id="273" r:id="rId14"/>
    <p:sldId id="275" r:id="rId15"/>
    <p:sldId id="262"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56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AF183-DB60-43D4-9EE4-711895BBD6C2}" type="datetimeFigureOut">
              <a:rPr lang="en-US" smtClean="0"/>
              <a:t>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11987-C837-4BC2-8BD7-A33DADDB32F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11987-C837-4BC2-8BD7-A33DADDB32FC}" type="slidenum">
              <a:rPr lang="en-US" smtClean="0"/>
              <a:t>9</a:t>
            </a:fld>
            <a:endParaRPr lang="en-US"/>
          </a:p>
        </p:txBody>
      </p:sp>
    </p:spTree>
    <p:extLst>
      <p:ext uri="{BB962C8B-B14F-4D97-AF65-F5344CB8AC3E}">
        <p14:creationId xmlns:p14="http://schemas.microsoft.com/office/powerpoint/2010/main" val="146236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Tilt your head, Which way</a:t>
            </a:r>
            <a:r>
              <a:rPr lang="en-US" baseline="0" dirty="0" smtClean="0"/>
              <a:t> is the normal force….</a:t>
            </a:r>
            <a:endParaRPr lang="en-US" dirty="0"/>
          </a:p>
        </p:txBody>
      </p:sp>
      <p:sp>
        <p:nvSpPr>
          <p:cNvPr id="4" name="Slide Number Placeholder 3"/>
          <p:cNvSpPr>
            <a:spLocks noGrp="1"/>
          </p:cNvSpPr>
          <p:nvPr>
            <p:ph type="sldNum" sz="quarter" idx="10"/>
          </p:nvPr>
        </p:nvSpPr>
        <p:spPr/>
        <p:txBody>
          <a:bodyPr/>
          <a:lstStyle/>
          <a:p>
            <a:fld id="{FBE11987-C837-4BC2-8BD7-A33DADDB32FC}" type="slidenum">
              <a:rPr lang="en-US" smtClean="0"/>
              <a:t>10</a:t>
            </a:fld>
            <a:endParaRPr lang="en-US"/>
          </a:p>
        </p:txBody>
      </p:sp>
    </p:spTree>
    <p:extLst>
      <p:ext uri="{BB962C8B-B14F-4D97-AF65-F5344CB8AC3E}">
        <p14:creationId xmlns:p14="http://schemas.microsoft.com/office/powerpoint/2010/main" val="187962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there is</a:t>
            </a:r>
            <a:r>
              <a:rPr lang="en-US" baseline="0" dirty="0" smtClean="0"/>
              <a:t> a component of gravity that is pulling it down the ramp.</a:t>
            </a:r>
          </a:p>
          <a:p>
            <a:r>
              <a:rPr lang="en-US" baseline="0" dirty="0" smtClean="0"/>
              <a:t>What is the normal force.</a:t>
            </a:r>
          </a:p>
          <a:p>
            <a:r>
              <a:rPr lang="en-US" baseline="0" dirty="0" smtClean="0"/>
              <a:t>Where do I get the new angle</a:t>
            </a:r>
          </a:p>
          <a:p>
            <a:r>
              <a:rPr lang="en-US" baseline="0" dirty="0" smtClean="0"/>
              <a:t>Walk through 4 steps.</a:t>
            </a:r>
            <a:endParaRPr lang="en-US" dirty="0"/>
          </a:p>
        </p:txBody>
      </p:sp>
      <p:sp>
        <p:nvSpPr>
          <p:cNvPr id="4" name="Slide Number Placeholder 3"/>
          <p:cNvSpPr>
            <a:spLocks noGrp="1"/>
          </p:cNvSpPr>
          <p:nvPr>
            <p:ph type="sldNum" sz="quarter" idx="10"/>
          </p:nvPr>
        </p:nvSpPr>
        <p:spPr/>
        <p:txBody>
          <a:bodyPr/>
          <a:lstStyle/>
          <a:p>
            <a:fld id="{FBE11987-C837-4BC2-8BD7-A33DADDB32FC}" type="slidenum">
              <a:rPr lang="en-US" smtClean="0"/>
              <a:t>11</a:t>
            </a:fld>
            <a:endParaRPr lang="en-US"/>
          </a:p>
        </p:txBody>
      </p:sp>
    </p:spTree>
    <p:extLst>
      <p:ext uri="{BB962C8B-B14F-4D97-AF65-F5344CB8AC3E}">
        <p14:creationId xmlns:p14="http://schemas.microsoft.com/office/powerpoint/2010/main" val="2656521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there is</a:t>
            </a:r>
            <a:r>
              <a:rPr lang="en-US" baseline="0" dirty="0" smtClean="0"/>
              <a:t> a component of gravity that is pulling it down the ramp.</a:t>
            </a:r>
          </a:p>
          <a:p>
            <a:r>
              <a:rPr lang="en-US" baseline="0" dirty="0" smtClean="0"/>
              <a:t>What is the normal force.</a:t>
            </a:r>
          </a:p>
          <a:p>
            <a:r>
              <a:rPr lang="en-US" baseline="0" dirty="0" smtClean="0"/>
              <a:t>Where do I get the new angle</a:t>
            </a:r>
          </a:p>
          <a:p>
            <a:r>
              <a:rPr lang="en-US" baseline="0" dirty="0" smtClean="0"/>
              <a:t>Walk through 4 steps.</a:t>
            </a:r>
            <a:endParaRPr lang="en-US" dirty="0"/>
          </a:p>
        </p:txBody>
      </p:sp>
      <p:sp>
        <p:nvSpPr>
          <p:cNvPr id="4" name="Slide Number Placeholder 3"/>
          <p:cNvSpPr>
            <a:spLocks noGrp="1"/>
          </p:cNvSpPr>
          <p:nvPr>
            <p:ph type="sldNum" sz="quarter" idx="10"/>
          </p:nvPr>
        </p:nvSpPr>
        <p:spPr/>
        <p:txBody>
          <a:bodyPr/>
          <a:lstStyle/>
          <a:p>
            <a:fld id="{FBE11987-C837-4BC2-8BD7-A33DADDB32FC}" type="slidenum">
              <a:rPr lang="en-US" smtClean="0"/>
              <a:t>12</a:t>
            </a:fld>
            <a:endParaRPr lang="en-US"/>
          </a:p>
        </p:txBody>
      </p:sp>
    </p:spTree>
    <p:extLst>
      <p:ext uri="{BB962C8B-B14F-4D97-AF65-F5344CB8AC3E}">
        <p14:creationId xmlns:p14="http://schemas.microsoft.com/office/powerpoint/2010/main" val="27956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there is</a:t>
            </a:r>
            <a:r>
              <a:rPr lang="en-US" baseline="0" dirty="0" smtClean="0"/>
              <a:t> a component of gravity that is pulling it down the ramp.</a:t>
            </a:r>
          </a:p>
          <a:p>
            <a:r>
              <a:rPr lang="en-US" baseline="0" dirty="0" smtClean="0"/>
              <a:t>What is the normal force.</a:t>
            </a:r>
          </a:p>
          <a:p>
            <a:r>
              <a:rPr lang="en-US" baseline="0" dirty="0" smtClean="0"/>
              <a:t>Where do I get the new angle</a:t>
            </a:r>
          </a:p>
          <a:p>
            <a:r>
              <a:rPr lang="en-US" baseline="0" dirty="0" smtClean="0"/>
              <a:t>Walk through 4 steps.</a:t>
            </a:r>
            <a:endParaRPr lang="en-US" dirty="0"/>
          </a:p>
        </p:txBody>
      </p:sp>
      <p:sp>
        <p:nvSpPr>
          <p:cNvPr id="4" name="Slide Number Placeholder 3"/>
          <p:cNvSpPr>
            <a:spLocks noGrp="1"/>
          </p:cNvSpPr>
          <p:nvPr>
            <p:ph type="sldNum" sz="quarter" idx="10"/>
          </p:nvPr>
        </p:nvSpPr>
        <p:spPr/>
        <p:txBody>
          <a:bodyPr/>
          <a:lstStyle/>
          <a:p>
            <a:fld id="{FBE11987-C837-4BC2-8BD7-A33DADDB32FC}" type="slidenum">
              <a:rPr lang="en-US" smtClean="0"/>
              <a:t>13</a:t>
            </a:fld>
            <a:endParaRPr lang="en-US"/>
          </a:p>
        </p:txBody>
      </p:sp>
    </p:spTree>
    <p:extLst>
      <p:ext uri="{BB962C8B-B14F-4D97-AF65-F5344CB8AC3E}">
        <p14:creationId xmlns:p14="http://schemas.microsoft.com/office/powerpoint/2010/main" val="4062590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7B4CD9-5B1C-45B0-86F6-8167EF10E9F0}" type="datetimeFigureOut">
              <a:rPr lang="en-US" smtClean="0"/>
              <a:pPr/>
              <a:t>12/1/2017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2E1CFFE-3618-496A-9FB8-E754B423F3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B4CD9-5B1C-45B0-86F6-8167EF10E9F0}"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B4CD9-5B1C-45B0-86F6-8167EF10E9F0}"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B4CD9-5B1C-45B0-86F6-8167EF10E9F0}"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7B4CD9-5B1C-45B0-86F6-8167EF10E9F0}"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1CFFE-3618-496A-9FB8-E754B423F3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7B4CD9-5B1C-45B0-86F6-8167EF10E9F0}"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7B4CD9-5B1C-45B0-86F6-8167EF10E9F0}" type="datetimeFigureOut">
              <a:rPr lang="en-US" smtClean="0"/>
              <a:pPr/>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7B4CD9-5B1C-45B0-86F6-8167EF10E9F0}" type="datetimeFigureOut">
              <a:rPr lang="en-US" smtClean="0"/>
              <a:pPr/>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B4CD9-5B1C-45B0-86F6-8167EF10E9F0}" type="datetimeFigureOut">
              <a:rPr lang="en-US" smtClean="0"/>
              <a:pPr/>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7B4CD9-5B1C-45B0-86F6-8167EF10E9F0}"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1CFFE-3618-496A-9FB8-E754B423F3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7B4CD9-5B1C-45B0-86F6-8167EF10E9F0}"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2E1CFFE-3618-496A-9FB8-E754B423F33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7B4CD9-5B1C-45B0-86F6-8167EF10E9F0}" type="datetimeFigureOut">
              <a:rPr lang="en-US" smtClean="0"/>
              <a:pPr/>
              <a:t>12/1/2017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E1CFFE-3618-496A-9FB8-E754B423F33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20.png"/><Relationship Id="rId13"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10.png"/><Relationship Id="rId12" Type="http://schemas.openxmlformats.org/officeDocument/2006/relationships/image" Target="../media/image26.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23.jpeg"/><Relationship Id="rId15" Type="http://schemas.openxmlformats.org/officeDocument/2006/relationships/image" Target="../media/image29.png"/><Relationship Id="rId10" Type="http://schemas.openxmlformats.org/officeDocument/2006/relationships/image" Target="../media/image24.png"/><Relationship Id="rId4" Type="http://schemas.openxmlformats.org/officeDocument/2006/relationships/image" Target="../media/image180.png"/><Relationship Id="rId9" Type="http://schemas.openxmlformats.org/officeDocument/2006/relationships/image" Target="../media/image230.png"/><Relationship Id="rId14" Type="http://schemas.openxmlformats.org/officeDocument/2006/relationships/image" Target="../media/image28.png"/></Relationships>
</file>

<file path=ppt/slides/_rels/slide16.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18" Type="http://schemas.openxmlformats.org/officeDocument/2006/relationships/image" Target="../media/image31.jpeg"/><Relationship Id="rId3" Type="http://schemas.openxmlformats.org/officeDocument/2006/relationships/image" Target="../media/image27.jpeg"/><Relationship Id="rId7" Type="http://schemas.openxmlformats.org/officeDocument/2006/relationships/image" Target="../media/image34.png"/><Relationship Id="rId12" Type="http://schemas.openxmlformats.org/officeDocument/2006/relationships/image" Target="../media/image39.png"/><Relationship Id="rId17" Type="http://schemas.openxmlformats.org/officeDocument/2006/relationships/image" Target="../media/image44.png"/><Relationship Id="rId2" Type="http://schemas.openxmlformats.org/officeDocument/2006/relationships/image" Target="../media/image8.jpeg"/><Relationship Id="rId16"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5" Type="http://schemas.openxmlformats.org/officeDocument/2006/relationships/image" Target="../media/image42.png"/><Relationship Id="rId10" Type="http://schemas.openxmlformats.org/officeDocument/2006/relationships/image" Target="../media/image37.png"/><Relationship Id="rId4" Type="http://schemas.openxmlformats.org/officeDocument/2006/relationships/image" Target="../media/image30.png"/><Relationship Id="rId9" Type="http://schemas.openxmlformats.org/officeDocument/2006/relationships/image" Target="../media/image36.png"/><Relationship Id="rId14" Type="http://schemas.openxmlformats.org/officeDocument/2006/relationships/image" Target="../media/image4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851648" cy="838200"/>
          </a:xfrm>
        </p:spPr>
        <p:txBody>
          <a:bodyPr>
            <a:normAutofit fontScale="90000"/>
          </a:bodyPr>
          <a:lstStyle/>
          <a:p>
            <a:pPr algn="ctr"/>
            <a:r>
              <a:rPr lang="en-US" dirty="0" smtClean="0"/>
              <a:t>Bell Ringer</a:t>
            </a:r>
            <a:endParaRPr lang="en-US" dirty="0"/>
          </a:p>
        </p:txBody>
      </p:sp>
      <p:sp>
        <p:nvSpPr>
          <p:cNvPr id="3" name="Subtitle 2"/>
          <p:cNvSpPr>
            <a:spLocks noGrp="1"/>
          </p:cNvSpPr>
          <p:nvPr>
            <p:ph type="subTitle" idx="1"/>
          </p:nvPr>
        </p:nvSpPr>
        <p:spPr>
          <a:xfrm>
            <a:off x="533400" y="2743200"/>
            <a:ext cx="7854696" cy="1752600"/>
          </a:xfrm>
        </p:spPr>
        <p:txBody>
          <a:bodyPr>
            <a:normAutofit/>
          </a:bodyPr>
          <a:lstStyle/>
          <a:p>
            <a:pPr algn="l"/>
            <a:r>
              <a:rPr lang="en-US" sz="3200" dirty="0" smtClean="0"/>
              <a:t>Today is Dec. 4</a:t>
            </a:r>
            <a:r>
              <a:rPr lang="en-US" sz="3200" baseline="30000" dirty="0" smtClean="0"/>
              <a:t>th</a:t>
            </a:r>
            <a:r>
              <a:rPr lang="en-US" sz="3200" dirty="0" smtClean="0"/>
              <a:t>! That means the semester is almost over! List 3 goals you want to accomplish before the end of the year.</a:t>
            </a:r>
            <a:endParaRPr lang="en-US" sz="3200" dirty="0"/>
          </a:p>
        </p:txBody>
      </p:sp>
    </p:spTree>
    <p:extLst>
      <p:ext uri="{BB962C8B-B14F-4D97-AF65-F5344CB8AC3E}">
        <p14:creationId xmlns:p14="http://schemas.microsoft.com/office/powerpoint/2010/main" val="2424381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38846" y="3580815"/>
            <a:ext cx="4648200" cy="28604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4" name="Straight Connector 3"/>
          <p:cNvCxnSpPr/>
          <p:nvPr/>
        </p:nvCxnSpPr>
        <p:spPr>
          <a:xfrm>
            <a:off x="36267" y="840866"/>
            <a:ext cx="2380684" cy="1157191"/>
          </a:xfrm>
          <a:prstGeom prst="line">
            <a:avLst/>
          </a:prstGeom>
        </p:spPr>
        <p:style>
          <a:lnRef idx="2">
            <a:schemeClr val="dk1"/>
          </a:lnRef>
          <a:fillRef idx="0">
            <a:schemeClr val="dk1"/>
          </a:fillRef>
          <a:effectRef idx="1">
            <a:schemeClr val="dk1"/>
          </a:effectRef>
          <a:fontRef idx="minor">
            <a:schemeClr val="tx1"/>
          </a:fontRef>
        </p:style>
      </p:cxnSp>
      <p:sp>
        <p:nvSpPr>
          <p:cNvPr id="5" name="Rectangle 4"/>
          <p:cNvSpPr/>
          <p:nvPr/>
        </p:nvSpPr>
        <p:spPr>
          <a:xfrm rot="1555394">
            <a:off x="329896" y="841646"/>
            <a:ext cx="772428" cy="27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V="1">
            <a:off x="5199065" y="3882642"/>
            <a:ext cx="0" cy="6637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a:off x="5249579" y="4643259"/>
            <a:ext cx="790803" cy="7882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357784" y="1357199"/>
            <a:ext cx="789474" cy="369332"/>
          </a:xfrm>
          <a:prstGeom prst="rect">
            <a:avLst/>
          </a:prstGeom>
          <a:noFill/>
        </p:spPr>
        <p:txBody>
          <a:bodyPr wrap="square" rtlCol="0">
            <a:spAutoFit/>
          </a:bodyPr>
          <a:lstStyle/>
          <a:p>
            <a:r>
              <a:rPr lang="en-US" dirty="0" smtClean="0"/>
              <a:t>rough</a:t>
            </a:r>
            <a:endParaRPr lang="en-US" dirty="0"/>
          </a:p>
        </p:txBody>
      </p:sp>
      <p:sp>
        <p:nvSpPr>
          <p:cNvPr id="7" name="Oval 6"/>
          <p:cNvSpPr/>
          <p:nvPr/>
        </p:nvSpPr>
        <p:spPr>
          <a:xfrm>
            <a:off x="1050892" y="4354063"/>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H="1">
            <a:off x="4417949" y="4577778"/>
            <a:ext cx="723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V="1">
            <a:off x="1138456" y="3833585"/>
            <a:ext cx="379631" cy="5400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a:stCxn id="7" idx="4"/>
          </p:cNvCxnSpPr>
          <p:nvPr/>
        </p:nvCxnSpPr>
        <p:spPr>
          <a:xfrm>
            <a:off x="1110822" y="4506463"/>
            <a:ext cx="0" cy="10091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1479157" y="3477330"/>
            <a:ext cx="333746" cy="369332"/>
          </a:xfrm>
          <a:prstGeom prst="rect">
            <a:avLst/>
          </a:prstGeom>
          <a:noFill/>
        </p:spPr>
        <p:txBody>
          <a:bodyPr wrap="none" rtlCol="0">
            <a:spAutoFit/>
          </a:bodyPr>
          <a:lstStyle/>
          <a:p>
            <a:r>
              <a:rPr lang="en-US" dirty="0" smtClean="0"/>
              <a:t>N</a:t>
            </a:r>
            <a:endParaRPr lang="en-US" dirty="0"/>
          </a:p>
        </p:txBody>
      </p:sp>
      <p:sp>
        <p:nvSpPr>
          <p:cNvPr id="11" name="TextBox 10"/>
          <p:cNvSpPr txBox="1"/>
          <p:nvPr/>
        </p:nvSpPr>
        <p:spPr>
          <a:xfrm>
            <a:off x="915896" y="5509098"/>
            <a:ext cx="389850" cy="369332"/>
          </a:xfrm>
          <a:prstGeom prst="rect">
            <a:avLst/>
          </a:prstGeom>
          <a:noFill/>
        </p:spPr>
        <p:txBody>
          <a:bodyPr wrap="none" rtlCol="0">
            <a:spAutoFit/>
          </a:bodyPr>
          <a:lstStyle/>
          <a:p>
            <a:r>
              <a:rPr lang="en-US" dirty="0" smtClean="0"/>
              <a:t>W</a:t>
            </a:r>
            <a:endParaRPr lang="en-US" dirty="0"/>
          </a:p>
        </p:txBody>
      </p:sp>
      <p:cxnSp>
        <p:nvCxnSpPr>
          <p:cNvPr id="12" name="Straight Arrow Connector 11"/>
          <p:cNvCxnSpPr>
            <a:stCxn id="7" idx="1"/>
          </p:cNvCxnSpPr>
          <p:nvPr/>
        </p:nvCxnSpPr>
        <p:spPr>
          <a:xfrm flipH="1" flipV="1">
            <a:off x="596061" y="4064721"/>
            <a:ext cx="472384" cy="3116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256140" y="3800250"/>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14" name="TextBox 13"/>
          <p:cNvSpPr txBox="1"/>
          <p:nvPr/>
        </p:nvSpPr>
        <p:spPr>
          <a:xfrm>
            <a:off x="995215" y="2224410"/>
            <a:ext cx="7427226" cy="523220"/>
          </a:xfrm>
          <a:prstGeom prst="rect">
            <a:avLst/>
          </a:prstGeom>
          <a:noFill/>
        </p:spPr>
        <p:txBody>
          <a:bodyPr wrap="none" rtlCol="0">
            <a:spAutoFit/>
          </a:bodyPr>
          <a:lstStyle/>
          <a:p>
            <a:r>
              <a:rPr lang="en-US" sz="2800" dirty="0" smtClean="0"/>
              <a:t>What is the direction of motion for the block?</a:t>
            </a:r>
            <a:endParaRPr lang="en-US" sz="2800" dirty="0"/>
          </a:p>
        </p:txBody>
      </p:sp>
      <p:sp>
        <p:nvSpPr>
          <p:cNvPr id="15" name="Right Arrow 14"/>
          <p:cNvSpPr/>
          <p:nvPr/>
        </p:nvSpPr>
        <p:spPr>
          <a:xfrm rot="1576822">
            <a:off x="998407" y="1303609"/>
            <a:ext cx="1676069" cy="4056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sp>
        <p:nvSpPr>
          <p:cNvPr id="16" name="Right Arrow 15"/>
          <p:cNvSpPr/>
          <p:nvPr/>
        </p:nvSpPr>
        <p:spPr>
          <a:xfrm rot="2074710">
            <a:off x="1088784" y="4799162"/>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sp>
        <p:nvSpPr>
          <p:cNvPr id="17" name="TextBox 16"/>
          <p:cNvSpPr txBox="1"/>
          <p:nvPr/>
        </p:nvSpPr>
        <p:spPr>
          <a:xfrm>
            <a:off x="566853" y="2720432"/>
            <a:ext cx="8348547" cy="523220"/>
          </a:xfrm>
          <a:prstGeom prst="rect">
            <a:avLst/>
          </a:prstGeom>
          <a:noFill/>
        </p:spPr>
        <p:txBody>
          <a:bodyPr wrap="square" rtlCol="0">
            <a:spAutoFit/>
          </a:bodyPr>
          <a:lstStyle/>
          <a:p>
            <a:r>
              <a:rPr lang="en-US" sz="2000" dirty="0" smtClean="0"/>
              <a:t>We need to </a:t>
            </a:r>
            <a:r>
              <a:rPr lang="en-US" sz="2800" b="1" dirty="0" smtClean="0"/>
              <a:t>TURN</a:t>
            </a:r>
            <a:r>
              <a:rPr lang="en-US" sz="2000" dirty="0" smtClean="0"/>
              <a:t> the problem so that this direction of motion is flat!!!</a:t>
            </a:r>
            <a:endParaRPr lang="en-US" sz="2000" dirty="0"/>
          </a:p>
        </p:txBody>
      </p:sp>
      <p:sp>
        <p:nvSpPr>
          <p:cNvPr id="18" name="Oval 17"/>
          <p:cNvSpPr/>
          <p:nvPr/>
        </p:nvSpPr>
        <p:spPr>
          <a:xfrm>
            <a:off x="5141012" y="4511532"/>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260871" y="3722623"/>
            <a:ext cx="333746" cy="369332"/>
          </a:xfrm>
          <a:prstGeom prst="rect">
            <a:avLst/>
          </a:prstGeom>
          <a:noFill/>
        </p:spPr>
        <p:txBody>
          <a:bodyPr wrap="none" rtlCol="0">
            <a:spAutoFit/>
          </a:bodyPr>
          <a:lstStyle/>
          <a:p>
            <a:r>
              <a:rPr lang="en-US" dirty="0" smtClean="0"/>
              <a:t>N</a:t>
            </a:r>
            <a:endParaRPr lang="en-US" dirty="0"/>
          </a:p>
        </p:txBody>
      </p:sp>
      <p:sp>
        <p:nvSpPr>
          <p:cNvPr id="22" name="TextBox 21"/>
          <p:cNvSpPr txBox="1"/>
          <p:nvPr/>
        </p:nvSpPr>
        <p:spPr>
          <a:xfrm>
            <a:off x="6016570" y="5339413"/>
            <a:ext cx="389850" cy="369332"/>
          </a:xfrm>
          <a:prstGeom prst="rect">
            <a:avLst/>
          </a:prstGeom>
          <a:noFill/>
        </p:spPr>
        <p:txBody>
          <a:bodyPr wrap="none" rtlCol="0">
            <a:spAutoFit/>
          </a:bodyPr>
          <a:lstStyle/>
          <a:p>
            <a:r>
              <a:rPr lang="en-US" dirty="0" smtClean="0"/>
              <a:t>W</a:t>
            </a:r>
            <a:endParaRPr lang="en-US" dirty="0"/>
          </a:p>
        </p:txBody>
      </p:sp>
      <p:sp>
        <p:nvSpPr>
          <p:cNvPr id="24" name="TextBox 23"/>
          <p:cNvSpPr txBox="1"/>
          <p:nvPr/>
        </p:nvSpPr>
        <p:spPr>
          <a:xfrm>
            <a:off x="4094860" y="4393949"/>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25" name="Right Arrow 24"/>
          <p:cNvSpPr/>
          <p:nvPr/>
        </p:nvSpPr>
        <p:spPr>
          <a:xfrm>
            <a:off x="5594617" y="4362669"/>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cxnSp>
        <p:nvCxnSpPr>
          <p:cNvPr id="36" name="Straight Connector 35"/>
          <p:cNvCxnSpPr/>
          <p:nvPr/>
        </p:nvCxnSpPr>
        <p:spPr>
          <a:xfrm flipV="1">
            <a:off x="49617" y="2015873"/>
            <a:ext cx="2306533" cy="30079"/>
          </a:xfrm>
          <a:prstGeom prst="line">
            <a:avLst/>
          </a:prstGeom>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4608546" y="5829538"/>
            <a:ext cx="1451551" cy="369332"/>
          </a:xfrm>
          <a:prstGeom prst="rect">
            <a:avLst/>
          </a:prstGeom>
          <a:noFill/>
        </p:spPr>
        <p:txBody>
          <a:bodyPr wrap="none" rtlCol="0">
            <a:spAutoFit/>
          </a:bodyPr>
          <a:lstStyle/>
          <a:p>
            <a:r>
              <a:rPr lang="en-US" dirty="0" smtClean="0"/>
              <a:t>New Diagram</a:t>
            </a:r>
            <a:endParaRPr lang="en-US" dirty="0"/>
          </a:p>
        </p:txBody>
      </p:sp>
      <p:sp>
        <p:nvSpPr>
          <p:cNvPr id="67" name="TextBox 66"/>
          <p:cNvSpPr txBox="1"/>
          <p:nvPr/>
        </p:nvSpPr>
        <p:spPr>
          <a:xfrm>
            <a:off x="2957621" y="745041"/>
            <a:ext cx="5898766" cy="1077218"/>
          </a:xfrm>
          <a:prstGeom prst="rect">
            <a:avLst/>
          </a:prstGeom>
          <a:noFill/>
        </p:spPr>
        <p:txBody>
          <a:bodyPr wrap="square" rtlCol="0">
            <a:spAutoFit/>
          </a:bodyPr>
          <a:lstStyle/>
          <a:p>
            <a:r>
              <a:rPr lang="en-US" sz="3200" dirty="0" smtClean="0"/>
              <a:t>Step 1: Draw our force diagram</a:t>
            </a:r>
          </a:p>
          <a:p>
            <a:r>
              <a:rPr lang="en-US" sz="3200" dirty="0" smtClean="0"/>
              <a:t>Step 2: Tilt our force diagram </a:t>
            </a:r>
            <a:endParaRPr lang="en-US" sz="3200" dirty="0"/>
          </a:p>
        </p:txBody>
      </p:sp>
    </p:spTree>
    <p:extLst>
      <p:ext uri="{BB962C8B-B14F-4D97-AF65-F5344CB8AC3E}">
        <p14:creationId xmlns:p14="http://schemas.microsoft.com/office/powerpoint/2010/main" val="343171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additive="base">
                                        <p:cTn id="21" dur="500" fill="hold"/>
                                        <p:tgtEl>
                                          <p:spTgt spid="39"/>
                                        </p:tgtEl>
                                        <p:attrNameLst>
                                          <p:attrName>ppt_x</p:attrName>
                                        </p:attrNameLst>
                                      </p:cBhvr>
                                      <p:tavLst>
                                        <p:tav tm="0">
                                          <p:val>
                                            <p:strVal val="#ppt_x"/>
                                          </p:val>
                                        </p:tav>
                                        <p:tav tm="100000">
                                          <p:val>
                                            <p:strVal val="#ppt_x"/>
                                          </p:val>
                                        </p:tav>
                                      </p:tavLst>
                                    </p:anim>
                                    <p:anim calcmode="lin" valueType="num">
                                      <p:cBhvr additive="base">
                                        <p:cTn id="22" dur="500" fill="hold"/>
                                        <p:tgtEl>
                                          <p:spTgt spid="39"/>
                                        </p:tgtEl>
                                        <p:attrNameLst>
                                          <p:attrName>ppt_y</p:attrName>
                                        </p:attrNameLst>
                                      </p:cBhvr>
                                      <p:tavLst>
                                        <p:tav tm="0">
                                          <p:val>
                                            <p:strVal val="1+#ppt_h/2"/>
                                          </p:val>
                                        </p:tav>
                                        <p:tav tm="100000">
                                          <p:val>
                                            <p:strVal val="#ppt_y"/>
                                          </p:val>
                                        </p:tav>
                                      </p:tavLst>
                                    </p:anim>
                                  </p:childTnLst>
                                </p:cTn>
                              </p:par>
                              <p:par>
                                <p:cTn id="23" presetID="10"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17" grpId="0"/>
      <p:bldP spid="18" grpId="0" animBg="1"/>
      <p:bldP spid="21" grpId="0"/>
      <p:bldP spid="22" grpId="0"/>
      <p:bldP spid="24" grpId="0"/>
      <p:bldP spid="25" grpId="0" animBg="1"/>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2551" y="4165011"/>
            <a:ext cx="3530859" cy="6487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Rectangle 31"/>
          <p:cNvSpPr/>
          <p:nvPr/>
        </p:nvSpPr>
        <p:spPr>
          <a:xfrm>
            <a:off x="4428702" y="2080147"/>
            <a:ext cx="4577113" cy="2660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 name="Straight Arrow Connector 10"/>
          <p:cNvCxnSpPr/>
          <p:nvPr/>
        </p:nvCxnSpPr>
        <p:spPr>
          <a:xfrm>
            <a:off x="5737698" y="3129059"/>
            <a:ext cx="790803" cy="7882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5710996" y="2347769"/>
            <a:ext cx="0" cy="6637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4929880" y="3042905"/>
            <a:ext cx="723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Oval 8"/>
          <p:cNvSpPr/>
          <p:nvPr/>
        </p:nvSpPr>
        <p:spPr>
          <a:xfrm>
            <a:off x="5652943" y="2976659"/>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772802" y="2187750"/>
            <a:ext cx="333746" cy="369332"/>
          </a:xfrm>
          <a:prstGeom prst="rect">
            <a:avLst/>
          </a:prstGeom>
          <a:noFill/>
        </p:spPr>
        <p:txBody>
          <a:bodyPr wrap="none" rtlCol="0">
            <a:spAutoFit/>
          </a:bodyPr>
          <a:lstStyle/>
          <a:p>
            <a:r>
              <a:rPr lang="en-US" dirty="0" smtClean="0"/>
              <a:t>N</a:t>
            </a:r>
            <a:endParaRPr lang="en-US" dirty="0"/>
          </a:p>
        </p:txBody>
      </p:sp>
      <p:sp>
        <p:nvSpPr>
          <p:cNvPr id="13" name="TextBox 12"/>
          <p:cNvSpPr txBox="1"/>
          <p:nvPr/>
        </p:nvSpPr>
        <p:spPr>
          <a:xfrm>
            <a:off x="6528501" y="3925333"/>
            <a:ext cx="389850" cy="369332"/>
          </a:xfrm>
          <a:prstGeom prst="rect">
            <a:avLst/>
          </a:prstGeom>
          <a:noFill/>
        </p:spPr>
        <p:txBody>
          <a:bodyPr wrap="none" rtlCol="0">
            <a:spAutoFit/>
          </a:bodyPr>
          <a:lstStyle/>
          <a:p>
            <a:r>
              <a:rPr lang="en-US" dirty="0" smtClean="0"/>
              <a:t>W</a:t>
            </a:r>
            <a:endParaRPr lang="en-US" dirty="0"/>
          </a:p>
        </p:txBody>
      </p:sp>
      <p:sp>
        <p:nvSpPr>
          <p:cNvPr id="15" name="TextBox 14"/>
          <p:cNvSpPr txBox="1"/>
          <p:nvPr/>
        </p:nvSpPr>
        <p:spPr>
          <a:xfrm>
            <a:off x="4606791" y="2859076"/>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16" name="Right Arrow 15"/>
          <p:cNvSpPr/>
          <p:nvPr/>
        </p:nvSpPr>
        <p:spPr>
          <a:xfrm>
            <a:off x="6845430" y="2859076"/>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sp>
        <p:nvSpPr>
          <p:cNvPr id="17" name="TextBox 16"/>
          <p:cNvSpPr txBox="1"/>
          <p:nvPr/>
        </p:nvSpPr>
        <p:spPr>
          <a:xfrm>
            <a:off x="5120477" y="4294665"/>
            <a:ext cx="1812419" cy="369332"/>
          </a:xfrm>
          <a:prstGeom prst="rect">
            <a:avLst/>
          </a:prstGeom>
          <a:noFill/>
        </p:spPr>
        <p:txBody>
          <a:bodyPr wrap="none" rtlCol="0">
            <a:spAutoFit/>
          </a:bodyPr>
          <a:lstStyle/>
          <a:p>
            <a:r>
              <a:rPr lang="en-US" dirty="0" smtClean="0"/>
              <a:t>Rotated Diagram</a:t>
            </a:r>
            <a:endParaRPr lang="en-US" dirty="0"/>
          </a:p>
        </p:txBody>
      </p:sp>
      <mc:AlternateContent xmlns:mc="http://schemas.openxmlformats.org/markup-compatibility/2006" xmlns:a14="http://schemas.microsoft.com/office/drawing/2010/main">
        <mc:Choice Requires="a14">
          <p:sp>
            <p:nvSpPr>
              <p:cNvPr id="18" name="TextBox 17"/>
              <p:cNvSpPr txBox="1"/>
              <p:nvPr/>
            </p:nvSpPr>
            <p:spPr>
              <a:xfrm>
                <a:off x="3238640" y="872349"/>
                <a:ext cx="5767175" cy="1077218"/>
              </a:xfrm>
              <a:prstGeom prst="rect">
                <a:avLst/>
              </a:prstGeom>
              <a:noFill/>
            </p:spPr>
            <p:txBody>
              <a:bodyPr wrap="square" rtlCol="0">
                <a:spAutoFit/>
              </a:bodyPr>
              <a:lstStyle/>
              <a:p>
                <a:r>
                  <a:rPr lang="en-US" sz="3200" dirty="0" smtClean="0"/>
                  <a:t>Step 3: Use angle </a:t>
                </a:r>
                <a14:m>
                  <m:oMath xmlns:m="http://schemas.openxmlformats.org/officeDocument/2006/math">
                    <m:r>
                      <a:rPr lang="en-US" sz="3200" i="1">
                        <a:latin typeface="Cambria Math"/>
                        <a:ea typeface="Cambria Math"/>
                      </a:rPr>
                      <m:t>𝜙</m:t>
                    </m:r>
                  </m:oMath>
                </a14:m>
                <a:r>
                  <a:rPr lang="en-US" sz="3200" dirty="0" smtClean="0"/>
                  <a:t>instead of </a:t>
                </a:r>
                <a14:m>
                  <m:oMath xmlns:m="http://schemas.openxmlformats.org/officeDocument/2006/math">
                    <m:r>
                      <a:rPr lang="en-US" sz="3200" i="1">
                        <a:latin typeface="Cambria Math"/>
                        <a:ea typeface="Cambria Math"/>
                      </a:rPr>
                      <m:t>𝜃</m:t>
                    </m:r>
                  </m:oMath>
                </a14:m>
                <a:r>
                  <a:rPr lang="en-US" sz="3200" dirty="0" smtClean="0"/>
                  <a:t> 	to find your components.</a:t>
                </a:r>
                <a:endParaRPr lang="en-US" sz="3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238640" y="872349"/>
                <a:ext cx="5767175" cy="1077218"/>
              </a:xfrm>
              <a:prstGeom prst="rect">
                <a:avLst/>
              </a:prstGeom>
              <a:blipFill>
                <a:blip r:embed="rId3"/>
                <a:stretch>
                  <a:fillRect l="-2643" t="-6780" b="-17514"/>
                </a:stretch>
              </a:blipFill>
            </p:spPr>
            <p:txBody>
              <a:bodyPr/>
              <a:lstStyle/>
              <a:p>
                <a:r>
                  <a:rPr lang="en-US">
                    <a:noFill/>
                  </a:rPr>
                  <a:t> </a:t>
                </a:r>
              </a:p>
            </p:txBody>
          </p:sp>
        </mc:Fallback>
      </mc:AlternateContent>
      <p:sp>
        <p:nvSpPr>
          <p:cNvPr id="20" name="Right Arrow 19"/>
          <p:cNvSpPr/>
          <p:nvPr/>
        </p:nvSpPr>
        <p:spPr>
          <a:xfrm rot="18932900">
            <a:off x="492236" y="2307112"/>
            <a:ext cx="2076254" cy="404623"/>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p:cNvSpPr txBox="1"/>
              <p:nvPr/>
            </p:nvSpPr>
            <p:spPr>
              <a:xfrm>
                <a:off x="-59454" y="3417255"/>
                <a:ext cx="4064456" cy="461665"/>
              </a:xfrm>
              <a:prstGeom prst="rect">
                <a:avLst/>
              </a:prstGeom>
              <a:noFill/>
            </p:spPr>
            <p:txBody>
              <a:bodyPr wrap="square" rtlCol="0">
                <a:spAutoFit/>
              </a:bodyPr>
              <a:lstStyle/>
              <a:p>
                <a:r>
                  <a:rPr lang="en-US" sz="2400" dirty="0" smtClean="0"/>
                  <a:t>Where do I get the angle </a:t>
                </a:r>
                <a14:m>
                  <m:oMath xmlns:m="http://schemas.openxmlformats.org/officeDocument/2006/math">
                    <m:r>
                      <a:rPr lang="en-US" sz="2400" b="0" i="0" smtClean="0">
                        <a:latin typeface="Cambria Math"/>
                        <a:ea typeface="Cambria Math"/>
                      </a:rPr>
                      <m:t>(</m:t>
                    </m:r>
                    <m:r>
                      <a:rPr lang="en-US" sz="2400" i="1" smtClean="0">
                        <a:latin typeface="Cambria Math"/>
                        <a:ea typeface="Cambria Math"/>
                      </a:rPr>
                      <m:t>𝜙</m:t>
                    </m:r>
                    <m:r>
                      <a:rPr lang="en-US" sz="2400" b="0" i="1" smtClean="0">
                        <a:latin typeface="Cambria Math"/>
                        <a:ea typeface="Cambria Math"/>
                      </a:rPr>
                      <m:t>)</m:t>
                    </m:r>
                  </m:oMath>
                </a14:m>
                <a:r>
                  <a:rPr lang="en-US" sz="2400" dirty="0" smtClean="0"/>
                  <a:t>?</a:t>
                </a:r>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59454" y="3417255"/>
                <a:ext cx="4064456" cy="461665"/>
              </a:xfrm>
              <a:prstGeom prst="rect">
                <a:avLst/>
              </a:prstGeom>
              <a:blipFill>
                <a:blip r:embed="rId4"/>
                <a:stretch>
                  <a:fillRect l="-2249" t="-10667" r="-2099" b="-30667"/>
                </a:stretch>
              </a:blipFill>
            </p:spPr>
            <p:txBody>
              <a:bodyPr/>
              <a:lstStyle/>
              <a:p>
                <a:r>
                  <a:rPr lang="en-US">
                    <a:noFill/>
                  </a:rPr>
                  <a:t> </a:t>
                </a:r>
              </a:p>
            </p:txBody>
          </p:sp>
        </mc:Fallback>
      </mc:AlternateContent>
      <p:cxnSp>
        <p:nvCxnSpPr>
          <p:cNvPr id="23" name="Straight Arrow Connector 22"/>
          <p:cNvCxnSpPr/>
          <p:nvPr/>
        </p:nvCxnSpPr>
        <p:spPr>
          <a:xfrm>
            <a:off x="6565304" y="3129059"/>
            <a:ext cx="0" cy="69692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Straight Arrow Connector 24"/>
          <p:cNvCxnSpPr/>
          <p:nvPr/>
        </p:nvCxnSpPr>
        <p:spPr>
          <a:xfrm>
            <a:off x="5803232" y="3058092"/>
            <a:ext cx="762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Right Arrow 25"/>
          <p:cNvSpPr/>
          <p:nvPr/>
        </p:nvSpPr>
        <p:spPr>
          <a:xfrm rot="19799711">
            <a:off x="3628924" y="3836226"/>
            <a:ext cx="2318033" cy="16224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7" name="TextBox 26"/>
              <p:cNvSpPr txBox="1"/>
              <p:nvPr/>
            </p:nvSpPr>
            <p:spPr>
              <a:xfrm>
                <a:off x="232551" y="4206847"/>
                <a:ext cx="341753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𝑎𝑛𝑔𝑙𝑒</m:t>
                      </m:r>
                      <m:r>
                        <a:rPr lang="en-US" sz="2800" b="0" i="1" smtClean="0">
                          <a:latin typeface="Cambria Math"/>
                        </a:rPr>
                        <m:t>=90−</m:t>
                      </m:r>
                      <m:r>
                        <a:rPr lang="en-US" sz="2800" b="0" i="1" smtClean="0">
                          <a:latin typeface="Cambria Math"/>
                          <a:ea typeface="Cambria Math"/>
                        </a:rPr>
                        <m:t>𝜃</m:t>
                      </m:r>
                      <m:r>
                        <a:rPr lang="en-US" sz="2800" b="0" i="1" smtClean="0">
                          <a:latin typeface="Cambria Math"/>
                          <a:ea typeface="Cambria Math"/>
                        </a:rPr>
                        <m:t>=</m:t>
                      </m:r>
                      <m:r>
                        <a:rPr lang="en-US" sz="2800" b="0" i="1" smtClean="0">
                          <a:latin typeface="Cambria Math"/>
                          <a:ea typeface="Cambria Math"/>
                        </a:rPr>
                        <m:t>𝜙</m:t>
                      </m:r>
                    </m:oMath>
                  </m:oMathPara>
                </a14:m>
                <a:endParaRPr lang="en-US" sz="28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32551" y="4206847"/>
                <a:ext cx="3417539"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5780339" y="2745082"/>
                <a:ext cx="109280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cos</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780339" y="2745082"/>
                <a:ext cx="1092800" cy="307777"/>
              </a:xfrm>
              <a:prstGeom prst="rect">
                <a:avLst/>
              </a:prstGeom>
              <a:blipFill>
                <a:blip r:embed="rId6"/>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6528554" y="3277921"/>
                <a:ext cx="10703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sin</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6528554" y="3277921"/>
                <a:ext cx="1070358" cy="307777"/>
              </a:xfrm>
              <a:prstGeom prst="rect">
                <a:avLst/>
              </a:prstGeom>
              <a:blipFill>
                <a:blip r:embed="rId7"/>
                <a:stretch>
                  <a:fillRect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832249" y="3011475"/>
                <a:ext cx="37503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ea typeface="Cambria Math"/>
                        </a:rPr>
                        <m:t>𝜙</m:t>
                      </m:r>
                    </m:oMath>
                  </m:oMathPara>
                </a14:m>
                <a:endParaRPr lang="en-US" sz="1600" dirty="0"/>
              </a:p>
            </p:txBody>
          </p:sp>
        </mc:Choice>
        <mc:Fallback xmlns="">
          <p:sp>
            <p:nvSpPr>
              <p:cNvPr id="31" name="TextBox 30"/>
              <p:cNvSpPr txBox="1">
                <a:spLocks noRot="1" noChangeAspect="1" noMove="1" noResize="1" noEditPoints="1" noAdjustHandles="1" noChangeArrowheads="1" noChangeShapeType="1" noTextEdit="1"/>
              </p:cNvSpPr>
              <p:nvPr/>
            </p:nvSpPr>
            <p:spPr>
              <a:xfrm>
                <a:off x="5832249" y="3011475"/>
                <a:ext cx="375038" cy="338554"/>
              </a:xfrm>
              <a:prstGeom prst="rect">
                <a:avLst/>
              </a:prstGeom>
              <a:blipFill>
                <a:blip r:embed="rId8"/>
                <a:stretch>
                  <a:fillRect b="-8929"/>
                </a:stretch>
              </a:blipFill>
            </p:spPr>
            <p:txBody>
              <a:bodyPr/>
              <a:lstStyle/>
              <a:p>
                <a:r>
                  <a:rPr lang="en-US">
                    <a:noFill/>
                  </a:rPr>
                  <a:t> </a:t>
                </a:r>
              </a:p>
            </p:txBody>
          </p:sp>
        </mc:Fallback>
      </mc:AlternateContent>
      <p:sp>
        <p:nvSpPr>
          <p:cNvPr id="33" name="TextBox 32"/>
          <p:cNvSpPr txBox="1"/>
          <p:nvPr/>
        </p:nvSpPr>
        <p:spPr>
          <a:xfrm>
            <a:off x="2373065" y="5846271"/>
            <a:ext cx="4225837" cy="369332"/>
          </a:xfrm>
          <a:prstGeom prst="rect">
            <a:avLst/>
          </a:prstGeom>
          <a:noFill/>
        </p:spPr>
        <p:txBody>
          <a:bodyPr wrap="none" rtlCol="0">
            <a:spAutoFit/>
          </a:bodyPr>
          <a:lstStyle/>
          <a:p>
            <a:r>
              <a:rPr lang="en-US" u="sng" dirty="0" smtClean="0"/>
              <a:t>X</a:t>
            </a:r>
            <a:r>
              <a:rPr lang="en-US" dirty="0" smtClean="0"/>
              <a:t>                                                                        </a:t>
            </a:r>
            <a:r>
              <a:rPr lang="en-US" u="sng" dirty="0" smtClean="0"/>
              <a:t>Y</a:t>
            </a:r>
            <a:endParaRPr lang="en-US" u="sng" dirty="0"/>
          </a:p>
        </p:txBody>
      </p:sp>
      <mc:AlternateContent xmlns:mc="http://schemas.openxmlformats.org/markup-compatibility/2006" xmlns:a14="http://schemas.microsoft.com/office/drawing/2010/main">
        <mc:Choice Requires="a14">
          <p:sp>
            <p:nvSpPr>
              <p:cNvPr id="2" name="TextBox 1"/>
              <p:cNvSpPr txBox="1"/>
              <p:nvPr/>
            </p:nvSpPr>
            <p:spPr>
              <a:xfrm>
                <a:off x="1378722" y="6335737"/>
                <a:ext cx="2300310" cy="4917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a:rPr>
                            <m:t>𝐹</m:t>
                          </m:r>
                        </m:e>
                        <m:sub>
                          <m:r>
                            <a:rPr lang="en-US" sz="2400" b="0" i="1" smtClean="0">
                              <a:latin typeface="Cambria Math" panose="02040503050406030204" pitchFamily="18" charset="0"/>
                            </a:rPr>
                            <m:t>𝑔𝑥</m:t>
                          </m:r>
                        </m:sub>
                      </m:sSub>
                      <m:r>
                        <a:rPr lang="en-US" sz="2400" b="0" i="1" smtClean="0">
                          <a:latin typeface="Cambria Math"/>
                        </a:rPr>
                        <m:t>=</m:t>
                      </m:r>
                      <m:r>
                        <m:rPr>
                          <m:sty m:val="p"/>
                        </m:rPr>
                        <a:rPr lang="en-US" sz="2400" b="0" i="0" smtClean="0">
                          <a:latin typeface="Cambria Math" panose="02040503050406030204" pitchFamily="18" charset="0"/>
                        </a:rPr>
                        <m:t>Fg</m:t>
                      </m:r>
                      <m:r>
                        <m:rPr>
                          <m:sty m:val="p"/>
                        </m:rPr>
                        <a:rPr lang="en-US" sz="2400" b="0" i="0" smtClean="0">
                          <a:latin typeface="Cambria Math"/>
                        </a:rPr>
                        <m:t>cos</m:t>
                      </m:r>
                      <m:r>
                        <a:rPr lang="en-US" sz="2400" b="0" i="1" smtClean="0">
                          <a:latin typeface="Cambria Math"/>
                        </a:rPr>
                        <m:t>⁡(</m:t>
                      </m:r>
                      <m:r>
                        <a:rPr lang="en-US" sz="2400" b="0" i="1" smtClean="0">
                          <a:latin typeface="Cambria Math"/>
                          <a:ea typeface="Cambria Math"/>
                        </a:rPr>
                        <m:t>𝜙</m:t>
                      </m:r>
                      <m:r>
                        <a:rPr lang="en-US" sz="2400" b="0" i="1" smtClean="0">
                          <a:latin typeface="Cambria Math"/>
                          <a:ea typeface="Cambria Math"/>
                        </a:rPr>
                        <m:t>)</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378722" y="6335737"/>
                <a:ext cx="2300310" cy="491738"/>
              </a:xfrm>
              <a:prstGeom prst="rect">
                <a:avLst/>
              </a:prstGeom>
              <a:blipFill>
                <a:blip r:embed="rId9"/>
                <a:stretch>
                  <a:fillRect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654547" y="6365360"/>
                <a:ext cx="274254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𝐹𝑔𝑦</m:t>
                      </m:r>
                      <m:r>
                        <a:rPr lang="en-US" sz="2400" b="0" i="1" smtClean="0">
                          <a:latin typeface="Cambria Math"/>
                        </a:rPr>
                        <m:t>=</m:t>
                      </m:r>
                      <m:r>
                        <a:rPr lang="en-US" sz="2400" b="0" i="1" smtClean="0">
                          <a:latin typeface="Cambria Math" panose="02040503050406030204" pitchFamily="18" charset="0"/>
                        </a:rPr>
                        <m:t>𝐹𝑔</m:t>
                      </m:r>
                      <m:r>
                        <a:rPr lang="en-US" sz="2400" b="0" i="1" smtClean="0">
                          <a:latin typeface="Cambria Math"/>
                        </a:rPr>
                        <m:t>∗</m:t>
                      </m:r>
                      <m:r>
                        <m:rPr>
                          <m:sty m:val="p"/>
                        </m:rPr>
                        <a:rPr lang="en-US" sz="2400" b="0" i="0" smtClean="0">
                          <a:latin typeface="Cambria Math"/>
                        </a:rPr>
                        <m:t>sin</m:t>
                      </m:r>
                      <m:r>
                        <a:rPr lang="en-US" sz="2400" b="0" i="1" smtClean="0">
                          <a:latin typeface="Cambria Math"/>
                        </a:rPr>
                        <m:t>⁡(</m:t>
                      </m:r>
                      <m:r>
                        <a:rPr lang="en-US" sz="2400" b="0" i="1" smtClean="0">
                          <a:latin typeface="Cambria Math"/>
                          <a:ea typeface="Cambria Math"/>
                        </a:rPr>
                        <m:t>𝜙</m:t>
                      </m:r>
                      <m:r>
                        <a:rPr lang="en-US" sz="2400" b="0" i="1" smtClean="0">
                          <a:latin typeface="Cambria Math"/>
                          <a:ea typeface="Cambria Math"/>
                        </a:rPr>
                        <m:t>)</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5654547" y="6365360"/>
                <a:ext cx="2742546" cy="461665"/>
              </a:xfrm>
              <a:prstGeom prst="rect">
                <a:avLst/>
              </a:prstGeom>
              <a:blipFill>
                <a:blip r:embed="rId10"/>
                <a:stretch>
                  <a:fillRect r="-223" b="-17105"/>
                </a:stretch>
              </a:blipFill>
            </p:spPr>
            <p:txBody>
              <a:bodyPr/>
              <a:lstStyle/>
              <a:p>
                <a:r>
                  <a:rPr lang="en-US">
                    <a:noFill/>
                  </a:rPr>
                  <a:t> </a:t>
                </a:r>
              </a:p>
            </p:txBody>
          </p:sp>
        </mc:Fallback>
      </mc:AlternateContent>
      <p:cxnSp>
        <p:nvCxnSpPr>
          <p:cNvPr id="34" name="Straight Connector 33"/>
          <p:cNvCxnSpPr/>
          <p:nvPr/>
        </p:nvCxnSpPr>
        <p:spPr>
          <a:xfrm>
            <a:off x="290387" y="583862"/>
            <a:ext cx="2380684" cy="1157191"/>
          </a:xfrm>
          <a:prstGeom prst="line">
            <a:avLst/>
          </a:prstGeom>
        </p:spPr>
        <p:style>
          <a:lnRef idx="2">
            <a:schemeClr val="dk1"/>
          </a:lnRef>
          <a:fillRef idx="0">
            <a:schemeClr val="dk1"/>
          </a:fillRef>
          <a:effectRef idx="1">
            <a:schemeClr val="dk1"/>
          </a:effectRef>
          <a:fontRef idx="minor">
            <a:schemeClr val="tx1"/>
          </a:fontRef>
        </p:style>
      </p:cxnSp>
      <p:sp>
        <p:nvSpPr>
          <p:cNvPr id="35" name="Rectangle 34"/>
          <p:cNvSpPr/>
          <p:nvPr/>
        </p:nvSpPr>
        <p:spPr>
          <a:xfrm rot="1555394">
            <a:off x="584016" y="584642"/>
            <a:ext cx="772428" cy="27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11904" y="1100195"/>
            <a:ext cx="789474" cy="369332"/>
          </a:xfrm>
          <a:prstGeom prst="rect">
            <a:avLst/>
          </a:prstGeom>
          <a:noFill/>
        </p:spPr>
        <p:txBody>
          <a:bodyPr wrap="square" rtlCol="0">
            <a:spAutoFit/>
          </a:bodyPr>
          <a:lstStyle/>
          <a:p>
            <a:r>
              <a:rPr lang="en-US" dirty="0" smtClean="0"/>
              <a:t>rough</a:t>
            </a:r>
            <a:endParaRPr lang="en-US" dirty="0"/>
          </a:p>
        </p:txBody>
      </p:sp>
      <p:sp>
        <p:nvSpPr>
          <p:cNvPr id="37" name="Right Arrow 36"/>
          <p:cNvSpPr/>
          <p:nvPr/>
        </p:nvSpPr>
        <p:spPr>
          <a:xfrm rot="1576822">
            <a:off x="1252527" y="1046605"/>
            <a:ext cx="1676069" cy="4056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cxnSp>
        <p:nvCxnSpPr>
          <p:cNvPr id="38" name="Straight Connector 37"/>
          <p:cNvCxnSpPr/>
          <p:nvPr/>
        </p:nvCxnSpPr>
        <p:spPr>
          <a:xfrm flipV="1">
            <a:off x="303737" y="1758869"/>
            <a:ext cx="2306533" cy="30079"/>
          </a:xfrm>
          <a:prstGeom prst="line">
            <a:avLst/>
          </a:prstGeom>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232551" y="5013341"/>
            <a:ext cx="8872075" cy="830997"/>
          </a:xfrm>
          <a:prstGeom prst="rect">
            <a:avLst/>
          </a:prstGeom>
          <a:noFill/>
        </p:spPr>
        <p:txBody>
          <a:bodyPr wrap="square" rtlCol="0">
            <a:spAutoFit/>
          </a:bodyPr>
          <a:lstStyle/>
          <a:p>
            <a:r>
              <a:rPr lang="en-US" sz="2400" dirty="0" smtClean="0"/>
              <a:t>If we do this then we don’t need to change the equations we have used to find the components</a:t>
            </a:r>
            <a:endParaRPr lang="en-US" sz="2400" dirty="0"/>
          </a:p>
        </p:txBody>
      </p:sp>
    </p:spTree>
    <p:extLst>
      <p:ext uri="{BB962C8B-B14F-4D97-AF65-F5344CB8AC3E}">
        <p14:creationId xmlns:p14="http://schemas.microsoft.com/office/powerpoint/2010/main" val="97674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additive="base">
                                        <p:cTn id="64" dur="500" fill="hold"/>
                                        <p:tgtEl>
                                          <p:spTgt spid="39"/>
                                        </p:tgtEl>
                                        <p:attrNameLst>
                                          <p:attrName>ppt_x</p:attrName>
                                        </p:attrNameLst>
                                      </p:cBhvr>
                                      <p:tavLst>
                                        <p:tav tm="0">
                                          <p:val>
                                            <p:strVal val="#ppt_x"/>
                                          </p:val>
                                        </p:tav>
                                        <p:tav tm="100000">
                                          <p:val>
                                            <p:strVal val="#ppt_x"/>
                                          </p:val>
                                        </p:tav>
                                      </p:tavLst>
                                    </p:anim>
                                    <p:anim calcmode="lin" valueType="num">
                                      <p:cBhvr additive="base">
                                        <p:cTn id="6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additive="base">
                                        <p:cTn id="70" dur="500" fill="hold"/>
                                        <p:tgtEl>
                                          <p:spTgt spid="33"/>
                                        </p:tgtEl>
                                        <p:attrNameLst>
                                          <p:attrName>ppt_x</p:attrName>
                                        </p:attrNameLst>
                                      </p:cBhvr>
                                      <p:tavLst>
                                        <p:tav tm="0">
                                          <p:val>
                                            <p:strVal val="#ppt_x"/>
                                          </p:val>
                                        </p:tav>
                                        <p:tav tm="100000">
                                          <p:val>
                                            <p:strVal val="#ppt_x"/>
                                          </p:val>
                                        </p:tav>
                                      </p:tavLst>
                                    </p:anim>
                                    <p:anim calcmode="lin" valueType="num">
                                      <p:cBhvr additive="base">
                                        <p:cTn id="7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fade">
                                      <p:cBhvr>
                                        <p:cTn id="76" dur="500"/>
                                        <p:tgtEl>
                                          <p:spTgt spid="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fade">
                                      <p:cBhvr>
                                        <p:cTn id="8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21" grpId="0" animBg="1"/>
      <p:bldP spid="26" grpId="0" animBg="1"/>
      <p:bldP spid="27" grpId="0" animBg="1"/>
      <p:bldP spid="29" grpId="0" animBg="1"/>
      <p:bldP spid="30" grpId="0" animBg="1"/>
      <p:bldP spid="31" grpId="0" animBg="1"/>
      <p:bldP spid="33" grpId="0"/>
      <p:bldP spid="2" grpId="0" animBg="1"/>
      <p:bldP spid="3" grpId="0" animBg="1"/>
      <p:bldP spid="37" grpId="0" animBg="1"/>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2551" y="4165011"/>
            <a:ext cx="3530859" cy="6487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Rectangle 31"/>
          <p:cNvSpPr/>
          <p:nvPr/>
        </p:nvSpPr>
        <p:spPr>
          <a:xfrm>
            <a:off x="4428702" y="2080147"/>
            <a:ext cx="4577113" cy="2660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 name="Straight Arrow Connector 10"/>
          <p:cNvCxnSpPr/>
          <p:nvPr/>
        </p:nvCxnSpPr>
        <p:spPr>
          <a:xfrm>
            <a:off x="5737698" y="3129059"/>
            <a:ext cx="790803" cy="7882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5710996" y="2347769"/>
            <a:ext cx="0" cy="6637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4929880" y="3042905"/>
            <a:ext cx="723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Oval 8"/>
          <p:cNvSpPr/>
          <p:nvPr/>
        </p:nvSpPr>
        <p:spPr>
          <a:xfrm>
            <a:off x="5652943" y="2976659"/>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772802" y="2187750"/>
            <a:ext cx="333746" cy="369332"/>
          </a:xfrm>
          <a:prstGeom prst="rect">
            <a:avLst/>
          </a:prstGeom>
          <a:noFill/>
        </p:spPr>
        <p:txBody>
          <a:bodyPr wrap="none" rtlCol="0">
            <a:spAutoFit/>
          </a:bodyPr>
          <a:lstStyle/>
          <a:p>
            <a:r>
              <a:rPr lang="en-US" dirty="0" smtClean="0"/>
              <a:t>N</a:t>
            </a:r>
            <a:endParaRPr lang="en-US" dirty="0"/>
          </a:p>
        </p:txBody>
      </p:sp>
      <p:sp>
        <p:nvSpPr>
          <p:cNvPr id="13" name="TextBox 12"/>
          <p:cNvSpPr txBox="1"/>
          <p:nvPr/>
        </p:nvSpPr>
        <p:spPr>
          <a:xfrm>
            <a:off x="6528501" y="3925333"/>
            <a:ext cx="420308" cy="369332"/>
          </a:xfrm>
          <a:prstGeom prst="rect">
            <a:avLst/>
          </a:prstGeom>
          <a:noFill/>
        </p:spPr>
        <p:txBody>
          <a:bodyPr wrap="none" rtlCol="0">
            <a:spAutoFit/>
          </a:bodyPr>
          <a:lstStyle/>
          <a:p>
            <a:r>
              <a:rPr lang="en-US" dirty="0"/>
              <a:t>W</a:t>
            </a:r>
          </a:p>
        </p:txBody>
      </p:sp>
      <p:sp>
        <p:nvSpPr>
          <p:cNvPr id="15" name="TextBox 14"/>
          <p:cNvSpPr txBox="1"/>
          <p:nvPr/>
        </p:nvSpPr>
        <p:spPr>
          <a:xfrm>
            <a:off x="4606791" y="2859076"/>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16" name="Right Arrow 15"/>
          <p:cNvSpPr/>
          <p:nvPr/>
        </p:nvSpPr>
        <p:spPr>
          <a:xfrm>
            <a:off x="6845430" y="2859076"/>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sp>
        <p:nvSpPr>
          <p:cNvPr id="17" name="TextBox 16"/>
          <p:cNvSpPr txBox="1"/>
          <p:nvPr/>
        </p:nvSpPr>
        <p:spPr>
          <a:xfrm>
            <a:off x="5120477" y="4294665"/>
            <a:ext cx="1812419" cy="369332"/>
          </a:xfrm>
          <a:prstGeom prst="rect">
            <a:avLst/>
          </a:prstGeom>
          <a:noFill/>
        </p:spPr>
        <p:txBody>
          <a:bodyPr wrap="none" rtlCol="0">
            <a:spAutoFit/>
          </a:bodyPr>
          <a:lstStyle/>
          <a:p>
            <a:r>
              <a:rPr lang="en-US" dirty="0" smtClean="0"/>
              <a:t>Rotated Diagram</a:t>
            </a:r>
            <a:endParaRPr lang="en-US" dirty="0"/>
          </a:p>
        </p:txBody>
      </p:sp>
      <mc:AlternateContent xmlns:mc="http://schemas.openxmlformats.org/markup-compatibility/2006" xmlns:a14="http://schemas.microsoft.com/office/drawing/2010/main">
        <mc:Choice Requires="a14">
          <p:sp>
            <p:nvSpPr>
              <p:cNvPr id="18" name="TextBox 17"/>
              <p:cNvSpPr txBox="1"/>
              <p:nvPr/>
            </p:nvSpPr>
            <p:spPr>
              <a:xfrm>
                <a:off x="3238640" y="872349"/>
                <a:ext cx="5767175" cy="1077218"/>
              </a:xfrm>
              <a:prstGeom prst="rect">
                <a:avLst/>
              </a:prstGeom>
              <a:noFill/>
            </p:spPr>
            <p:txBody>
              <a:bodyPr wrap="square" rtlCol="0">
                <a:spAutoFit/>
              </a:bodyPr>
              <a:lstStyle/>
              <a:p>
                <a:r>
                  <a:rPr lang="en-US" sz="3200" dirty="0" smtClean="0"/>
                  <a:t>Step 3: Use angle </a:t>
                </a:r>
                <a14:m>
                  <m:oMath xmlns:m="http://schemas.openxmlformats.org/officeDocument/2006/math">
                    <m:r>
                      <a:rPr lang="en-US" sz="3200" i="1">
                        <a:latin typeface="Cambria Math"/>
                        <a:ea typeface="Cambria Math"/>
                      </a:rPr>
                      <m:t>𝜙</m:t>
                    </m:r>
                  </m:oMath>
                </a14:m>
                <a:r>
                  <a:rPr lang="en-US" sz="3200" dirty="0" smtClean="0"/>
                  <a:t>instead of </a:t>
                </a:r>
                <a14:m>
                  <m:oMath xmlns:m="http://schemas.openxmlformats.org/officeDocument/2006/math">
                    <m:r>
                      <a:rPr lang="en-US" sz="3200" i="1">
                        <a:latin typeface="Cambria Math"/>
                        <a:ea typeface="Cambria Math"/>
                      </a:rPr>
                      <m:t>𝜃</m:t>
                    </m:r>
                  </m:oMath>
                </a14:m>
                <a:r>
                  <a:rPr lang="en-US" sz="3200" dirty="0" smtClean="0"/>
                  <a:t> 	to find your components.</a:t>
                </a:r>
                <a:endParaRPr lang="en-US" sz="3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238640" y="872349"/>
                <a:ext cx="5767175" cy="1077218"/>
              </a:xfrm>
              <a:prstGeom prst="rect">
                <a:avLst/>
              </a:prstGeom>
              <a:blipFill>
                <a:blip r:embed="rId3"/>
                <a:stretch>
                  <a:fillRect l="-2643" t="-6780" b="-17514"/>
                </a:stretch>
              </a:blipFill>
            </p:spPr>
            <p:txBody>
              <a:bodyPr/>
              <a:lstStyle/>
              <a:p>
                <a:r>
                  <a:rPr lang="en-US">
                    <a:noFill/>
                  </a:rPr>
                  <a:t> </a:t>
                </a:r>
              </a:p>
            </p:txBody>
          </p:sp>
        </mc:Fallback>
      </mc:AlternateContent>
      <p:sp>
        <p:nvSpPr>
          <p:cNvPr id="20" name="Right Arrow 19"/>
          <p:cNvSpPr/>
          <p:nvPr/>
        </p:nvSpPr>
        <p:spPr>
          <a:xfrm rot="18932900">
            <a:off x="492236" y="2307112"/>
            <a:ext cx="2076254" cy="404623"/>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p:cNvSpPr txBox="1"/>
              <p:nvPr/>
            </p:nvSpPr>
            <p:spPr>
              <a:xfrm>
                <a:off x="-59454" y="3417255"/>
                <a:ext cx="4064456" cy="461665"/>
              </a:xfrm>
              <a:prstGeom prst="rect">
                <a:avLst/>
              </a:prstGeom>
              <a:noFill/>
            </p:spPr>
            <p:txBody>
              <a:bodyPr wrap="square" rtlCol="0">
                <a:spAutoFit/>
              </a:bodyPr>
              <a:lstStyle/>
              <a:p>
                <a:r>
                  <a:rPr lang="en-US" sz="2400" dirty="0" smtClean="0"/>
                  <a:t>Where do I get the angle </a:t>
                </a:r>
                <a14:m>
                  <m:oMath xmlns:m="http://schemas.openxmlformats.org/officeDocument/2006/math">
                    <m:r>
                      <a:rPr lang="en-US" sz="2400" b="0" i="0" smtClean="0">
                        <a:latin typeface="Cambria Math"/>
                        <a:ea typeface="Cambria Math"/>
                      </a:rPr>
                      <m:t>(</m:t>
                    </m:r>
                    <m:r>
                      <a:rPr lang="en-US" sz="2400" i="1" smtClean="0">
                        <a:latin typeface="Cambria Math"/>
                        <a:ea typeface="Cambria Math"/>
                      </a:rPr>
                      <m:t>𝜙</m:t>
                    </m:r>
                    <m:r>
                      <a:rPr lang="en-US" sz="2400" b="0" i="1" smtClean="0">
                        <a:latin typeface="Cambria Math"/>
                        <a:ea typeface="Cambria Math"/>
                      </a:rPr>
                      <m:t>)</m:t>
                    </m:r>
                  </m:oMath>
                </a14:m>
                <a:r>
                  <a:rPr lang="en-US" sz="2400" dirty="0" smtClean="0"/>
                  <a:t>?</a:t>
                </a:r>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59454" y="3417255"/>
                <a:ext cx="4064456" cy="461665"/>
              </a:xfrm>
              <a:prstGeom prst="rect">
                <a:avLst/>
              </a:prstGeom>
              <a:blipFill>
                <a:blip r:embed="rId4"/>
                <a:stretch>
                  <a:fillRect l="-2249" t="-10667" r="-2099" b="-30667"/>
                </a:stretch>
              </a:blipFill>
            </p:spPr>
            <p:txBody>
              <a:bodyPr/>
              <a:lstStyle/>
              <a:p>
                <a:r>
                  <a:rPr lang="en-US">
                    <a:noFill/>
                  </a:rPr>
                  <a:t> </a:t>
                </a:r>
              </a:p>
            </p:txBody>
          </p:sp>
        </mc:Fallback>
      </mc:AlternateContent>
      <p:cxnSp>
        <p:nvCxnSpPr>
          <p:cNvPr id="23" name="Straight Arrow Connector 22"/>
          <p:cNvCxnSpPr/>
          <p:nvPr/>
        </p:nvCxnSpPr>
        <p:spPr>
          <a:xfrm>
            <a:off x="6565304" y="3129059"/>
            <a:ext cx="0" cy="69692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Straight Arrow Connector 24"/>
          <p:cNvCxnSpPr/>
          <p:nvPr/>
        </p:nvCxnSpPr>
        <p:spPr>
          <a:xfrm>
            <a:off x="5803232" y="3058092"/>
            <a:ext cx="762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Right Arrow 25"/>
          <p:cNvSpPr/>
          <p:nvPr/>
        </p:nvSpPr>
        <p:spPr>
          <a:xfrm rot="19799711">
            <a:off x="3628924" y="3836226"/>
            <a:ext cx="2318033" cy="16224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7" name="TextBox 26"/>
              <p:cNvSpPr txBox="1"/>
              <p:nvPr/>
            </p:nvSpPr>
            <p:spPr>
              <a:xfrm>
                <a:off x="232551" y="4206847"/>
                <a:ext cx="341753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𝑎𝑛𝑔𝑙𝑒</m:t>
                      </m:r>
                      <m:r>
                        <a:rPr lang="en-US" sz="2800" b="0" i="1" smtClean="0">
                          <a:latin typeface="Cambria Math"/>
                        </a:rPr>
                        <m:t>=90−</m:t>
                      </m:r>
                      <m:r>
                        <a:rPr lang="en-US" sz="2800" b="0" i="1" smtClean="0">
                          <a:latin typeface="Cambria Math"/>
                          <a:ea typeface="Cambria Math"/>
                        </a:rPr>
                        <m:t>𝜃</m:t>
                      </m:r>
                      <m:r>
                        <a:rPr lang="en-US" sz="2800" b="0" i="1" smtClean="0">
                          <a:latin typeface="Cambria Math"/>
                          <a:ea typeface="Cambria Math"/>
                        </a:rPr>
                        <m:t>=</m:t>
                      </m:r>
                      <m:r>
                        <a:rPr lang="en-US" sz="2800" b="0" i="1" smtClean="0">
                          <a:latin typeface="Cambria Math"/>
                          <a:ea typeface="Cambria Math"/>
                        </a:rPr>
                        <m:t>𝜙</m:t>
                      </m:r>
                    </m:oMath>
                  </m:oMathPara>
                </a14:m>
                <a:endParaRPr lang="en-US" sz="28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32551" y="4206847"/>
                <a:ext cx="3417539"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5780339" y="2745082"/>
                <a:ext cx="109280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cos</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5780339" y="2745082"/>
                <a:ext cx="1092800" cy="307777"/>
              </a:xfrm>
              <a:prstGeom prst="rect">
                <a:avLst/>
              </a:prstGeom>
              <a:blipFill>
                <a:blip r:embed="rId6"/>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6528554" y="3277921"/>
                <a:ext cx="10703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sin</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6528554" y="3277921"/>
                <a:ext cx="1070358" cy="307777"/>
              </a:xfrm>
              <a:prstGeom prst="rect">
                <a:avLst/>
              </a:prstGeom>
              <a:blipFill>
                <a:blip r:embed="rId7"/>
                <a:stretch>
                  <a:fillRect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832249" y="3011475"/>
                <a:ext cx="37503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ea typeface="Cambria Math"/>
                        </a:rPr>
                        <m:t>𝜙</m:t>
                      </m:r>
                    </m:oMath>
                  </m:oMathPara>
                </a14:m>
                <a:endParaRPr lang="en-US" sz="1600" dirty="0"/>
              </a:p>
            </p:txBody>
          </p:sp>
        </mc:Choice>
        <mc:Fallback xmlns="">
          <p:sp>
            <p:nvSpPr>
              <p:cNvPr id="31" name="TextBox 30"/>
              <p:cNvSpPr txBox="1">
                <a:spLocks noRot="1" noChangeAspect="1" noMove="1" noResize="1" noEditPoints="1" noAdjustHandles="1" noChangeArrowheads="1" noChangeShapeType="1" noTextEdit="1"/>
              </p:cNvSpPr>
              <p:nvPr/>
            </p:nvSpPr>
            <p:spPr>
              <a:xfrm>
                <a:off x="5832249" y="3011475"/>
                <a:ext cx="375038" cy="338554"/>
              </a:xfrm>
              <a:prstGeom prst="rect">
                <a:avLst/>
              </a:prstGeom>
              <a:blipFill>
                <a:blip r:embed="rId8"/>
                <a:stretch>
                  <a:fillRect b="-8929"/>
                </a:stretch>
              </a:blipFill>
            </p:spPr>
            <p:txBody>
              <a:bodyPr/>
              <a:lstStyle/>
              <a:p>
                <a:r>
                  <a:rPr lang="en-US">
                    <a:noFill/>
                  </a:rPr>
                  <a:t> </a:t>
                </a:r>
              </a:p>
            </p:txBody>
          </p:sp>
        </mc:Fallback>
      </mc:AlternateContent>
      <p:sp>
        <p:nvSpPr>
          <p:cNvPr id="33" name="TextBox 32"/>
          <p:cNvSpPr txBox="1"/>
          <p:nvPr/>
        </p:nvSpPr>
        <p:spPr>
          <a:xfrm>
            <a:off x="2373065" y="5846271"/>
            <a:ext cx="4225837" cy="369332"/>
          </a:xfrm>
          <a:prstGeom prst="rect">
            <a:avLst/>
          </a:prstGeom>
          <a:noFill/>
        </p:spPr>
        <p:txBody>
          <a:bodyPr wrap="none" rtlCol="0">
            <a:spAutoFit/>
          </a:bodyPr>
          <a:lstStyle/>
          <a:p>
            <a:r>
              <a:rPr lang="en-US" u="sng" dirty="0" smtClean="0"/>
              <a:t>X</a:t>
            </a:r>
            <a:r>
              <a:rPr lang="en-US" dirty="0" smtClean="0"/>
              <a:t>                                                                        </a:t>
            </a:r>
            <a:r>
              <a:rPr lang="en-US" u="sng" dirty="0" smtClean="0"/>
              <a:t>Y</a:t>
            </a:r>
            <a:endParaRPr lang="en-US" u="sng" dirty="0"/>
          </a:p>
        </p:txBody>
      </p:sp>
      <mc:AlternateContent xmlns:mc="http://schemas.openxmlformats.org/markup-compatibility/2006" xmlns:a14="http://schemas.microsoft.com/office/drawing/2010/main">
        <mc:Choice Requires="a14">
          <p:sp>
            <p:nvSpPr>
              <p:cNvPr id="2" name="TextBox 1"/>
              <p:cNvSpPr txBox="1"/>
              <p:nvPr/>
            </p:nvSpPr>
            <p:spPr>
              <a:xfrm>
                <a:off x="1378722" y="6335737"/>
                <a:ext cx="2300310" cy="4917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a:rPr>
                            <m:t>𝐹</m:t>
                          </m:r>
                        </m:e>
                        <m:sub>
                          <m:r>
                            <a:rPr lang="en-US" sz="2400" b="0" i="1" smtClean="0">
                              <a:latin typeface="Cambria Math" panose="02040503050406030204" pitchFamily="18" charset="0"/>
                            </a:rPr>
                            <m:t>𝑔𝑥</m:t>
                          </m:r>
                        </m:sub>
                      </m:sSub>
                      <m:r>
                        <a:rPr lang="en-US" sz="2400" b="0" i="1" smtClean="0">
                          <a:latin typeface="Cambria Math"/>
                        </a:rPr>
                        <m:t>=</m:t>
                      </m:r>
                      <m:r>
                        <m:rPr>
                          <m:sty m:val="p"/>
                        </m:rPr>
                        <a:rPr lang="en-US" sz="2400" b="0" i="0" smtClean="0">
                          <a:latin typeface="Cambria Math" panose="02040503050406030204" pitchFamily="18" charset="0"/>
                        </a:rPr>
                        <m:t>Fg</m:t>
                      </m:r>
                      <m:r>
                        <m:rPr>
                          <m:sty m:val="p"/>
                        </m:rPr>
                        <a:rPr lang="en-US" sz="2400" b="0" i="0" smtClean="0">
                          <a:latin typeface="Cambria Math"/>
                        </a:rPr>
                        <m:t>cos</m:t>
                      </m:r>
                      <m:r>
                        <a:rPr lang="en-US" sz="2400" b="0" i="1" smtClean="0">
                          <a:latin typeface="Cambria Math"/>
                        </a:rPr>
                        <m:t>⁡(</m:t>
                      </m:r>
                      <m:r>
                        <a:rPr lang="en-US" sz="2400" b="0" i="1" smtClean="0">
                          <a:latin typeface="Cambria Math"/>
                          <a:ea typeface="Cambria Math"/>
                        </a:rPr>
                        <m:t>𝜙</m:t>
                      </m:r>
                      <m:r>
                        <a:rPr lang="en-US" sz="2400" b="0" i="1" smtClean="0">
                          <a:latin typeface="Cambria Math"/>
                          <a:ea typeface="Cambria Math"/>
                        </a:rPr>
                        <m:t>)</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378722" y="6335737"/>
                <a:ext cx="2300310" cy="491738"/>
              </a:xfrm>
              <a:prstGeom prst="rect">
                <a:avLst/>
              </a:prstGeom>
              <a:blipFill>
                <a:blip r:embed="rId9"/>
                <a:stretch>
                  <a:fillRect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654547" y="6365360"/>
                <a:ext cx="274254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𝐹𝑔𝑦</m:t>
                      </m:r>
                      <m:r>
                        <a:rPr lang="en-US" sz="2400" b="0" i="1" smtClean="0">
                          <a:latin typeface="Cambria Math"/>
                        </a:rPr>
                        <m:t>=</m:t>
                      </m:r>
                      <m:r>
                        <a:rPr lang="en-US" sz="2400" b="0" i="1" smtClean="0">
                          <a:latin typeface="Cambria Math" panose="02040503050406030204" pitchFamily="18" charset="0"/>
                        </a:rPr>
                        <m:t>𝐹𝑔</m:t>
                      </m:r>
                      <m:r>
                        <a:rPr lang="en-US" sz="2400" b="0" i="1" smtClean="0">
                          <a:latin typeface="Cambria Math"/>
                        </a:rPr>
                        <m:t>∗</m:t>
                      </m:r>
                      <m:r>
                        <m:rPr>
                          <m:sty m:val="p"/>
                        </m:rPr>
                        <a:rPr lang="en-US" sz="2400" b="0" i="0" smtClean="0">
                          <a:latin typeface="Cambria Math"/>
                        </a:rPr>
                        <m:t>sin</m:t>
                      </m:r>
                      <m:r>
                        <a:rPr lang="en-US" sz="2400" b="0" i="1" smtClean="0">
                          <a:latin typeface="Cambria Math"/>
                        </a:rPr>
                        <m:t>⁡(</m:t>
                      </m:r>
                      <m:r>
                        <a:rPr lang="en-US" sz="2400" b="0" i="1" smtClean="0">
                          <a:latin typeface="Cambria Math"/>
                          <a:ea typeface="Cambria Math"/>
                        </a:rPr>
                        <m:t>𝜙</m:t>
                      </m:r>
                      <m:r>
                        <a:rPr lang="en-US" sz="2400" b="0" i="1" smtClean="0">
                          <a:latin typeface="Cambria Math"/>
                          <a:ea typeface="Cambria Math"/>
                        </a:rPr>
                        <m:t>)</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5654547" y="6365360"/>
                <a:ext cx="2742546" cy="461665"/>
              </a:xfrm>
              <a:prstGeom prst="rect">
                <a:avLst/>
              </a:prstGeom>
              <a:blipFill>
                <a:blip r:embed="rId10"/>
                <a:stretch>
                  <a:fillRect r="-223" b="-17105"/>
                </a:stretch>
              </a:blipFill>
            </p:spPr>
            <p:txBody>
              <a:bodyPr/>
              <a:lstStyle/>
              <a:p>
                <a:r>
                  <a:rPr lang="en-US">
                    <a:noFill/>
                  </a:rPr>
                  <a:t> </a:t>
                </a:r>
              </a:p>
            </p:txBody>
          </p:sp>
        </mc:Fallback>
      </mc:AlternateContent>
      <p:cxnSp>
        <p:nvCxnSpPr>
          <p:cNvPr id="34" name="Straight Connector 33"/>
          <p:cNvCxnSpPr/>
          <p:nvPr/>
        </p:nvCxnSpPr>
        <p:spPr>
          <a:xfrm>
            <a:off x="290387" y="583862"/>
            <a:ext cx="2380684" cy="1157191"/>
          </a:xfrm>
          <a:prstGeom prst="line">
            <a:avLst/>
          </a:prstGeom>
        </p:spPr>
        <p:style>
          <a:lnRef idx="2">
            <a:schemeClr val="dk1"/>
          </a:lnRef>
          <a:fillRef idx="0">
            <a:schemeClr val="dk1"/>
          </a:fillRef>
          <a:effectRef idx="1">
            <a:schemeClr val="dk1"/>
          </a:effectRef>
          <a:fontRef idx="minor">
            <a:schemeClr val="tx1"/>
          </a:fontRef>
        </p:style>
      </p:cxnSp>
      <p:sp>
        <p:nvSpPr>
          <p:cNvPr id="35" name="Rectangle 34"/>
          <p:cNvSpPr/>
          <p:nvPr/>
        </p:nvSpPr>
        <p:spPr>
          <a:xfrm rot="1555394">
            <a:off x="584016" y="584642"/>
            <a:ext cx="772428" cy="27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11904" y="1100195"/>
            <a:ext cx="789474" cy="369332"/>
          </a:xfrm>
          <a:prstGeom prst="rect">
            <a:avLst/>
          </a:prstGeom>
          <a:noFill/>
        </p:spPr>
        <p:txBody>
          <a:bodyPr wrap="square" rtlCol="0">
            <a:spAutoFit/>
          </a:bodyPr>
          <a:lstStyle/>
          <a:p>
            <a:r>
              <a:rPr lang="en-US" dirty="0" smtClean="0"/>
              <a:t>rough</a:t>
            </a:r>
            <a:endParaRPr lang="en-US" dirty="0"/>
          </a:p>
        </p:txBody>
      </p:sp>
      <p:sp>
        <p:nvSpPr>
          <p:cNvPr id="37" name="Right Arrow 36"/>
          <p:cNvSpPr/>
          <p:nvPr/>
        </p:nvSpPr>
        <p:spPr>
          <a:xfrm rot="1576822">
            <a:off x="1252527" y="1046605"/>
            <a:ext cx="1676069" cy="4056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cxnSp>
        <p:nvCxnSpPr>
          <p:cNvPr id="38" name="Straight Connector 37"/>
          <p:cNvCxnSpPr/>
          <p:nvPr/>
        </p:nvCxnSpPr>
        <p:spPr>
          <a:xfrm flipV="1">
            <a:off x="303737" y="1758869"/>
            <a:ext cx="2306533" cy="30079"/>
          </a:xfrm>
          <a:prstGeom prst="line">
            <a:avLst/>
          </a:prstGeom>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232551" y="5013341"/>
            <a:ext cx="8872075" cy="646331"/>
          </a:xfrm>
          <a:prstGeom prst="rect">
            <a:avLst/>
          </a:prstGeom>
          <a:noFill/>
        </p:spPr>
        <p:txBody>
          <a:bodyPr wrap="square" rtlCol="0">
            <a:spAutoFit/>
          </a:bodyPr>
          <a:lstStyle/>
          <a:p>
            <a:r>
              <a:rPr lang="en-US" sz="2400" dirty="0" smtClean="0"/>
              <a:t>Notice, the components we are finding are now for </a:t>
            </a:r>
            <a:r>
              <a:rPr lang="en-US" sz="3600" dirty="0" err="1" smtClean="0"/>
              <a:t>Fg</a:t>
            </a:r>
            <a:r>
              <a:rPr lang="en-US" sz="2400" dirty="0" smtClean="0"/>
              <a:t> </a:t>
            </a:r>
            <a:endParaRPr lang="en-US" sz="2400" dirty="0"/>
          </a:p>
        </p:txBody>
      </p:sp>
    </p:spTree>
    <p:extLst>
      <p:ext uri="{BB962C8B-B14F-4D97-AF65-F5344CB8AC3E}">
        <p14:creationId xmlns:p14="http://schemas.microsoft.com/office/powerpoint/2010/main" val="22078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additive="base">
                                        <p:cTn id="64" dur="500" fill="hold"/>
                                        <p:tgtEl>
                                          <p:spTgt spid="39"/>
                                        </p:tgtEl>
                                        <p:attrNameLst>
                                          <p:attrName>ppt_x</p:attrName>
                                        </p:attrNameLst>
                                      </p:cBhvr>
                                      <p:tavLst>
                                        <p:tav tm="0">
                                          <p:val>
                                            <p:strVal val="#ppt_x"/>
                                          </p:val>
                                        </p:tav>
                                        <p:tav tm="100000">
                                          <p:val>
                                            <p:strVal val="#ppt_x"/>
                                          </p:val>
                                        </p:tav>
                                      </p:tavLst>
                                    </p:anim>
                                    <p:anim calcmode="lin" valueType="num">
                                      <p:cBhvr additive="base">
                                        <p:cTn id="6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additive="base">
                                        <p:cTn id="70" dur="500" fill="hold"/>
                                        <p:tgtEl>
                                          <p:spTgt spid="33"/>
                                        </p:tgtEl>
                                        <p:attrNameLst>
                                          <p:attrName>ppt_x</p:attrName>
                                        </p:attrNameLst>
                                      </p:cBhvr>
                                      <p:tavLst>
                                        <p:tav tm="0">
                                          <p:val>
                                            <p:strVal val="#ppt_x"/>
                                          </p:val>
                                        </p:tav>
                                        <p:tav tm="100000">
                                          <p:val>
                                            <p:strVal val="#ppt_x"/>
                                          </p:val>
                                        </p:tav>
                                      </p:tavLst>
                                    </p:anim>
                                    <p:anim calcmode="lin" valueType="num">
                                      <p:cBhvr additive="base">
                                        <p:cTn id="7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fade">
                                      <p:cBhvr>
                                        <p:cTn id="76" dur="500"/>
                                        <p:tgtEl>
                                          <p:spTgt spid="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fade">
                                      <p:cBhvr>
                                        <p:cTn id="8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21" grpId="0" animBg="1"/>
      <p:bldP spid="26" grpId="0" animBg="1"/>
      <p:bldP spid="27" grpId="0" animBg="1"/>
      <p:bldP spid="29" grpId="0" animBg="1"/>
      <p:bldP spid="30" grpId="0" animBg="1"/>
      <p:bldP spid="31" grpId="0" animBg="1"/>
      <p:bldP spid="33" grpId="0"/>
      <p:bldP spid="2" grpId="0" animBg="1"/>
      <p:bldP spid="3" grpId="0" animBg="1"/>
      <p:bldP spid="37" grpId="0" animBg="1"/>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931788" y="2205358"/>
            <a:ext cx="4577113" cy="2660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 name="Straight Arrow Connector 10"/>
          <p:cNvCxnSpPr/>
          <p:nvPr/>
        </p:nvCxnSpPr>
        <p:spPr>
          <a:xfrm>
            <a:off x="4240784" y="3254270"/>
            <a:ext cx="790803" cy="7882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V="1">
            <a:off x="4214082" y="2472980"/>
            <a:ext cx="0" cy="6637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3432966" y="3168116"/>
            <a:ext cx="723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Oval 8"/>
          <p:cNvSpPr/>
          <p:nvPr/>
        </p:nvSpPr>
        <p:spPr>
          <a:xfrm>
            <a:off x="4156029" y="3101870"/>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275888" y="2312961"/>
            <a:ext cx="333746" cy="369332"/>
          </a:xfrm>
          <a:prstGeom prst="rect">
            <a:avLst/>
          </a:prstGeom>
          <a:noFill/>
        </p:spPr>
        <p:txBody>
          <a:bodyPr wrap="none" rtlCol="0">
            <a:spAutoFit/>
          </a:bodyPr>
          <a:lstStyle/>
          <a:p>
            <a:r>
              <a:rPr lang="en-US" dirty="0" smtClean="0"/>
              <a:t>N</a:t>
            </a:r>
            <a:endParaRPr lang="en-US" dirty="0"/>
          </a:p>
        </p:txBody>
      </p:sp>
      <p:sp>
        <p:nvSpPr>
          <p:cNvPr id="13" name="TextBox 12"/>
          <p:cNvSpPr txBox="1"/>
          <p:nvPr/>
        </p:nvSpPr>
        <p:spPr>
          <a:xfrm>
            <a:off x="5031587" y="4050544"/>
            <a:ext cx="389850" cy="369332"/>
          </a:xfrm>
          <a:prstGeom prst="rect">
            <a:avLst/>
          </a:prstGeom>
          <a:noFill/>
        </p:spPr>
        <p:txBody>
          <a:bodyPr wrap="none" rtlCol="0">
            <a:spAutoFit/>
          </a:bodyPr>
          <a:lstStyle/>
          <a:p>
            <a:r>
              <a:rPr lang="en-US" dirty="0" smtClean="0"/>
              <a:t>W</a:t>
            </a:r>
            <a:endParaRPr lang="en-US" dirty="0"/>
          </a:p>
        </p:txBody>
      </p:sp>
      <p:sp>
        <p:nvSpPr>
          <p:cNvPr id="15" name="TextBox 14"/>
          <p:cNvSpPr txBox="1"/>
          <p:nvPr/>
        </p:nvSpPr>
        <p:spPr>
          <a:xfrm>
            <a:off x="3109877" y="2984287"/>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16" name="Right Arrow 15"/>
          <p:cNvSpPr/>
          <p:nvPr/>
        </p:nvSpPr>
        <p:spPr>
          <a:xfrm>
            <a:off x="5348516" y="2984287"/>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sp>
        <p:nvSpPr>
          <p:cNvPr id="17" name="TextBox 16"/>
          <p:cNvSpPr txBox="1"/>
          <p:nvPr/>
        </p:nvSpPr>
        <p:spPr>
          <a:xfrm>
            <a:off x="3623563" y="4419876"/>
            <a:ext cx="1812419" cy="369332"/>
          </a:xfrm>
          <a:prstGeom prst="rect">
            <a:avLst/>
          </a:prstGeom>
          <a:noFill/>
        </p:spPr>
        <p:txBody>
          <a:bodyPr wrap="none" rtlCol="0">
            <a:spAutoFit/>
          </a:bodyPr>
          <a:lstStyle/>
          <a:p>
            <a:r>
              <a:rPr lang="en-US" dirty="0" smtClean="0"/>
              <a:t>Rotated Diagram</a:t>
            </a:r>
            <a:endParaRPr lang="en-US" dirty="0"/>
          </a:p>
        </p:txBody>
      </p:sp>
      <p:sp>
        <p:nvSpPr>
          <p:cNvPr id="18" name="TextBox 17"/>
          <p:cNvSpPr txBox="1"/>
          <p:nvPr/>
        </p:nvSpPr>
        <p:spPr>
          <a:xfrm>
            <a:off x="3238640" y="872349"/>
            <a:ext cx="5767175" cy="1077218"/>
          </a:xfrm>
          <a:prstGeom prst="rect">
            <a:avLst/>
          </a:prstGeom>
          <a:noFill/>
        </p:spPr>
        <p:txBody>
          <a:bodyPr wrap="square" rtlCol="0">
            <a:spAutoFit/>
          </a:bodyPr>
          <a:lstStyle/>
          <a:p>
            <a:r>
              <a:rPr lang="en-US" sz="3200" dirty="0" smtClean="0"/>
              <a:t>Step 4: Up = Down</a:t>
            </a:r>
          </a:p>
          <a:p>
            <a:r>
              <a:rPr lang="en-US" sz="3200" dirty="0" smtClean="0"/>
              <a:t>Step 5: Left = Right</a:t>
            </a:r>
            <a:endParaRPr lang="en-US" sz="3200" dirty="0"/>
          </a:p>
        </p:txBody>
      </p:sp>
      <p:sp>
        <p:nvSpPr>
          <p:cNvPr id="20" name="Right Arrow 19"/>
          <p:cNvSpPr/>
          <p:nvPr/>
        </p:nvSpPr>
        <p:spPr>
          <a:xfrm rot="18932900">
            <a:off x="492236" y="2307112"/>
            <a:ext cx="2076254" cy="404623"/>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cxnSp>
        <p:nvCxnSpPr>
          <p:cNvPr id="23" name="Straight Arrow Connector 22"/>
          <p:cNvCxnSpPr/>
          <p:nvPr/>
        </p:nvCxnSpPr>
        <p:spPr>
          <a:xfrm>
            <a:off x="5068390" y="3254270"/>
            <a:ext cx="0" cy="69692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Straight Arrow Connector 24"/>
          <p:cNvCxnSpPr/>
          <p:nvPr/>
        </p:nvCxnSpPr>
        <p:spPr>
          <a:xfrm>
            <a:off x="4306318" y="3183303"/>
            <a:ext cx="762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4283425" y="2870293"/>
                <a:ext cx="109280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cos</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283425" y="2870293"/>
                <a:ext cx="1092800" cy="307777"/>
              </a:xfrm>
              <a:prstGeom prst="rect">
                <a:avLst/>
              </a:prstGeom>
              <a:blipFill>
                <a:blip r:embed="rId3"/>
                <a:stretch>
                  <a:fillRect b="-8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031640" y="3403132"/>
                <a:ext cx="1070358"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𝑊</m:t>
                      </m:r>
                      <m:r>
                        <a:rPr lang="en-US" sz="1400" b="0" i="1" smtClean="0">
                          <a:latin typeface="Cambria Math"/>
                        </a:rPr>
                        <m:t>∗</m:t>
                      </m:r>
                      <m:r>
                        <m:rPr>
                          <m:sty m:val="p"/>
                        </m:rPr>
                        <a:rPr lang="en-US" sz="1400" b="0" i="0" smtClean="0">
                          <a:latin typeface="Cambria Math"/>
                        </a:rPr>
                        <m:t>sin</m:t>
                      </m:r>
                      <m:r>
                        <a:rPr lang="en-US" sz="1400" b="0" i="1" smtClean="0">
                          <a:latin typeface="Cambria Math"/>
                        </a:rPr>
                        <m:t>⁡(</m:t>
                      </m:r>
                      <m:r>
                        <a:rPr lang="en-US" sz="1400" b="0" i="1" smtClean="0">
                          <a:latin typeface="Cambria Math"/>
                          <a:ea typeface="Cambria Math"/>
                        </a:rPr>
                        <m:t>𝜙</m:t>
                      </m:r>
                      <m:r>
                        <a:rPr lang="en-US" sz="1400" b="0" i="1" smtClean="0">
                          <a:latin typeface="Cambria Math"/>
                          <a:ea typeface="Cambria Math"/>
                        </a:rPr>
                        <m:t>)</m:t>
                      </m:r>
                    </m:oMath>
                  </m:oMathPara>
                </a14:m>
                <a:endParaRPr lang="en-US" sz="1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5031640" y="3403132"/>
                <a:ext cx="1070358" cy="307777"/>
              </a:xfrm>
              <a:prstGeom prst="rect">
                <a:avLst/>
              </a:prstGeom>
              <a:blipFill>
                <a:blip r:embed="rId4"/>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335335" y="3136686"/>
                <a:ext cx="37503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ea typeface="Cambria Math"/>
                        </a:rPr>
                        <m:t>𝜙</m:t>
                      </m:r>
                    </m:oMath>
                  </m:oMathPara>
                </a14:m>
                <a:endParaRPr lang="en-US" sz="1600" dirty="0"/>
              </a:p>
            </p:txBody>
          </p:sp>
        </mc:Choice>
        <mc:Fallback xmlns="">
          <p:sp>
            <p:nvSpPr>
              <p:cNvPr id="31" name="TextBox 30"/>
              <p:cNvSpPr txBox="1">
                <a:spLocks noRot="1" noChangeAspect="1" noMove="1" noResize="1" noEditPoints="1" noAdjustHandles="1" noChangeArrowheads="1" noChangeShapeType="1" noTextEdit="1"/>
              </p:cNvSpPr>
              <p:nvPr/>
            </p:nvSpPr>
            <p:spPr>
              <a:xfrm>
                <a:off x="4335335" y="3136686"/>
                <a:ext cx="375038" cy="338554"/>
              </a:xfrm>
              <a:prstGeom prst="rect">
                <a:avLst/>
              </a:prstGeom>
              <a:blipFill>
                <a:blip r:embed="rId5"/>
                <a:stretch>
                  <a:fillRect b="-10909"/>
                </a:stretch>
              </a:blipFill>
            </p:spPr>
            <p:txBody>
              <a:bodyPr/>
              <a:lstStyle/>
              <a:p>
                <a:r>
                  <a:rPr lang="en-US">
                    <a:noFill/>
                  </a:rPr>
                  <a:t> </a:t>
                </a:r>
              </a:p>
            </p:txBody>
          </p:sp>
        </mc:Fallback>
      </mc:AlternateContent>
      <p:sp>
        <p:nvSpPr>
          <p:cNvPr id="33" name="TextBox 32"/>
          <p:cNvSpPr txBox="1"/>
          <p:nvPr/>
        </p:nvSpPr>
        <p:spPr>
          <a:xfrm>
            <a:off x="1372621" y="5205787"/>
            <a:ext cx="7391458" cy="461665"/>
          </a:xfrm>
          <a:prstGeom prst="rect">
            <a:avLst/>
          </a:prstGeom>
          <a:noFill/>
        </p:spPr>
        <p:txBody>
          <a:bodyPr wrap="square" rtlCol="0">
            <a:spAutoFit/>
          </a:bodyPr>
          <a:lstStyle/>
          <a:p>
            <a:r>
              <a:rPr lang="en-US" sz="2400" u="sng" dirty="0" smtClean="0"/>
              <a:t>Left=Right</a:t>
            </a:r>
            <a:r>
              <a:rPr lang="en-US" sz="2400" dirty="0" smtClean="0"/>
              <a:t>				</a:t>
            </a:r>
            <a:r>
              <a:rPr lang="en-US" sz="2400" u="sng" dirty="0"/>
              <a:t> Up=Down</a:t>
            </a:r>
            <a:r>
              <a:rPr lang="en-US" sz="2400" dirty="0"/>
              <a:t> </a:t>
            </a:r>
            <a:endParaRPr lang="en-US" sz="2400" u="sng" dirty="0"/>
          </a:p>
        </p:txBody>
      </p:sp>
      <mc:AlternateContent xmlns:mc="http://schemas.openxmlformats.org/markup-compatibility/2006" xmlns:a14="http://schemas.microsoft.com/office/drawing/2010/main">
        <mc:Choice Requires="a14">
          <p:sp>
            <p:nvSpPr>
              <p:cNvPr id="2" name="TextBox 1"/>
              <p:cNvSpPr txBox="1"/>
              <p:nvPr/>
            </p:nvSpPr>
            <p:spPr>
              <a:xfrm>
                <a:off x="762650" y="5678751"/>
                <a:ext cx="3300904" cy="6242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a:rPr>
                            <m:t>𝐹</m:t>
                          </m:r>
                        </m:e>
                        <m:sub>
                          <m:r>
                            <a:rPr lang="en-US" sz="3200" b="0" i="1" smtClean="0">
                              <a:latin typeface="Cambria Math"/>
                            </a:rPr>
                            <m:t>𝑓</m:t>
                          </m:r>
                        </m:sub>
                      </m:sSub>
                      <m:r>
                        <a:rPr lang="en-US" sz="3200" b="0" i="1" smtClean="0">
                          <a:latin typeface="Cambria Math"/>
                        </a:rPr>
                        <m:t>=</m:t>
                      </m:r>
                      <m:r>
                        <a:rPr lang="en-US" sz="3200" b="0" i="1" smtClean="0">
                          <a:latin typeface="Cambria Math" panose="02040503050406030204" pitchFamily="18" charset="0"/>
                        </a:rPr>
                        <m:t>𝐹𝑔</m:t>
                      </m:r>
                      <m:r>
                        <a:rPr lang="en-US" sz="3200" b="0" i="1" smtClean="0">
                          <a:latin typeface="Cambria Math"/>
                        </a:rPr>
                        <m:t>∗</m:t>
                      </m:r>
                      <m:r>
                        <m:rPr>
                          <m:sty m:val="p"/>
                        </m:rPr>
                        <a:rPr lang="en-US" sz="3200" b="0" i="0" smtClean="0">
                          <a:latin typeface="Cambria Math"/>
                        </a:rPr>
                        <m:t>cos</m:t>
                      </m:r>
                      <m:r>
                        <a:rPr lang="en-US" sz="3200" b="0" i="1" smtClean="0">
                          <a:latin typeface="Cambria Math"/>
                        </a:rPr>
                        <m:t>⁡(</m:t>
                      </m:r>
                      <m:r>
                        <a:rPr lang="en-US" sz="3200" b="0" i="1" smtClean="0">
                          <a:latin typeface="Cambria Math"/>
                          <a:ea typeface="Cambria Math"/>
                        </a:rPr>
                        <m:t>𝜙</m:t>
                      </m:r>
                      <m:r>
                        <a:rPr lang="en-US" sz="3200" b="0" i="1" smtClean="0">
                          <a:latin typeface="Cambria Math"/>
                          <a:ea typeface="Cambria Math"/>
                        </a:rPr>
                        <m:t>)</m:t>
                      </m:r>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650" y="5678751"/>
                <a:ext cx="3300904" cy="6242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502451" y="5711901"/>
                <a:ext cx="3171253"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𝑁</m:t>
                      </m:r>
                      <m:r>
                        <a:rPr lang="en-US" sz="3200" b="0" i="1" smtClean="0">
                          <a:latin typeface="Cambria Math"/>
                        </a:rPr>
                        <m:t>=</m:t>
                      </m:r>
                      <m:r>
                        <a:rPr lang="en-US" sz="3200" b="0" i="1" smtClean="0">
                          <a:latin typeface="Cambria Math" panose="02040503050406030204" pitchFamily="18" charset="0"/>
                        </a:rPr>
                        <m:t>𝐹𝑔</m:t>
                      </m:r>
                      <m:r>
                        <a:rPr lang="en-US" sz="3200" b="0" i="1" smtClean="0">
                          <a:latin typeface="Cambria Math"/>
                        </a:rPr>
                        <m:t>∗</m:t>
                      </m:r>
                      <m:r>
                        <m:rPr>
                          <m:sty m:val="p"/>
                        </m:rPr>
                        <a:rPr lang="en-US" sz="3200" b="0" i="0" smtClean="0">
                          <a:latin typeface="Cambria Math"/>
                        </a:rPr>
                        <m:t>sin</m:t>
                      </m:r>
                      <m:r>
                        <a:rPr lang="en-US" sz="3200" b="0" i="1" smtClean="0">
                          <a:latin typeface="Cambria Math"/>
                        </a:rPr>
                        <m:t>⁡(</m:t>
                      </m:r>
                      <m:r>
                        <a:rPr lang="en-US" sz="3200" b="0" i="1" smtClean="0">
                          <a:latin typeface="Cambria Math"/>
                          <a:ea typeface="Cambria Math"/>
                        </a:rPr>
                        <m:t>𝜙</m:t>
                      </m:r>
                      <m:r>
                        <a:rPr lang="en-US" sz="3200" b="0" i="1" smtClean="0">
                          <a:latin typeface="Cambria Math"/>
                          <a:ea typeface="Cambria Math"/>
                        </a:rPr>
                        <m:t>)</m:t>
                      </m:r>
                    </m:oMath>
                  </m:oMathPara>
                </a14:m>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5502451" y="5711901"/>
                <a:ext cx="3171253" cy="584775"/>
              </a:xfrm>
              <a:prstGeom prst="rect">
                <a:avLst/>
              </a:prstGeom>
              <a:blipFill>
                <a:blip r:embed="rId7"/>
                <a:stretch>
                  <a:fillRect/>
                </a:stretch>
              </a:blipFill>
            </p:spPr>
            <p:txBody>
              <a:bodyPr/>
              <a:lstStyle/>
              <a:p>
                <a:r>
                  <a:rPr lang="en-US">
                    <a:noFill/>
                  </a:rPr>
                  <a:t> </a:t>
                </a:r>
              </a:p>
            </p:txBody>
          </p:sp>
        </mc:Fallback>
      </mc:AlternateContent>
      <p:cxnSp>
        <p:nvCxnSpPr>
          <p:cNvPr id="34" name="Straight Connector 33"/>
          <p:cNvCxnSpPr/>
          <p:nvPr/>
        </p:nvCxnSpPr>
        <p:spPr>
          <a:xfrm>
            <a:off x="290387" y="583862"/>
            <a:ext cx="2380684" cy="1157191"/>
          </a:xfrm>
          <a:prstGeom prst="line">
            <a:avLst/>
          </a:prstGeom>
        </p:spPr>
        <p:style>
          <a:lnRef idx="2">
            <a:schemeClr val="dk1"/>
          </a:lnRef>
          <a:fillRef idx="0">
            <a:schemeClr val="dk1"/>
          </a:fillRef>
          <a:effectRef idx="1">
            <a:schemeClr val="dk1"/>
          </a:effectRef>
          <a:fontRef idx="minor">
            <a:schemeClr val="tx1"/>
          </a:fontRef>
        </p:style>
      </p:cxnSp>
      <p:sp>
        <p:nvSpPr>
          <p:cNvPr id="35" name="Rectangle 34"/>
          <p:cNvSpPr/>
          <p:nvPr/>
        </p:nvSpPr>
        <p:spPr>
          <a:xfrm rot="1555394">
            <a:off x="584016" y="584642"/>
            <a:ext cx="772428" cy="279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11904" y="1100195"/>
            <a:ext cx="789474" cy="369332"/>
          </a:xfrm>
          <a:prstGeom prst="rect">
            <a:avLst/>
          </a:prstGeom>
          <a:noFill/>
        </p:spPr>
        <p:txBody>
          <a:bodyPr wrap="square" rtlCol="0">
            <a:spAutoFit/>
          </a:bodyPr>
          <a:lstStyle/>
          <a:p>
            <a:r>
              <a:rPr lang="en-US" dirty="0" smtClean="0"/>
              <a:t>rough</a:t>
            </a:r>
            <a:endParaRPr lang="en-US" dirty="0"/>
          </a:p>
        </p:txBody>
      </p:sp>
      <p:sp>
        <p:nvSpPr>
          <p:cNvPr id="37" name="Right Arrow 36"/>
          <p:cNvSpPr/>
          <p:nvPr/>
        </p:nvSpPr>
        <p:spPr>
          <a:xfrm rot="1576822">
            <a:off x="1252527" y="1046605"/>
            <a:ext cx="1676069" cy="4056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cxnSp>
        <p:nvCxnSpPr>
          <p:cNvPr id="38" name="Straight Connector 37"/>
          <p:cNvCxnSpPr/>
          <p:nvPr/>
        </p:nvCxnSpPr>
        <p:spPr>
          <a:xfrm flipV="1">
            <a:off x="303737" y="1758869"/>
            <a:ext cx="2306533" cy="30079"/>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5682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9" grpId="0" animBg="1"/>
      <p:bldP spid="30" grpId="0" animBg="1"/>
      <p:bldP spid="31" grpId="0" animBg="1"/>
      <p:bldP spid="33" grpId="0"/>
      <p:bldP spid="2" grpId="0" animBg="1"/>
      <p:bldP spid="3"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 we follow for Ramps</a:t>
            </a:r>
            <a:endParaRPr lang="en-US" dirty="0"/>
          </a:p>
        </p:txBody>
      </p:sp>
      <mc:AlternateContent xmlns:mc="http://schemas.openxmlformats.org/markup-compatibility/2006" xmlns:a14="http://schemas.microsoft.com/office/drawing/2010/main">
        <mc:Choice Requires="a14">
          <p:sp>
            <p:nvSpPr>
              <p:cNvPr id="4" name="Content Placeholder 3"/>
              <p:cNvSpPr txBox="1">
                <a:spLocks noGrp="1"/>
              </p:cNvSpPr>
              <p:nvPr>
                <p:ph idx="1"/>
              </p:nvPr>
            </p:nvSpPr>
            <p:spPr>
              <a:xfrm>
                <a:off x="457200" y="1935480"/>
                <a:ext cx="8229600" cy="5213735"/>
              </a:xfrm>
              <a:prstGeom prst="rect">
                <a:avLst/>
              </a:prstGeom>
              <a:noFill/>
            </p:spPr>
            <p:txBody>
              <a:bodyPr wrap="square" rtlCol="0">
                <a:spAutoFit/>
              </a:bodyPr>
              <a:lstStyle/>
              <a:p>
                <a:r>
                  <a:rPr lang="en-US" sz="3200" dirty="0" smtClean="0"/>
                  <a:t>Step 1: Draw our force diagram</a:t>
                </a:r>
              </a:p>
              <a:p>
                <a:r>
                  <a:rPr lang="en-US" sz="3200" dirty="0" smtClean="0"/>
                  <a:t>Step 2: Tilt our force diagram </a:t>
                </a:r>
              </a:p>
              <a:p>
                <a:r>
                  <a:rPr lang="en-US" sz="3200" dirty="0"/>
                  <a:t>Step 3: Use angle </a:t>
                </a:r>
                <a14:m>
                  <m:oMath xmlns:m="http://schemas.openxmlformats.org/officeDocument/2006/math">
                    <m:r>
                      <a:rPr lang="en-US" sz="3200" i="1">
                        <a:latin typeface="Cambria Math"/>
                        <a:ea typeface="Cambria Math"/>
                      </a:rPr>
                      <m:t>𝜙</m:t>
                    </m:r>
                  </m:oMath>
                </a14:m>
                <a:r>
                  <a:rPr lang="en-US" sz="3200" dirty="0"/>
                  <a:t>instead of </a:t>
                </a:r>
                <a14:m>
                  <m:oMath xmlns:m="http://schemas.openxmlformats.org/officeDocument/2006/math">
                    <m:r>
                      <a:rPr lang="en-US" sz="3200" i="1">
                        <a:latin typeface="Cambria Math"/>
                        <a:ea typeface="Cambria Math"/>
                      </a:rPr>
                      <m:t>𝜃</m:t>
                    </m:r>
                  </m:oMath>
                </a14:m>
                <a:r>
                  <a:rPr lang="en-US" sz="3200" dirty="0"/>
                  <a:t> </a:t>
                </a:r>
                <a:r>
                  <a:rPr lang="en-US" sz="3200" dirty="0" smtClean="0"/>
                  <a:t>to </a:t>
                </a:r>
                <a:r>
                  <a:rPr lang="en-US" sz="3200" dirty="0"/>
                  <a:t>find your components</a:t>
                </a:r>
                <a:r>
                  <a:rPr lang="en-US" sz="3200" dirty="0" smtClean="0"/>
                  <a:t>.</a:t>
                </a:r>
              </a:p>
              <a:p>
                <a:r>
                  <a:rPr lang="en-US" sz="3200" dirty="0"/>
                  <a:t>Step 4: Up = Down</a:t>
                </a:r>
              </a:p>
              <a:p>
                <a:r>
                  <a:rPr lang="en-US" sz="3200" dirty="0"/>
                  <a:t>Step 5: Left = Right</a:t>
                </a:r>
              </a:p>
              <a:p>
                <a:pPr marL="0" indent="0">
                  <a:buNone/>
                </a:pPr>
                <a:endParaRPr lang="en-US" sz="3200" dirty="0" smtClean="0"/>
              </a:p>
              <a:p>
                <a:pPr marL="0" indent="0">
                  <a:buNone/>
                </a:pPr>
                <a:r>
                  <a:rPr lang="en-US" sz="3200" dirty="0" smtClean="0"/>
                  <a:t>Now you are ready to solve!</a:t>
                </a:r>
                <a:endParaRPr lang="en-US" sz="3200" dirty="0"/>
              </a:p>
              <a:p>
                <a:endParaRPr lang="en-US" sz="3200" dirty="0"/>
              </a:p>
            </p:txBody>
          </p:sp>
        </mc:Choice>
        <mc:Fallback xmlns="">
          <p:sp>
            <p:nvSpPr>
              <p:cNvPr id="4" name="Content Placeholder 3"/>
              <p:cNvSpPr txBox="1">
                <a:spLocks noGrp="1" noRot="1" noChangeAspect="1" noMove="1" noResize="1" noEditPoints="1" noAdjustHandles="1" noChangeArrowheads="1" noChangeShapeType="1" noTextEdit="1"/>
              </p:cNvSpPr>
              <p:nvPr>
                <p:ph idx="1"/>
              </p:nvPr>
            </p:nvSpPr>
            <p:spPr>
              <a:xfrm>
                <a:off x="457200" y="1935480"/>
                <a:ext cx="8229600" cy="5213735"/>
              </a:xfrm>
              <a:prstGeom prst="rect">
                <a:avLst/>
              </a:prstGeom>
              <a:blipFill>
                <a:blip r:embed="rId2"/>
                <a:stretch>
                  <a:fillRect l="-1852" t="-1520"/>
                </a:stretch>
              </a:blipFill>
            </p:spPr>
            <p:txBody>
              <a:bodyPr/>
              <a:lstStyle/>
              <a:p>
                <a:r>
                  <a:rPr lang="en-US">
                    <a:noFill/>
                  </a:rPr>
                  <a:t> </a:t>
                </a:r>
              </a:p>
            </p:txBody>
          </p:sp>
        </mc:Fallback>
      </mc:AlternateContent>
    </p:spTree>
    <p:extLst>
      <p:ext uri="{BB962C8B-B14F-4D97-AF65-F5344CB8AC3E}">
        <p14:creationId xmlns:p14="http://schemas.microsoft.com/office/powerpoint/2010/main" val="1350250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8" descr="http://t2.gstatic.com/images?q=tbn:ANd9GcSSaPy7DkWB2R_0aszFV1YzfTCkmLc3CSKKo8g_YTggxzSAY88M"/>
          <p:cNvPicPr>
            <a:picLocks noChangeAspect="1" noChangeArrowheads="1"/>
          </p:cNvPicPr>
          <p:nvPr/>
        </p:nvPicPr>
        <p:blipFill>
          <a:blip r:embed="rId2" cstate="print"/>
          <a:srcRect/>
          <a:stretch>
            <a:fillRect/>
          </a:stretch>
        </p:blipFill>
        <p:spPr bwMode="auto">
          <a:xfrm rot="2559325">
            <a:off x="1008948" y="2733809"/>
            <a:ext cx="393963" cy="628377"/>
          </a:xfrm>
          <a:prstGeom prst="rect">
            <a:avLst/>
          </a:prstGeom>
          <a:noFill/>
        </p:spPr>
      </p:pic>
      <p:sp>
        <p:nvSpPr>
          <p:cNvPr id="2" name="Title 1"/>
          <p:cNvSpPr>
            <a:spLocks noGrp="1"/>
          </p:cNvSpPr>
          <p:nvPr>
            <p:ph type="title"/>
          </p:nvPr>
        </p:nvSpPr>
        <p:spPr>
          <a:xfrm>
            <a:off x="1169941" y="160338"/>
            <a:ext cx="8229600" cy="1143000"/>
          </a:xfrm>
        </p:spPr>
        <p:txBody>
          <a:bodyPr/>
          <a:lstStyle/>
          <a:p>
            <a:r>
              <a:rPr lang="en-US" dirty="0" smtClean="0"/>
              <a:t>Practice</a:t>
            </a:r>
            <a:endParaRPr lang="en-US" dirty="0"/>
          </a:p>
        </p:txBody>
      </p:sp>
      <p:sp>
        <p:nvSpPr>
          <p:cNvPr id="3" name="Content Placeholder 2"/>
          <p:cNvSpPr>
            <a:spLocks noGrp="1"/>
          </p:cNvSpPr>
          <p:nvPr>
            <p:ph idx="1"/>
          </p:nvPr>
        </p:nvSpPr>
        <p:spPr>
          <a:xfrm>
            <a:off x="457200" y="1295400"/>
            <a:ext cx="8229600" cy="1524000"/>
          </a:xfrm>
        </p:spPr>
        <p:txBody>
          <a:bodyPr>
            <a:normAutofit fontScale="92500"/>
          </a:bodyPr>
          <a:lstStyle/>
          <a:p>
            <a:pPr marL="0" indent="0">
              <a:buNone/>
            </a:pPr>
            <a:r>
              <a:rPr lang="en-US" sz="2400" dirty="0" smtClean="0"/>
              <a:t>Jimmy is building a ride for his amusement park, JIMMY LAND. In this ride you slide down a ramp in a state of the art cardboard box. What does Jimmy need to make the coefficient of kinetic friction so that you slide down at a constant velocity?</a:t>
            </a:r>
            <a:endParaRPr lang="en-US" sz="2400" dirty="0"/>
          </a:p>
        </p:txBody>
      </p:sp>
      <p:sp>
        <p:nvSpPr>
          <p:cNvPr id="4" name="AutoShape 2" descr="https://encrypted-tbn2.google.com/images?q=tbn:ANd9GcSl7RQYQQpf5xgLl3oU8fESiCQ5WzD-iL6MOnlwWsgmLmcSP2dj7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6" name="Straight Connector 5"/>
          <p:cNvCxnSpPr/>
          <p:nvPr/>
        </p:nvCxnSpPr>
        <p:spPr>
          <a:xfrm>
            <a:off x="460375" y="3048000"/>
            <a:ext cx="2206625" cy="19050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155575" y="4953000"/>
            <a:ext cx="2740025" cy="0"/>
          </a:xfrm>
          <a:prstGeom prst="line">
            <a:avLst/>
          </a:prstGeom>
        </p:spPr>
        <p:style>
          <a:lnRef idx="2">
            <a:schemeClr val="accent5"/>
          </a:lnRef>
          <a:fillRef idx="0">
            <a:schemeClr val="accent5"/>
          </a:fillRef>
          <a:effectRef idx="1">
            <a:schemeClr val="accent5"/>
          </a:effectRef>
          <a:fontRef idx="minor">
            <a:schemeClr val="tx1"/>
          </a:fontRef>
        </p:style>
      </p:cxnSp>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732734">
            <a:off x="637331" y="2953058"/>
            <a:ext cx="669082" cy="50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9" name="TextBox 8"/>
              <p:cNvSpPr txBox="1"/>
              <p:nvPr/>
            </p:nvSpPr>
            <p:spPr>
              <a:xfrm>
                <a:off x="1563689" y="4562886"/>
                <a:ext cx="5806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76</m:t>
                      </m:r>
                      <m:r>
                        <a:rPr lang="en-US" b="0" i="1" smtClean="0">
                          <a:latin typeface="Cambria Math"/>
                          <a:ea typeface="Cambria Math"/>
                        </a:rPr>
                        <m:t>°</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1563689" y="4562886"/>
                <a:ext cx="580608" cy="369332"/>
              </a:xfrm>
              <a:prstGeom prst="rect">
                <a:avLst/>
              </a:prstGeom>
              <a:blipFill rotWithShape="1">
                <a:blip r:embed="rId4" cstate="print"/>
                <a:stretch>
                  <a:fillRect/>
                </a:stretch>
              </a:blipFill>
            </p:spPr>
            <p:txBody>
              <a:bodyPr/>
              <a:lstStyle/>
              <a:p>
                <a:r>
                  <a:rPr lang="en-US">
                    <a:noFill/>
                  </a:rPr>
                  <a:t> </a:t>
                </a:r>
              </a:p>
            </p:txBody>
          </p:sp>
        </mc:Fallback>
      </mc:AlternateContent>
      <p:sp>
        <p:nvSpPr>
          <p:cNvPr id="11" name="TextBox 10"/>
          <p:cNvSpPr txBox="1"/>
          <p:nvPr/>
        </p:nvSpPr>
        <p:spPr>
          <a:xfrm>
            <a:off x="1599115" y="2789207"/>
            <a:ext cx="1090363" cy="369332"/>
          </a:xfrm>
          <a:prstGeom prst="rect">
            <a:avLst/>
          </a:prstGeom>
          <a:noFill/>
        </p:spPr>
        <p:txBody>
          <a:bodyPr wrap="none" rtlCol="0">
            <a:spAutoFit/>
          </a:bodyPr>
          <a:lstStyle/>
          <a:p>
            <a:r>
              <a:rPr lang="en-US" dirty="0" smtClean="0"/>
              <a:t>m = 90 kg</a:t>
            </a:r>
            <a:endParaRPr lang="en-US" dirty="0"/>
          </a:p>
        </p:txBody>
      </p:sp>
      <p:pic>
        <p:nvPicPr>
          <p:cNvPr id="3079" name="Picture 7" descr="http://www.cricut.com/images/newsletters/Oct06/hurray.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5600" y="4132122"/>
            <a:ext cx="1206430" cy="445709"/>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p:cNvSpPr/>
          <p:nvPr/>
        </p:nvSpPr>
        <p:spPr>
          <a:xfrm>
            <a:off x="4953000" y="3412538"/>
            <a:ext cx="152400" cy="204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12" idx="7"/>
          </p:cNvCxnSpPr>
          <p:nvPr/>
        </p:nvCxnSpPr>
        <p:spPr>
          <a:xfrm flipV="1">
            <a:off x="5083082" y="3048000"/>
            <a:ext cx="403318" cy="3944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a:stCxn id="12" idx="1"/>
          </p:cNvCxnSpPr>
          <p:nvPr/>
        </p:nvCxnSpPr>
        <p:spPr>
          <a:xfrm flipH="1" flipV="1">
            <a:off x="4648200" y="3047997"/>
            <a:ext cx="327118" cy="39450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a:stCxn id="12" idx="4"/>
            <a:endCxn id="3074" idx="0"/>
          </p:cNvCxnSpPr>
          <p:nvPr/>
        </p:nvCxnSpPr>
        <p:spPr>
          <a:xfrm>
            <a:off x="5029200" y="3617127"/>
            <a:ext cx="0" cy="59720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72" name="TextBox 3071"/>
          <p:cNvSpPr txBox="1"/>
          <p:nvPr/>
        </p:nvSpPr>
        <p:spPr>
          <a:xfrm>
            <a:off x="5495957" y="2755031"/>
            <a:ext cx="333746" cy="369332"/>
          </a:xfrm>
          <a:prstGeom prst="rect">
            <a:avLst/>
          </a:prstGeom>
          <a:noFill/>
        </p:spPr>
        <p:txBody>
          <a:bodyPr wrap="none" rtlCol="0">
            <a:spAutoFit/>
          </a:bodyPr>
          <a:lstStyle/>
          <a:p>
            <a:r>
              <a:rPr lang="en-US" dirty="0" smtClean="0"/>
              <a:t>N</a:t>
            </a:r>
            <a:endParaRPr lang="en-US" dirty="0"/>
          </a:p>
        </p:txBody>
      </p:sp>
      <p:sp>
        <p:nvSpPr>
          <p:cNvPr id="3073" name="TextBox 3072"/>
          <p:cNvSpPr txBox="1"/>
          <p:nvPr/>
        </p:nvSpPr>
        <p:spPr>
          <a:xfrm>
            <a:off x="4326416" y="2789207"/>
            <a:ext cx="328936" cy="369332"/>
          </a:xfrm>
          <a:prstGeom prst="rect">
            <a:avLst/>
          </a:prstGeom>
          <a:noFill/>
        </p:spPr>
        <p:txBody>
          <a:bodyPr wrap="none" rtlCol="0">
            <a:spAutoFit/>
          </a:bodyPr>
          <a:lstStyle/>
          <a:p>
            <a:r>
              <a:rPr lang="en-US" dirty="0" err="1" smtClean="0"/>
              <a:t>F</a:t>
            </a:r>
            <a:r>
              <a:rPr lang="en-US" sz="1000" dirty="0" err="1" smtClean="0"/>
              <a:t>f</a:t>
            </a:r>
            <a:endParaRPr lang="en-US" dirty="0"/>
          </a:p>
        </p:txBody>
      </p:sp>
      <p:sp>
        <p:nvSpPr>
          <p:cNvPr id="3074" name="TextBox 3073"/>
          <p:cNvSpPr txBox="1"/>
          <p:nvPr/>
        </p:nvSpPr>
        <p:spPr>
          <a:xfrm>
            <a:off x="4834275" y="4214330"/>
            <a:ext cx="389850" cy="369332"/>
          </a:xfrm>
          <a:prstGeom prst="rect">
            <a:avLst/>
          </a:prstGeom>
          <a:noFill/>
        </p:spPr>
        <p:txBody>
          <a:bodyPr wrap="none" rtlCol="0">
            <a:spAutoFit/>
          </a:bodyPr>
          <a:lstStyle/>
          <a:p>
            <a:r>
              <a:rPr lang="en-US" dirty="0" smtClean="0"/>
              <a:t>W</a:t>
            </a:r>
            <a:endParaRPr lang="en-US" dirty="0"/>
          </a:p>
        </p:txBody>
      </p:sp>
      <p:sp>
        <p:nvSpPr>
          <p:cNvPr id="3078" name="Right Arrow 3077"/>
          <p:cNvSpPr/>
          <p:nvPr/>
        </p:nvSpPr>
        <p:spPr>
          <a:xfrm>
            <a:off x="5733727" y="3340757"/>
            <a:ext cx="1118970" cy="7913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Rotate</a:t>
            </a:r>
            <a:endParaRPr lang="en-US" dirty="0"/>
          </a:p>
        </p:txBody>
      </p:sp>
      <p:sp>
        <p:nvSpPr>
          <p:cNvPr id="40" name="Oval 39"/>
          <p:cNvSpPr/>
          <p:nvPr/>
        </p:nvSpPr>
        <p:spPr>
          <a:xfrm>
            <a:off x="7696200" y="3531850"/>
            <a:ext cx="152400" cy="204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flipV="1">
            <a:off x="7772400" y="3047997"/>
            <a:ext cx="0" cy="465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p:nvPr/>
        </p:nvCxnSpPr>
        <p:spPr>
          <a:xfrm flipH="1">
            <a:off x="7234084" y="3652670"/>
            <a:ext cx="46211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a:off x="7820890" y="3701898"/>
            <a:ext cx="536461" cy="59720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7605527" y="2723853"/>
            <a:ext cx="333746" cy="369332"/>
          </a:xfrm>
          <a:prstGeom prst="rect">
            <a:avLst/>
          </a:prstGeom>
          <a:noFill/>
        </p:spPr>
        <p:txBody>
          <a:bodyPr wrap="none" rtlCol="0">
            <a:spAutoFit/>
          </a:bodyPr>
          <a:lstStyle/>
          <a:p>
            <a:r>
              <a:rPr lang="en-US" dirty="0" smtClean="0"/>
              <a:t>N</a:t>
            </a:r>
            <a:endParaRPr lang="en-US" dirty="0"/>
          </a:p>
        </p:txBody>
      </p:sp>
      <p:sp>
        <p:nvSpPr>
          <p:cNvPr id="45" name="TextBox 44"/>
          <p:cNvSpPr txBox="1"/>
          <p:nvPr/>
        </p:nvSpPr>
        <p:spPr>
          <a:xfrm>
            <a:off x="6905148" y="3468004"/>
            <a:ext cx="328936" cy="369332"/>
          </a:xfrm>
          <a:prstGeom prst="rect">
            <a:avLst/>
          </a:prstGeom>
          <a:noFill/>
        </p:spPr>
        <p:txBody>
          <a:bodyPr wrap="none" rtlCol="0">
            <a:spAutoFit/>
          </a:bodyPr>
          <a:lstStyle/>
          <a:p>
            <a:r>
              <a:rPr lang="en-US" dirty="0" err="1" smtClean="0"/>
              <a:t>F</a:t>
            </a:r>
            <a:r>
              <a:rPr lang="en-US" sz="1000" dirty="0" err="1" smtClean="0"/>
              <a:t>f</a:t>
            </a:r>
            <a:endParaRPr lang="en-US" dirty="0"/>
          </a:p>
        </p:txBody>
      </p:sp>
      <p:sp>
        <p:nvSpPr>
          <p:cNvPr id="46" name="TextBox 45"/>
          <p:cNvSpPr txBox="1"/>
          <p:nvPr/>
        </p:nvSpPr>
        <p:spPr>
          <a:xfrm>
            <a:off x="8310794" y="4299101"/>
            <a:ext cx="389850" cy="369332"/>
          </a:xfrm>
          <a:prstGeom prst="rect">
            <a:avLst/>
          </a:prstGeom>
          <a:noFill/>
        </p:spPr>
        <p:txBody>
          <a:bodyPr wrap="none" rtlCol="0">
            <a:spAutoFit/>
          </a:bodyPr>
          <a:lstStyle/>
          <a:p>
            <a:r>
              <a:rPr lang="en-US" dirty="0" smtClean="0"/>
              <a:t>W</a:t>
            </a:r>
            <a:endParaRPr lang="en-US" dirty="0"/>
          </a:p>
        </p:txBody>
      </p:sp>
      <p:cxnSp>
        <p:nvCxnSpPr>
          <p:cNvPr id="3085" name="Straight Arrow Connector 3084"/>
          <p:cNvCxnSpPr/>
          <p:nvPr/>
        </p:nvCxnSpPr>
        <p:spPr>
          <a:xfrm>
            <a:off x="7904460" y="3661595"/>
            <a:ext cx="566446"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088" name="Straight Arrow Connector 3087"/>
          <p:cNvCxnSpPr/>
          <p:nvPr/>
        </p:nvCxnSpPr>
        <p:spPr>
          <a:xfrm>
            <a:off x="8470906" y="3736439"/>
            <a:ext cx="0" cy="47789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mc:AlternateContent xmlns:mc="http://schemas.openxmlformats.org/markup-compatibility/2006" xmlns:a14="http://schemas.microsoft.com/office/drawing/2010/main">
        <mc:Choice Requires="a14">
          <p:sp>
            <p:nvSpPr>
              <p:cNvPr id="3091" name="TextBox 3090"/>
              <p:cNvSpPr txBox="1"/>
              <p:nvPr/>
            </p:nvSpPr>
            <p:spPr>
              <a:xfrm>
                <a:off x="7901988" y="3278573"/>
                <a:ext cx="122815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900∗</m:t>
                      </m:r>
                      <m:func>
                        <m:funcPr>
                          <m:ctrlPr>
                            <a:rPr lang="en-US" sz="1600" b="0" i="1" smtClean="0">
                              <a:latin typeface="Cambria Math" panose="02040503050406030204" pitchFamily="18" charset="0"/>
                            </a:rPr>
                          </m:ctrlPr>
                        </m:funcPr>
                        <m:fName>
                          <m:r>
                            <m:rPr>
                              <m:sty m:val="p"/>
                            </m:rPr>
                            <a:rPr lang="en-US" sz="1600" b="0" i="0" smtClean="0">
                              <a:latin typeface="Cambria Math"/>
                            </a:rPr>
                            <m:t>cos</m:t>
                          </m:r>
                        </m:fName>
                        <m:e>
                          <m:r>
                            <a:rPr lang="en-US" sz="1600" b="0" i="1" smtClean="0">
                              <a:latin typeface="Cambria Math"/>
                              <a:ea typeface="Cambria Math"/>
                            </a:rPr>
                            <m:t>𝜙</m:t>
                          </m:r>
                        </m:e>
                      </m:func>
                    </m:oMath>
                  </m:oMathPara>
                </a14:m>
                <a:endParaRPr lang="en-US" sz="1600" dirty="0"/>
              </a:p>
            </p:txBody>
          </p:sp>
        </mc:Choice>
        <mc:Fallback xmlns="">
          <p:sp>
            <p:nvSpPr>
              <p:cNvPr id="3091" name="TextBox 3090"/>
              <p:cNvSpPr txBox="1">
                <a:spLocks noRot="1" noChangeAspect="1" noMove="1" noResize="1" noEditPoints="1" noAdjustHandles="1" noChangeArrowheads="1" noChangeShapeType="1" noTextEdit="1"/>
              </p:cNvSpPr>
              <p:nvPr/>
            </p:nvSpPr>
            <p:spPr>
              <a:xfrm>
                <a:off x="7901988" y="3278573"/>
                <a:ext cx="1228157" cy="338554"/>
              </a:xfrm>
              <a:prstGeom prst="rect">
                <a:avLst/>
              </a:prstGeom>
              <a:blipFill rotWithShape="1">
                <a:blip r:embed="rId6" cstate="print"/>
                <a:stretch>
                  <a:fillRect b="-109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92" name="TextBox 3091"/>
              <p:cNvSpPr txBox="1"/>
              <p:nvPr/>
            </p:nvSpPr>
            <p:spPr>
              <a:xfrm>
                <a:off x="8187683" y="3761839"/>
                <a:ext cx="107407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900∗</m:t>
                      </m:r>
                      <m:func>
                        <m:funcPr>
                          <m:ctrlPr>
                            <a:rPr lang="en-US" sz="1400" b="0" i="1" smtClean="0">
                              <a:latin typeface="Cambria Math" panose="02040503050406030204" pitchFamily="18" charset="0"/>
                            </a:rPr>
                          </m:ctrlPr>
                        </m:funcPr>
                        <m:fName>
                          <m:r>
                            <m:rPr>
                              <m:sty m:val="p"/>
                            </m:rPr>
                            <a:rPr lang="en-US" sz="1400" b="0" i="0" smtClean="0">
                              <a:latin typeface="Cambria Math"/>
                            </a:rPr>
                            <m:t>sin</m:t>
                          </m:r>
                        </m:fName>
                        <m:e>
                          <m:r>
                            <a:rPr lang="en-US" sz="1400" b="0" i="1" smtClean="0">
                              <a:latin typeface="Cambria Math"/>
                              <a:ea typeface="Cambria Math"/>
                            </a:rPr>
                            <m:t>𝜙</m:t>
                          </m:r>
                        </m:e>
                      </m:func>
                    </m:oMath>
                  </m:oMathPara>
                </a14:m>
                <a:endParaRPr lang="en-US" sz="1400" dirty="0"/>
              </a:p>
            </p:txBody>
          </p:sp>
        </mc:Choice>
        <mc:Fallback xmlns="">
          <p:sp>
            <p:nvSpPr>
              <p:cNvPr id="3092" name="TextBox 3091"/>
              <p:cNvSpPr txBox="1">
                <a:spLocks noRot="1" noChangeAspect="1" noMove="1" noResize="1" noEditPoints="1" noAdjustHandles="1" noChangeArrowheads="1" noChangeShapeType="1" noTextEdit="1"/>
              </p:cNvSpPr>
              <p:nvPr/>
            </p:nvSpPr>
            <p:spPr>
              <a:xfrm>
                <a:off x="8187683" y="3761839"/>
                <a:ext cx="1074076" cy="307777"/>
              </a:xfrm>
              <a:prstGeom prst="rect">
                <a:avLst/>
              </a:prstGeom>
              <a:blipFill rotWithShape="1">
                <a:blip r:embed="rId7" cstate="print"/>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93" name="TextBox 3092"/>
              <p:cNvSpPr txBox="1"/>
              <p:nvPr/>
            </p:nvSpPr>
            <p:spPr>
              <a:xfrm>
                <a:off x="7880107" y="3637909"/>
                <a:ext cx="329064"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200" i="1" smtClean="0">
                          <a:latin typeface="Cambria Math"/>
                          <a:ea typeface="Cambria Math"/>
                        </a:rPr>
                        <m:t>𝜙</m:t>
                      </m:r>
                    </m:oMath>
                  </m:oMathPara>
                </a14:m>
                <a:endParaRPr lang="en-US" sz="1200" dirty="0"/>
              </a:p>
            </p:txBody>
          </p:sp>
        </mc:Choice>
        <mc:Fallback xmlns="">
          <p:sp>
            <p:nvSpPr>
              <p:cNvPr id="3093" name="TextBox 3092"/>
              <p:cNvSpPr txBox="1">
                <a:spLocks noRot="1" noChangeAspect="1" noMove="1" noResize="1" noEditPoints="1" noAdjustHandles="1" noChangeArrowheads="1" noChangeShapeType="1" noTextEdit="1"/>
              </p:cNvSpPr>
              <p:nvPr/>
            </p:nvSpPr>
            <p:spPr>
              <a:xfrm>
                <a:off x="7880107" y="3637909"/>
                <a:ext cx="329064" cy="276999"/>
              </a:xfrm>
              <a:prstGeom prst="rect">
                <a:avLst/>
              </a:prstGeom>
              <a:blipFill rotWithShape="1">
                <a:blip r:embed="rId8" cstate="print"/>
                <a:stretch>
                  <a:fillRect b="-4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94" name="TextBox 3093"/>
              <p:cNvSpPr txBox="1"/>
              <p:nvPr/>
            </p:nvSpPr>
            <p:spPr>
              <a:xfrm>
                <a:off x="5891789" y="4354976"/>
                <a:ext cx="20474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r>
                        <a:rPr lang="en-US" b="0" i="1" smtClean="0">
                          <a:latin typeface="Cambria Math"/>
                          <a:ea typeface="Cambria Math"/>
                        </a:rPr>
                        <m:t>=90−76=14</m:t>
                      </m:r>
                    </m:oMath>
                  </m:oMathPara>
                </a14:m>
                <a:endParaRPr lang="en-US" dirty="0"/>
              </a:p>
            </p:txBody>
          </p:sp>
        </mc:Choice>
        <mc:Fallback xmlns="">
          <p:sp>
            <p:nvSpPr>
              <p:cNvPr id="3094" name="TextBox 3093"/>
              <p:cNvSpPr txBox="1">
                <a:spLocks noRot="1" noChangeAspect="1" noMove="1" noResize="1" noEditPoints="1" noAdjustHandles="1" noChangeArrowheads="1" noChangeShapeType="1" noTextEdit="1"/>
              </p:cNvSpPr>
              <p:nvPr/>
            </p:nvSpPr>
            <p:spPr>
              <a:xfrm>
                <a:off x="5891789" y="4354976"/>
                <a:ext cx="2047484" cy="369332"/>
              </a:xfrm>
              <a:prstGeom prst="rect">
                <a:avLst/>
              </a:prstGeom>
              <a:blipFill rotWithShape="1">
                <a:blip r:embed="rId9" cstate="print"/>
                <a:stretch>
                  <a:fillRect b="-11475"/>
                </a:stretch>
              </a:blipFill>
            </p:spPr>
            <p:txBody>
              <a:bodyPr/>
              <a:lstStyle/>
              <a:p>
                <a:r>
                  <a:rPr lang="en-US">
                    <a:noFill/>
                  </a:rPr>
                  <a:t> </a:t>
                </a:r>
              </a:p>
            </p:txBody>
          </p:sp>
        </mc:Fallback>
      </mc:AlternateContent>
      <p:sp>
        <p:nvSpPr>
          <p:cNvPr id="3095" name="TextBox 3094"/>
          <p:cNvSpPr txBox="1"/>
          <p:nvPr/>
        </p:nvSpPr>
        <p:spPr>
          <a:xfrm>
            <a:off x="4351573" y="4768334"/>
            <a:ext cx="2956259" cy="369332"/>
          </a:xfrm>
          <a:prstGeom prst="rect">
            <a:avLst/>
          </a:prstGeom>
          <a:noFill/>
        </p:spPr>
        <p:txBody>
          <a:bodyPr wrap="none" rtlCol="0">
            <a:spAutoFit/>
          </a:bodyPr>
          <a:lstStyle/>
          <a:p>
            <a:r>
              <a:rPr lang="en-US" u="sng" dirty="0" smtClean="0"/>
              <a:t>X</a:t>
            </a:r>
            <a:r>
              <a:rPr lang="en-US" dirty="0" smtClean="0"/>
              <a:t>                                                </a:t>
            </a:r>
            <a:r>
              <a:rPr lang="en-US" u="sng" dirty="0" smtClean="0"/>
              <a:t>Y</a:t>
            </a:r>
            <a:endParaRPr lang="en-US" u="sng" dirty="0"/>
          </a:p>
        </p:txBody>
      </p:sp>
      <mc:AlternateContent xmlns:mc="http://schemas.openxmlformats.org/markup-compatibility/2006" xmlns:a14="http://schemas.microsoft.com/office/drawing/2010/main">
        <mc:Choice Requires="a14">
          <p:sp>
            <p:nvSpPr>
              <p:cNvPr id="3096" name="TextBox 3095"/>
              <p:cNvSpPr txBox="1"/>
              <p:nvPr/>
            </p:nvSpPr>
            <p:spPr>
              <a:xfrm>
                <a:off x="3523429" y="5137666"/>
                <a:ext cx="1972528" cy="39158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𝑓</m:t>
                          </m:r>
                        </m:sub>
                      </m:sSub>
                      <m:r>
                        <a:rPr lang="en-US" b="0" i="1" smtClean="0">
                          <a:latin typeface="Cambria Math"/>
                        </a:rPr>
                        <m:t>=900∗</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14</m:t>
                          </m:r>
                        </m:e>
                      </m:func>
                    </m:oMath>
                  </m:oMathPara>
                </a14:m>
                <a:endParaRPr lang="en-US" dirty="0"/>
              </a:p>
            </p:txBody>
          </p:sp>
        </mc:Choice>
        <mc:Fallback xmlns="">
          <p:sp>
            <p:nvSpPr>
              <p:cNvPr id="3096" name="TextBox 3095"/>
              <p:cNvSpPr txBox="1">
                <a:spLocks noRot="1" noChangeAspect="1" noMove="1" noResize="1" noEditPoints="1" noAdjustHandles="1" noChangeArrowheads="1" noChangeShapeType="1" noTextEdit="1"/>
              </p:cNvSpPr>
              <p:nvPr/>
            </p:nvSpPr>
            <p:spPr>
              <a:xfrm>
                <a:off x="3523429" y="5137666"/>
                <a:ext cx="1972528" cy="391582"/>
              </a:xfrm>
              <a:prstGeom prst="rect">
                <a:avLst/>
              </a:prstGeom>
              <a:blipFill rotWithShape="1">
                <a:blip r:embed="rId10" cstate="print"/>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97" name="TextBox 3096"/>
              <p:cNvSpPr txBox="1"/>
              <p:nvPr/>
            </p:nvSpPr>
            <p:spPr>
              <a:xfrm>
                <a:off x="6168460" y="5137666"/>
                <a:ext cx="1899110"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𝑁</m:t>
                      </m:r>
                      <m:r>
                        <a:rPr lang="en-US" b="0" i="1" smtClean="0">
                          <a:latin typeface="Cambria Math"/>
                        </a:rPr>
                        <m:t>=900∗</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14</m:t>
                          </m:r>
                        </m:e>
                      </m:func>
                    </m:oMath>
                  </m:oMathPara>
                </a14:m>
                <a:endParaRPr lang="en-US" dirty="0"/>
              </a:p>
            </p:txBody>
          </p:sp>
        </mc:Choice>
        <mc:Fallback xmlns="">
          <p:sp>
            <p:nvSpPr>
              <p:cNvPr id="3097" name="TextBox 3096"/>
              <p:cNvSpPr txBox="1">
                <a:spLocks noRot="1" noChangeAspect="1" noMove="1" noResize="1" noEditPoints="1" noAdjustHandles="1" noChangeArrowheads="1" noChangeShapeType="1" noTextEdit="1"/>
              </p:cNvSpPr>
              <p:nvPr/>
            </p:nvSpPr>
            <p:spPr>
              <a:xfrm>
                <a:off x="6168460" y="5137666"/>
                <a:ext cx="1899110" cy="369332"/>
              </a:xfrm>
              <a:prstGeom prst="rect">
                <a:avLst/>
              </a:prstGeom>
              <a:blipFill rotWithShape="1">
                <a:blip r:embed="rId11" cstate="print"/>
                <a:stretch>
                  <a:fillRect/>
                </a:stretch>
              </a:blipFill>
            </p:spPr>
            <p:txBody>
              <a:bodyPr/>
              <a:lstStyle/>
              <a:p>
                <a:r>
                  <a:rPr lang="en-US">
                    <a:noFill/>
                  </a:rPr>
                  <a:t> </a:t>
                </a:r>
              </a:p>
            </p:txBody>
          </p:sp>
        </mc:Fallback>
      </mc:AlternateContent>
      <p:sp>
        <p:nvSpPr>
          <p:cNvPr id="3100" name="TextBox 3099"/>
          <p:cNvSpPr txBox="1">
            <a:spLocks noRot="1" noChangeAspect="1" noMove="1" noResize="1" noEditPoints="1" noAdjustHandles="1" noChangeArrowheads="1" noChangeShapeType="1" noTextEdit="1"/>
          </p:cNvSpPr>
          <p:nvPr/>
        </p:nvSpPr>
        <p:spPr>
          <a:xfrm>
            <a:off x="3417065" y="5920830"/>
            <a:ext cx="1224246" cy="369332"/>
          </a:xfrm>
          <a:prstGeom prst="rect">
            <a:avLst/>
          </a:prstGeom>
          <a:blipFill rotWithShape="1">
            <a:blip r:embed="rId12" cstate="print"/>
            <a:stretch>
              <a:fillRect/>
            </a:stretch>
          </a:blipFill>
        </p:spPr>
        <p:txBody>
          <a:bodyPr/>
          <a:lstStyle/>
          <a:p>
            <a:r>
              <a:rPr lang="en-US" dirty="0">
                <a:noFill/>
              </a:rPr>
              <a:t> </a:t>
            </a:r>
          </a:p>
        </p:txBody>
      </p:sp>
      <mc:AlternateContent xmlns:mc="http://schemas.openxmlformats.org/markup-compatibility/2006" xmlns:a14="http://schemas.microsoft.com/office/drawing/2010/main">
        <mc:Choice Requires="a14">
          <p:sp>
            <p:nvSpPr>
              <p:cNvPr id="3101" name="TextBox 3100"/>
              <p:cNvSpPr txBox="1"/>
              <p:nvPr/>
            </p:nvSpPr>
            <p:spPr>
              <a:xfrm>
                <a:off x="2999135" y="6303279"/>
                <a:ext cx="16560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𝜇</m:t>
                      </m:r>
                      <m:r>
                        <a:rPr lang="en-US" b="0" i="1" smtClean="0">
                          <a:latin typeface="Cambria Math"/>
                          <a:ea typeface="Cambria Math"/>
                        </a:rPr>
                        <m:t>∗218=873</m:t>
                      </m:r>
                    </m:oMath>
                  </m:oMathPara>
                </a14:m>
                <a:endParaRPr lang="en-US" dirty="0"/>
              </a:p>
            </p:txBody>
          </p:sp>
        </mc:Choice>
        <mc:Fallback xmlns="">
          <p:sp>
            <p:nvSpPr>
              <p:cNvPr id="3101" name="TextBox 3100"/>
              <p:cNvSpPr txBox="1">
                <a:spLocks noRot="1" noChangeAspect="1" noMove="1" noResize="1" noEditPoints="1" noAdjustHandles="1" noChangeArrowheads="1" noChangeShapeType="1" noTextEdit="1"/>
              </p:cNvSpPr>
              <p:nvPr/>
            </p:nvSpPr>
            <p:spPr>
              <a:xfrm>
                <a:off x="2999135" y="6303279"/>
                <a:ext cx="1656031" cy="369332"/>
              </a:xfrm>
              <a:prstGeom prst="rect">
                <a:avLst/>
              </a:prstGeom>
              <a:blipFill rotWithShape="1">
                <a:blip r:embed="rId13" cstate="print"/>
                <a:stretch>
                  <a:fillRect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02" name="TextBox 3101"/>
              <p:cNvSpPr txBox="1"/>
              <p:nvPr/>
            </p:nvSpPr>
            <p:spPr>
              <a:xfrm>
                <a:off x="4953000" y="6061675"/>
                <a:ext cx="1056508"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𝜇</m:t>
                      </m:r>
                      <m:r>
                        <a:rPr lang="en-US" b="0" i="1" smtClean="0">
                          <a:latin typeface="Cambria Math"/>
                          <a:ea typeface="Cambria Math"/>
                        </a:rPr>
                        <m:t>=</m:t>
                      </m:r>
                      <m:f>
                        <m:fPr>
                          <m:ctrlPr>
                            <a:rPr lang="en-US" b="0" i="1" smtClean="0">
                              <a:latin typeface="Cambria Math" panose="02040503050406030204" pitchFamily="18" charset="0"/>
                              <a:ea typeface="Cambria Math"/>
                            </a:rPr>
                          </m:ctrlPr>
                        </m:fPr>
                        <m:num>
                          <m:r>
                            <a:rPr lang="en-US" b="0" i="1" smtClean="0">
                              <a:latin typeface="Cambria Math"/>
                              <a:ea typeface="Cambria Math"/>
                            </a:rPr>
                            <m:t>873</m:t>
                          </m:r>
                        </m:num>
                        <m:den>
                          <m:r>
                            <a:rPr lang="en-US" b="0" i="1" smtClean="0">
                              <a:latin typeface="Cambria Math"/>
                              <a:ea typeface="Cambria Math"/>
                            </a:rPr>
                            <m:t>218</m:t>
                          </m:r>
                        </m:den>
                      </m:f>
                    </m:oMath>
                  </m:oMathPara>
                </a14:m>
                <a:endParaRPr lang="en-US" dirty="0"/>
              </a:p>
            </p:txBody>
          </p:sp>
        </mc:Choice>
        <mc:Fallback xmlns="">
          <p:sp>
            <p:nvSpPr>
              <p:cNvPr id="3102" name="TextBox 3101"/>
              <p:cNvSpPr txBox="1">
                <a:spLocks noRot="1" noChangeAspect="1" noMove="1" noResize="1" noEditPoints="1" noAdjustHandles="1" noChangeArrowheads="1" noChangeShapeType="1" noTextEdit="1"/>
              </p:cNvSpPr>
              <p:nvPr/>
            </p:nvSpPr>
            <p:spPr>
              <a:xfrm>
                <a:off x="4953000" y="6061675"/>
                <a:ext cx="1056508" cy="610936"/>
              </a:xfrm>
              <a:prstGeom prst="rect">
                <a:avLst/>
              </a:prstGeom>
              <a:blipFill rotWithShape="1">
                <a:blip r:embed="rId1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03" name="TextBox 3102"/>
              <p:cNvSpPr txBox="1"/>
              <p:nvPr/>
            </p:nvSpPr>
            <p:spPr>
              <a:xfrm>
                <a:off x="6263652" y="6182477"/>
                <a:ext cx="1008289"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a:ea typeface="Cambria Math"/>
                        </a:rPr>
                        <m:t>𝜇</m:t>
                      </m:r>
                      <m:r>
                        <a:rPr lang="en-US" sz="2400" b="0" i="1" smtClean="0">
                          <a:latin typeface="Cambria Math"/>
                          <a:ea typeface="Cambria Math"/>
                        </a:rPr>
                        <m:t>=4</m:t>
                      </m:r>
                    </m:oMath>
                  </m:oMathPara>
                </a14:m>
                <a:endParaRPr lang="en-US" sz="2400" dirty="0"/>
              </a:p>
            </p:txBody>
          </p:sp>
        </mc:Choice>
        <mc:Fallback xmlns="">
          <p:sp>
            <p:nvSpPr>
              <p:cNvPr id="3103" name="TextBox 3102"/>
              <p:cNvSpPr txBox="1">
                <a:spLocks noRot="1" noChangeAspect="1" noMove="1" noResize="1" noEditPoints="1" noAdjustHandles="1" noChangeArrowheads="1" noChangeShapeType="1" noTextEdit="1"/>
              </p:cNvSpPr>
              <p:nvPr/>
            </p:nvSpPr>
            <p:spPr>
              <a:xfrm>
                <a:off x="6263652" y="6182477"/>
                <a:ext cx="1008289" cy="461665"/>
              </a:xfrm>
              <a:prstGeom prst="rect">
                <a:avLst/>
              </a:prstGeom>
              <a:blipFill rotWithShape="1">
                <a:blip r:embed="rId15" cstate="print"/>
                <a:stretch>
                  <a:fillRect b="-5000"/>
                </a:stretch>
              </a:blipFill>
            </p:spPr>
            <p:txBody>
              <a:bodyPr/>
              <a:lstStyle/>
              <a:p>
                <a:r>
                  <a:rPr lang="en-US">
                    <a:noFill/>
                  </a:rPr>
                  <a:t> </a:t>
                </a:r>
              </a:p>
            </p:txBody>
          </p:sp>
        </mc:Fallback>
      </mc:AlternateContent>
      <p:sp>
        <p:nvSpPr>
          <p:cNvPr id="49" name="TextBox 48"/>
          <p:cNvSpPr txBox="1"/>
          <p:nvPr/>
        </p:nvSpPr>
        <p:spPr>
          <a:xfrm>
            <a:off x="3581400" y="5562600"/>
            <a:ext cx="1371600" cy="369332"/>
          </a:xfrm>
          <a:prstGeom prst="rect">
            <a:avLst/>
          </a:prstGeom>
          <a:noFill/>
        </p:spPr>
        <p:txBody>
          <a:bodyPr wrap="square" rtlCol="0">
            <a:spAutoFit/>
          </a:bodyPr>
          <a:lstStyle/>
          <a:p>
            <a:r>
              <a:rPr lang="en-US" i="1" dirty="0" smtClean="0">
                <a:latin typeface="Cambria Math" pitchFamily="18" charset="0"/>
                <a:ea typeface="Cambria Math" pitchFamily="18" charset="0"/>
              </a:rPr>
              <a:t>F</a:t>
            </a:r>
            <a:r>
              <a:rPr lang="en-US" i="1" baseline="-25000" dirty="0" smtClean="0">
                <a:latin typeface="Cambria Math" pitchFamily="18" charset="0"/>
                <a:ea typeface="Cambria Math" pitchFamily="18" charset="0"/>
              </a:rPr>
              <a:t>f  </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873</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N</a:t>
            </a:r>
            <a:endParaRPr lang="en-US" dirty="0">
              <a:latin typeface="Cambria Math" pitchFamily="18" charset="0"/>
              <a:ea typeface="Cambria Math" pitchFamily="18" charset="0"/>
            </a:endParaRPr>
          </a:p>
        </p:txBody>
      </p:sp>
      <p:sp>
        <p:nvSpPr>
          <p:cNvPr id="50" name="TextBox 49"/>
          <p:cNvSpPr txBox="1"/>
          <p:nvPr/>
        </p:nvSpPr>
        <p:spPr>
          <a:xfrm>
            <a:off x="6172200" y="5562600"/>
            <a:ext cx="1371600" cy="369332"/>
          </a:xfrm>
          <a:prstGeom prst="rect">
            <a:avLst/>
          </a:prstGeom>
          <a:noFill/>
        </p:spPr>
        <p:txBody>
          <a:bodyPr wrap="square" rtlCol="0">
            <a:spAutoFit/>
          </a:bodyPr>
          <a:lstStyle/>
          <a:p>
            <a:r>
              <a:rPr lang="en-US" i="1" dirty="0" smtClean="0">
                <a:latin typeface="Cambria Math" pitchFamily="18" charset="0"/>
                <a:ea typeface="Cambria Math" pitchFamily="18" charset="0"/>
              </a:rPr>
              <a:t>N</a:t>
            </a:r>
            <a:r>
              <a:rPr lang="en-US" i="1" baseline="-25000" dirty="0" smtClean="0">
                <a:latin typeface="Cambria Math" pitchFamily="18" charset="0"/>
                <a:ea typeface="Cambria Math" pitchFamily="18" charset="0"/>
              </a:rPr>
              <a:t> </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218</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N</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408001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38778E-17 1.85185E-6 C 0.00781 0.00903 0.01615 0.01759 0.02361 0.02754 C 0.02569 0.03032 0.02639 0.03449 0.0283 0.03796 C 0.03264 0.04583 0.04306 0.05393 0.04878 0.05903 C 0.05365 0.06296 0.05434 0.0669 0.0599 0.06967 C 0.06563 0.07754 0.07917 0.09375 0.08663 0.09722 C 0.09063 0.10463 0.09583 0.11111 0.10226 0.11389 C 0.10538 0.12592 0.11302 0.13148 0.11962 0.13935 C 0.12674 0.14745 0.1309 0.15602 0.13698 0.16458 C 0.13924 0.17291 0.14358 0.17754 0.14826 0.18356 C 0.15017 0.19236 0.15434 0.19977 0.16076 0.20278 C 0.17014 0.21458 0.15712 0.1993 0.16858 0.20903 C 0.17205 0.2118 0.17639 0.21829 0.17969 0.22153 C 0.18611 0.22847 0.1849 0.23495 0.19392 0.23842 C 0.19774 0.24375 0.19965 0.24676 0.20486 0.24907 C 0.2066 0.25139 0.20972 0.25555 0.20972 0.25579 " pathEditMode="relative" rAng="0" ptsTypes="fffffffffffffffA">
                                      <p:cBhvr>
                                        <p:cTn id="6" dur="2000" fill="hold"/>
                                        <p:tgtEl>
                                          <p:spTgt spid="3077"/>
                                        </p:tgtEl>
                                        <p:attrNameLst>
                                          <p:attrName>ppt_x</p:attrName>
                                          <p:attrName>ppt_y</p:attrName>
                                        </p:attrNameLst>
                                      </p:cBhvr>
                                      <p:rCtr x="10486" y="12778"/>
                                    </p:animMotion>
                                  </p:childTnLst>
                                </p:cTn>
                              </p:par>
                              <p:par>
                                <p:cTn id="7" presetID="0" presetClass="path" presetSubtype="0" accel="50000" decel="50000" fill="hold" nodeType="withEffect">
                                  <p:stCondLst>
                                    <p:cond delay="0"/>
                                  </p:stCondLst>
                                  <p:childTnLst>
                                    <p:animMotion origin="layout" path="M -4.44444E-6 -4.44444E-6 C 0.00782 0.00903 0.01615 0.0176 0.02362 0.02755 C 0.0257 0.03033 0.02639 0.0345 0.0283 0.03797 C 0.03264 0.04584 0.04306 0.05394 0.04879 0.05903 C 0.05365 0.06297 0.05434 0.0669 0.0599 0.06968 C 0.06563 0.07755 0.07917 0.09375 0.08664 0.09723 C 0.09063 0.10463 0.09584 0.11112 0.10226 0.11389 C 0.10539 0.12593 0.11303 0.13149 0.11962 0.13936 C 0.12674 0.14746 0.13091 0.15602 0.13698 0.16459 C 0.13924 0.17292 0.14358 0.17755 0.14827 0.18357 C 0.15018 0.19237 0.15434 0.19977 0.16077 0.20278 C 0.17014 0.21459 0.15712 0.19931 0.16858 0.20903 C 0.17205 0.21181 0.17639 0.21829 0.17969 0.22153 C 0.18612 0.22848 0.1849 0.23496 0.19393 0.23843 C 0.19775 0.24375 0.19966 0.24676 0.20487 0.24908 C 0.2066 0.25139 0.20973 0.25556 0.20973 0.25579 " pathEditMode="relative" rAng="0" ptsTypes="fffffffffffffffA">
                                      <p:cBhvr>
                                        <p:cTn id="8" dur="2000" fill="hold"/>
                                        <p:tgtEl>
                                          <p:spTgt spid="10"/>
                                        </p:tgtEl>
                                        <p:attrNameLst>
                                          <p:attrName>ppt_x</p:attrName>
                                          <p:attrName>ppt_y</p:attrName>
                                        </p:attrNameLst>
                                      </p:cBhvr>
                                      <p:rCtr x="10486" y="12778"/>
                                    </p:animMotion>
                                  </p:childTnLst>
                                </p:cTn>
                              </p:par>
                            </p:childTnLst>
                          </p:cTn>
                        </p:par>
                        <p:par>
                          <p:cTn id="9" fill="hold">
                            <p:stCondLst>
                              <p:cond delay="2000"/>
                            </p:stCondLst>
                            <p:childTnLst>
                              <p:par>
                                <p:cTn id="10" presetID="26" presetClass="entr" presetSubtype="0" fill="hold" nodeType="after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wipe(down)">
                                      <p:cBhvr>
                                        <p:cTn id="12" dur="580">
                                          <p:stCondLst>
                                            <p:cond delay="0"/>
                                          </p:stCondLst>
                                        </p:cTn>
                                        <p:tgtEl>
                                          <p:spTgt spid="3079"/>
                                        </p:tgtEl>
                                      </p:cBhvr>
                                    </p:animEffect>
                                    <p:anim calcmode="lin" valueType="num">
                                      <p:cBhvr>
                                        <p:cTn id="13" dur="1822" tmFilter="0,0; 0.14,0.36; 0.43,0.73; 0.71,0.91; 1.0,1.0">
                                          <p:stCondLst>
                                            <p:cond delay="0"/>
                                          </p:stCondLst>
                                        </p:cTn>
                                        <p:tgtEl>
                                          <p:spTgt spid="307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07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07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07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079"/>
                                        </p:tgtEl>
                                        <p:attrNameLst>
                                          <p:attrName>ppt_y</p:attrName>
                                        </p:attrNameLst>
                                      </p:cBhvr>
                                      <p:tavLst>
                                        <p:tav tm="0" fmla="#ppt_y-sin(pi*$)/81">
                                          <p:val>
                                            <p:fltVal val="0"/>
                                          </p:val>
                                        </p:tav>
                                        <p:tav tm="100000">
                                          <p:val>
                                            <p:fltVal val="1"/>
                                          </p:val>
                                        </p:tav>
                                      </p:tavLst>
                                    </p:anim>
                                    <p:animScale>
                                      <p:cBhvr>
                                        <p:cTn id="18" dur="26">
                                          <p:stCondLst>
                                            <p:cond delay="650"/>
                                          </p:stCondLst>
                                        </p:cTn>
                                        <p:tgtEl>
                                          <p:spTgt spid="3079"/>
                                        </p:tgtEl>
                                      </p:cBhvr>
                                      <p:to x="100000" y="60000"/>
                                    </p:animScale>
                                    <p:animScale>
                                      <p:cBhvr>
                                        <p:cTn id="19" dur="166" decel="50000">
                                          <p:stCondLst>
                                            <p:cond delay="676"/>
                                          </p:stCondLst>
                                        </p:cTn>
                                        <p:tgtEl>
                                          <p:spTgt spid="3079"/>
                                        </p:tgtEl>
                                      </p:cBhvr>
                                      <p:to x="100000" y="100000"/>
                                    </p:animScale>
                                    <p:animScale>
                                      <p:cBhvr>
                                        <p:cTn id="20" dur="26">
                                          <p:stCondLst>
                                            <p:cond delay="1312"/>
                                          </p:stCondLst>
                                        </p:cTn>
                                        <p:tgtEl>
                                          <p:spTgt spid="3079"/>
                                        </p:tgtEl>
                                      </p:cBhvr>
                                      <p:to x="100000" y="80000"/>
                                    </p:animScale>
                                    <p:animScale>
                                      <p:cBhvr>
                                        <p:cTn id="21" dur="166" decel="50000">
                                          <p:stCondLst>
                                            <p:cond delay="1338"/>
                                          </p:stCondLst>
                                        </p:cTn>
                                        <p:tgtEl>
                                          <p:spTgt spid="3079"/>
                                        </p:tgtEl>
                                      </p:cBhvr>
                                      <p:to x="100000" y="100000"/>
                                    </p:animScale>
                                    <p:animScale>
                                      <p:cBhvr>
                                        <p:cTn id="22" dur="26">
                                          <p:stCondLst>
                                            <p:cond delay="1642"/>
                                          </p:stCondLst>
                                        </p:cTn>
                                        <p:tgtEl>
                                          <p:spTgt spid="3079"/>
                                        </p:tgtEl>
                                      </p:cBhvr>
                                      <p:to x="100000" y="90000"/>
                                    </p:animScale>
                                    <p:animScale>
                                      <p:cBhvr>
                                        <p:cTn id="23" dur="166" decel="50000">
                                          <p:stCondLst>
                                            <p:cond delay="1668"/>
                                          </p:stCondLst>
                                        </p:cTn>
                                        <p:tgtEl>
                                          <p:spTgt spid="3079"/>
                                        </p:tgtEl>
                                      </p:cBhvr>
                                      <p:to x="100000" y="100000"/>
                                    </p:animScale>
                                    <p:animScale>
                                      <p:cBhvr>
                                        <p:cTn id="24" dur="26">
                                          <p:stCondLst>
                                            <p:cond delay="1808"/>
                                          </p:stCondLst>
                                        </p:cTn>
                                        <p:tgtEl>
                                          <p:spTgt spid="3079"/>
                                        </p:tgtEl>
                                      </p:cBhvr>
                                      <p:to x="100000" y="95000"/>
                                    </p:animScale>
                                    <p:animScale>
                                      <p:cBhvr>
                                        <p:cTn id="25" dur="166" decel="50000">
                                          <p:stCondLst>
                                            <p:cond delay="1834"/>
                                          </p:stCondLst>
                                        </p:cTn>
                                        <p:tgtEl>
                                          <p:spTgt spid="307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500" fill="hold"/>
                                        <p:tgtEl>
                                          <p:spTgt spid="29"/>
                                        </p:tgtEl>
                                        <p:attrNameLst>
                                          <p:attrName>ppt_x</p:attrName>
                                        </p:attrNameLst>
                                      </p:cBhvr>
                                      <p:tavLst>
                                        <p:tav tm="0">
                                          <p:val>
                                            <p:strVal val="#ppt_x"/>
                                          </p:val>
                                        </p:tav>
                                        <p:tav tm="100000">
                                          <p:val>
                                            <p:strVal val="#ppt_x"/>
                                          </p:val>
                                        </p:tav>
                                      </p:tavLst>
                                    </p:anim>
                                    <p:anim calcmode="lin" valueType="num">
                                      <p:cBhvr additive="base">
                                        <p:cTn id="39" dur="500" fill="hold"/>
                                        <p:tgtEl>
                                          <p:spTgt spid="29"/>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500" fill="hold"/>
                                        <p:tgtEl>
                                          <p:spTgt spid="31"/>
                                        </p:tgtEl>
                                        <p:attrNameLst>
                                          <p:attrName>ppt_x</p:attrName>
                                        </p:attrNameLst>
                                      </p:cBhvr>
                                      <p:tavLst>
                                        <p:tav tm="0">
                                          <p:val>
                                            <p:strVal val="#ppt_x"/>
                                          </p:val>
                                        </p:tav>
                                        <p:tav tm="100000">
                                          <p:val>
                                            <p:strVal val="#ppt_x"/>
                                          </p:val>
                                        </p:tav>
                                      </p:tavLst>
                                    </p:anim>
                                    <p:anim calcmode="lin" valueType="num">
                                      <p:cBhvr additive="base">
                                        <p:cTn id="43" dur="500" fill="hold"/>
                                        <p:tgtEl>
                                          <p:spTgt spid="31"/>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72"/>
                                        </p:tgtEl>
                                        <p:attrNameLst>
                                          <p:attrName>style.visibility</p:attrName>
                                        </p:attrNameLst>
                                      </p:cBhvr>
                                      <p:to>
                                        <p:strVal val="visible"/>
                                      </p:to>
                                    </p:set>
                                    <p:anim calcmode="lin" valueType="num">
                                      <p:cBhvr additive="base">
                                        <p:cTn id="46" dur="500" fill="hold"/>
                                        <p:tgtEl>
                                          <p:spTgt spid="3072"/>
                                        </p:tgtEl>
                                        <p:attrNameLst>
                                          <p:attrName>ppt_x</p:attrName>
                                        </p:attrNameLst>
                                      </p:cBhvr>
                                      <p:tavLst>
                                        <p:tav tm="0">
                                          <p:val>
                                            <p:strVal val="#ppt_x"/>
                                          </p:val>
                                        </p:tav>
                                        <p:tav tm="100000">
                                          <p:val>
                                            <p:strVal val="#ppt_x"/>
                                          </p:val>
                                        </p:tav>
                                      </p:tavLst>
                                    </p:anim>
                                    <p:anim calcmode="lin" valueType="num">
                                      <p:cBhvr additive="base">
                                        <p:cTn id="47" dur="500" fill="hold"/>
                                        <p:tgtEl>
                                          <p:spTgt spid="3072"/>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73"/>
                                        </p:tgtEl>
                                        <p:attrNameLst>
                                          <p:attrName>style.visibility</p:attrName>
                                        </p:attrNameLst>
                                      </p:cBhvr>
                                      <p:to>
                                        <p:strVal val="visible"/>
                                      </p:to>
                                    </p:set>
                                    <p:anim calcmode="lin" valueType="num">
                                      <p:cBhvr additive="base">
                                        <p:cTn id="50" dur="500" fill="hold"/>
                                        <p:tgtEl>
                                          <p:spTgt spid="3073"/>
                                        </p:tgtEl>
                                        <p:attrNameLst>
                                          <p:attrName>ppt_x</p:attrName>
                                        </p:attrNameLst>
                                      </p:cBhvr>
                                      <p:tavLst>
                                        <p:tav tm="0">
                                          <p:val>
                                            <p:strVal val="#ppt_x"/>
                                          </p:val>
                                        </p:tav>
                                        <p:tav tm="100000">
                                          <p:val>
                                            <p:strVal val="#ppt_x"/>
                                          </p:val>
                                        </p:tav>
                                      </p:tavLst>
                                    </p:anim>
                                    <p:anim calcmode="lin" valueType="num">
                                      <p:cBhvr additive="base">
                                        <p:cTn id="51" dur="500" fill="hold"/>
                                        <p:tgtEl>
                                          <p:spTgt spid="3073"/>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74"/>
                                        </p:tgtEl>
                                        <p:attrNameLst>
                                          <p:attrName>style.visibility</p:attrName>
                                        </p:attrNameLst>
                                      </p:cBhvr>
                                      <p:to>
                                        <p:strVal val="visible"/>
                                      </p:to>
                                    </p:set>
                                    <p:anim calcmode="lin" valueType="num">
                                      <p:cBhvr additive="base">
                                        <p:cTn id="54" dur="500" fill="hold"/>
                                        <p:tgtEl>
                                          <p:spTgt spid="3074"/>
                                        </p:tgtEl>
                                        <p:attrNameLst>
                                          <p:attrName>ppt_x</p:attrName>
                                        </p:attrNameLst>
                                      </p:cBhvr>
                                      <p:tavLst>
                                        <p:tav tm="0">
                                          <p:val>
                                            <p:strVal val="#ppt_x"/>
                                          </p:val>
                                        </p:tav>
                                        <p:tav tm="100000">
                                          <p:val>
                                            <p:strVal val="#ppt_x"/>
                                          </p:val>
                                        </p:tav>
                                      </p:tavLst>
                                    </p:anim>
                                    <p:anim calcmode="lin" valueType="num">
                                      <p:cBhvr additive="base">
                                        <p:cTn id="55"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78"/>
                                        </p:tgtEl>
                                        <p:attrNameLst>
                                          <p:attrName>style.visibility</p:attrName>
                                        </p:attrNameLst>
                                      </p:cBhvr>
                                      <p:to>
                                        <p:strVal val="visible"/>
                                      </p:to>
                                    </p:set>
                                    <p:animEffect transition="in" filter="fade">
                                      <p:cBhvr>
                                        <p:cTn id="60" dur="500"/>
                                        <p:tgtEl>
                                          <p:spTgt spid="307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additive="base">
                                        <p:cTn id="69" dur="500" fill="hold"/>
                                        <p:tgtEl>
                                          <p:spTgt spid="41"/>
                                        </p:tgtEl>
                                        <p:attrNameLst>
                                          <p:attrName>ppt_x</p:attrName>
                                        </p:attrNameLst>
                                      </p:cBhvr>
                                      <p:tavLst>
                                        <p:tav tm="0">
                                          <p:val>
                                            <p:strVal val="#ppt_x"/>
                                          </p:val>
                                        </p:tav>
                                        <p:tav tm="100000">
                                          <p:val>
                                            <p:strVal val="#ppt_x"/>
                                          </p:val>
                                        </p:tav>
                                      </p:tavLst>
                                    </p:anim>
                                    <p:anim calcmode="lin" valueType="num">
                                      <p:cBhvr additive="base">
                                        <p:cTn id="70" dur="500" fill="hold"/>
                                        <p:tgtEl>
                                          <p:spTgt spid="41"/>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fill="hold"/>
                                        <p:tgtEl>
                                          <p:spTgt spid="42"/>
                                        </p:tgtEl>
                                        <p:attrNameLst>
                                          <p:attrName>ppt_x</p:attrName>
                                        </p:attrNameLst>
                                      </p:cBhvr>
                                      <p:tavLst>
                                        <p:tav tm="0">
                                          <p:val>
                                            <p:strVal val="#ppt_x"/>
                                          </p:val>
                                        </p:tav>
                                        <p:tav tm="100000">
                                          <p:val>
                                            <p:strVal val="#ppt_x"/>
                                          </p:val>
                                        </p:tav>
                                      </p:tavLst>
                                    </p:anim>
                                    <p:anim calcmode="lin" valueType="num">
                                      <p:cBhvr additive="base">
                                        <p:cTn id="74" dur="500" fill="hold"/>
                                        <p:tgtEl>
                                          <p:spTgt spid="42"/>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additive="base">
                                        <p:cTn id="77" dur="500" fill="hold"/>
                                        <p:tgtEl>
                                          <p:spTgt spid="43"/>
                                        </p:tgtEl>
                                        <p:attrNameLst>
                                          <p:attrName>ppt_x</p:attrName>
                                        </p:attrNameLst>
                                      </p:cBhvr>
                                      <p:tavLst>
                                        <p:tav tm="0">
                                          <p:val>
                                            <p:strVal val="#ppt_x"/>
                                          </p:val>
                                        </p:tav>
                                        <p:tav tm="100000">
                                          <p:val>
                                            <p:strVal val="#ppt_x"/>
                                          </p:val>
                                        </p:tav>
                                      </p:tavLst>
                                    </p:anim>
                                    <p:anim calcmode="lin" valueType="num">
                                      <p:cBhvr additive="base">
                                        <p:cTn id="78" dur="500" fill="hold"/>
                                        <p:tgtEl>
                                          <p:spTgt spid="4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4"/>
                                        </p:tgtEl>
                                        <p:attrNameLst>
                                          <p:attrName>style.visibility</p:attrName>
                                        </p:attrNameLst>
                                      </p:cBhvr>
                                      <p:to>
                                        <p:strVal val="visible"/>
                                      </p:to>
                                    </p:set>
                                    <p:anim calcmode="lin" valueType="num">
                                      <p:cBhvr additive="base">
                                        <p:cTn id="81" dur="500" fill="hold"/>
                                        <p:tgtEl>
                                          <p:spTgt spid="44"/>
                                        </p:tgtEl>
                                        <p:attrNameLst>
                                          <p:attrName>ppt_x</p:attrName>
                                        </p:attrNameLst>
                                      </p:cBhvr>
                                      <p:tavLst>
                                        <p:tav tm="0">
                                          <p:val>
                                            <p:strVal val="#ppt_x"/>
                                          </p:val>
                                        </p:tav>
                                        <p:tav tm="100000">
                                          <p:val>
                                            <p:strVal val="#ppt_x"/>
                                          </p:val>
                                        </p:tav>
                                      </p:tavLst>
                                    </p:anim>
                                    <p:anim calcmode="lin" valueType="num">
                                      <p:cBhvr additive="base">
                                        <p:cTn id="82" dur="500" fill="hold"/>
                                        <p:tgtEl>
                                          <p:spTgt spid="4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anim calcmode="lin" valueType="num">
                                      <p:cBhvr additive="base">
                                        <p:cTn id="85" dur="500" fill="hold"/>
                                        <p:tgtEl>
                                          <p:spTgt spid="45"/>
                                        </p:tgtEl>
                                        <p:attrNameLst>
                                          <p:attrName>ppt_x</p:attrName>
                                        </p:attrNameLst>
                                      </p:cBhvr>
                                      <p:tavLst>
                                        <p:tav tm="0">
                                          <p:val>
                                            <p:strVal val="#ppt_x"/>
                                          </p:val>
                                        </p:tav>
                                        <p:tav tm="100000">
                                          <p:val>
                                            <p:strVal val="#ppt_x"/>
                                          </p:val>
                                        </p:tav>
                                      </p:tavLst>
                                    </p:anim>
                                    <p:anim calcmode="lin" valueType="num">
                                      <p:cBhvr additive="base">
                                        <p:cTn id="86" dur="500" fill="hold"/>
                                        <p:tgtEl>
                                          <p:spTgt spid="4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6"/>
                                        </p:tgtEl>
                                        <p:attrNameLst>
                                          <p:attrName>style.visibility</p:attrName>
                                        </p:attrNameLst>
                                      </p:cBhvr>
                                      <p:to>
                                        <p:strVal val="visible"/>
                                      </p:to>
                                    </p:set>
                                    <p:anim calcmode="lin" valueType="num">
                                      <p:cBhvr additive="base">
                                        <p:cTn id="89" dur="500" fill="hold"/>
                                        <p:tgtEl>
                                          <p:spTgt spid="46"/>
                                        </p:tgtEl>
                                        <p:attrNameLst>
                                          <p:attrName>ppt_x</p:attrName>
                                        </p:attrNameLst>
                                      </p:cBhvr>
                                      <p:tavLst>
                                        <p:tav tm="0">
                                          <p:val>
                                            <p:strVal val="#ppt_x"/>
                                          </p:val>
                                        </p:tav>
                                        <p:tav tm="100000">
                                          <p:val>
                                            <p:strVal val="#ppt_x"/>
                                          </p:val>
                                        </p:tav>
                                      </p:tavLst>
                                    </p:anim>
                                    <p:anim calcmode="lin" valueType="num">
                                      <p:cBhvr additive="base">
                                        <p:cTn id="9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093"/>
                                        </p:tgtEl>
                                        <p:attrNameLst>
                                          <p:attrName>style.visibility</p:attrName>
                                        </p:attrNameLst>
                                      </p:cBhvr>
                                      <p:to>
                                        <p:strVal val="visible"/>
                                      </p:to>
                                    </p:set>
                                    <p:animEffect transition="in" filter="fade">
                                      <p:cBhvr>
                                        <p:cTn id="95" dur="500"/>
                                        <p:tgtEl>
                                          <p:spTgt spid="3093"/>
                                        </p:tgtEl>
                                      </p:cBhvr>
                                    </p:animEffect>
                                  </p:childTnLst>
                                </p:cTn>
                              </p:par>
                              <p:par>
                                <p:cTn id="96" presetID="10" presetClass="entr" presetSubtype="0" fill="hold" nodeType="withEffect">
                                  <p:stCondLst>
                                    <p:cond delay="0"/>
                                  </p:stCondLst>
                                  <p:childTnLst>
                                    <p:set>
                                      <p:cBhvr>
                                        <p:cTn id="97" dur="1" fill="hold">
                                          <p:stCondLst>
                                            <p:cond delay="0"/>
                                          </p:stCondLst>
                                        </p:cTn>
                                        <p:tgtEl>
                                          <p:spTgt spid="3085"/>
                                        </p:tgtEl>
                                        <p:attrNameLst>
                                          <p:attrName>style.visibility</p:attrName>
                                        </p:attrNameLst>
                                      </p:cBhvr>
                                      <p:to>
                                        <p:strVal val="visible"/>
                                      </p:to>
                                    </p:set>
                                    <p:animEffect transition="in" filter="fade">
                                      <p:cBhvr>
                                        <p:cTn id="98" dur="500"/>
                                        <p:tgtEl>
                                          <p:spTgt spid="3085"/>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091"/>
                                        </p:tgtEl>
                                        <p:attrNameLst>
                                          <p:attrName>style.visibility</p:attrName>
                                        </p:attrNameLst>
                                      </p:cBhvr>
                                      <p:to>
                                        <p:strVal val="visible"/>
                                      </p:to>
                                    </p:set>
                                    <p:animEffect transition="in" filter="fade">
                                      <p:cBhvr>
                                        <p:cTn id="101" dur="500"/>
                                        <p:tgtEl>
                                          <p:spTgt spid="3091"/>
                                        </p:tgtEl>
                                      </p:cBhvr>
                                    </p:animEffect>
                                  </p:childTnLst>
                                </p:cTn>
                              </p:par>
                              <p:par>
                                <p:cTn id="102" presetID="10" presetClass="entr" presetSubtype="0" fill="hold" nodeType="withEffect">
                                  <p:stCondLst>
                                    <p:cond delay="0"/>
                                  </p:stCondLst>
                                  <p:childTnLst>
                                    <p:set>
                                      <p:cBhvr>
                                        <p:cTn id="103" dur="1" fill="hold">
                                          <p:stCondLst>
                                            <p:cond delay="0"/>
                                          </p:stCondLst>
                                        </p:cTn>
                                        <p:tgtEl>
                                          <p:spTgt spid="3088"/>
                                        </p:tgtEl>
                                        <p:attrNameLst>
                                          <p:attrName>style.visibility</p:attrName>
                                        </p:attrNameLst>
                                      </p:cBhvr>
                                      <p:to>
                                        <p:strVal val="visible"/>
                                      </p:to>
                                    </p:set>
                                    <p:animEffect transition="in" filter="fade">
                                      <p:cBhvr>
                                        <p:cTn id="104" dur="500"/>
                                        <p:tgtEl>
                                          <p:spTgt spid="308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092"/>
                                        </p:tgtEl>
                                        <p:attrNameLst>
                                          <p:attrName>style.visibility</p:attrName>
                                        </p:attrNameLst>
                                      </p:cBhvr>
                                      <p:to>
                                        <p:strVal val="visible"/>
                                      </p:to>
                                    </p:set>
                                    <p:animEffect transition="in" filter="fade">
                                      <p:cBhvr>
                                        <p:cTn id="107" dur="500"/>
                                        <p:tgtEl>
                                          <p:spTgt spid="3092"/>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094"/>
                                        </p:tgtEl>
                                        <p:attrNameLst>
                                          <p:attrName>style.visibility</p:attrName>
                                        </p:attrNameLst>
                                      </p:cBhvr>
                                      <p:to>
                                        <p:strVal val="visible"/>
                                      </p:to>
                                    </p:set>
                                    <p:anim calcmode="lin" valueType="num">
                                      <p:cBhvr additive="base">
                                        <p:cTn id="112" dur="500" fill="hold"/>
                                        <p:tgtEl>
                                          <p:spTgt spid="3094"/>
                                        </p:tgtEl>
                                        <p:attrNameLst>
                                          <p:attrName>ppt_x</p:attrName>
                                        </p:attrNameLst>
                                      </p:cBhvr>
                                      <p:tavLst>
                                        <p:tav tm="0">
                                          <p:val>
                                            <p:strVal val="#ppt_x"/>
                                          </p:val>
                                        </p:tav>
                                        <p:tav tm="100000">
                                          <p:val>
                                            <p:strVal val="#ppt_x"/>
                                          </p:val>
                                        </p:tav>
                                      </p:tavLst>
                                    </p:anim>
                                    <p:anim calcmode="lin" valueType="num">
                                      <p:cBhvr additive="base">
                                        <p:cTn id="113" dur="500" fill="hold"/>
                                        <p:tgtEl>
                                          <p:spTgt spid="3094"/>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095"/>
                                        </p:tgtEl>
                                        <p:attrNameLst>
                                          <p:attrName>style.visibility</p:attrName>
                                        </p:attrNameLst>
                                      </p:cBhvr>
                                      <p:to>
                                        <p:strVal val="visible"/>
                                      </p:to>
                                    </p:set>
                                    <p:anim calcmode="lin" valueType="num">
                                      <p:cBhvr additive="base">
                                        <p:cTn id="118" dur="500" fill="hold"/>
                                        <p:tgtEl>
                                          <p:spTgt spid="3095"/>
                                        </p:tgtEl>
                                        <p:attrNameLst>
                                          <p:attrName>ppt_x</p:attrName>
                                        </p:attrNameLst>
                                      </p:cBhvr>
                                      <p:tavLst>
                                        <p:tav tm="0">
                                          <p:val>
                                            <p:strVal val="#ppt_x"/>
                                          </p:val>
                                        </p:tav>
                                        <p:tav tm="100000">
                                          <p:val>
                                            <p:strVal val="#ppt_x"/>
                                          </p:val>
                                        </p:tav>
                                      </p:tavLst>
                                    </p:anim>
                                    <p:anim calcmode="lin" valueType="num">
                                      <p:cBhvr additive="base">
                                        <p:cTn id="119" dur="500" fill="hold"/>
                                        <p:tgtEl>
                                          <p:spTgt spid="3095"/>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096"/>
                                        </p:tgtEl>
                                        <p:attrNameLst>
                                          <p:attrName>style.visibility</p:attrName>
                                        </p:attrNameLst>
                                      </p:cBhvr>
                                      <p:to>
                                        <p:strVal val="visible"/>
                                      </p:to>
                                    </p:set>
                                    <p:animEffect transition="in" filter="fade">
                                      <p:cBhvr>
                                        <p:cTn id="124" dur="1000"/>
                                        <p:tgtEl>
                                          <p:spTgt spid="3096"/>
                                        </p:tgtEl>
                                      </p:cBhvr>
                                    </p:animEffect>
                                    <p:anim calcmode="lin" valueType="num">
                                      <p:cBhvr>
                                        <p:cTn id="125" dur="1000" fill="hold"/>
                                        <p:tgtEl>
                                          <p:spTgt spid="3096"/>
                                        </p:tgtEl>
                                        <p:attrNameLst>
                                          <p:attrName>ppt_x</p:attrName>
                                        </p:attrNameLst>
                                      </p:cBhvr>
                                      <p:tavLst>
                                        <p:tav tm="0">
                                          <p:val>
                                            <p:strVal val="#ppt_x"/>
                                          </p:val>
                                        </p:tav>
                                        <p:tav tm="100000">
                                          <p:val>
                                            <p:strVal val="#ppt_x"/>
                                          </p:val>
                                        </p:tav>
                                      </p:tavLst>
                                    </p:anim>
                                    <p:anim calcmode="lin" valueType="num">
                                      <p:cBhvr>
                                        <p:cTn id="126" dur="1000" fill="hold"/>
                                        <p:tgtEl>
                                          <p:spTgt spid="3096"/>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3097"/>
                                        </p:tgtEl>
                                        <p:attrNameLst>
                                          <p:attrName>style.visibility</p:attrName>
                                        </p:attrNameLst>
                                      </p:cBhvr>
                                      <p:to>
                                        <p:strVal val="visible"/>
                                      </p:to>
                                    </p:set>
                                    <p:animEffect transition="in" filter="fade">
                                      <p:cBhvr>
                                        <p:cTn id="131" dur="1000"/>
                                        <p:tgtEl>
                                          <p:spTgt spid="3097"/>
                                        </p:tgtEl>
                                      </p:cBhvr>
                                    </p:animEffect>
                                    <p:anim calcmode="lin" valueType="num">
                                      <p:cBhvr>
                                        <p:cTn id="132" dur="1000" fill="hold"/>
                                        <p:tgtEl>
                                          <p:spTgt spid="3097"/>
                                        </p:tgtEl>
                                        <p:attrNameLst>
                                          <p:attrName>ppt_x</p:attrName>
                                        </p:attrNameLst>
                                      </p:cBhvr>
                                      <p:tavLst>
                                        <p:tav tm="0">
                                          <p:val>
                                            <p:strVal val="#ppt_x"/>
                                          </p:val>
                                        </p:tav>
                                        <p:tav tm="100000">
                                          <p:val>
                                            <p:strVal val="#ppt_x"/>
                                          </p:val>
                                        </p:tav>
                                      </p:tavLst>
                                    </p:anim>
                                    <p:anim calcmode="lin" valueType="num">
                                      <p:cBhvr>
                                        <p:cTn id="133" dur="1000" fill="hold"/>
                                        <p:tgtEl>
                                          <p:spTgt spid="3097"/>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49"/>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0"/>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3100"/>
                                        </p:tgtEl>
                                        <p:attrNameLst>
                                          <p:attrName>style.visibility</p:attrName>
                                        </p:attrNameLst>
                                      </p:cBhvr>
                                      <p:to>
                                        <p:strVal val="visible"/>
                                      </p:to>
                                    </p:set>
                                    <p:anim calcmode="lin" valueType="num">
                                      <p:cBhvr additive="base">
                                        <p:cTn id="146" dur="500" fill="hold"/>
                                        <p:tgtEl>
                                          <p:spTgt spid="3100"/>
                                        </p:tgtEl>
                                        <p:attrNameLst>
                                          <p:attrName>ppt_x</p:attrName>
                                        </p:attrNameLst>
                                      </p:cBhvr>
                                      <p:tavLst>
                                        <p:tav tm="0">
                                          <p:val>
                                            <p:strVal val="#ppt_x"/>
                                          </p:val>
                                        </p:tav>
                                        <p:tav tm="100000">
                                          <p:val>
                                            <p:strVal val="#ppt_x"/>
                                          </p:val>
                                        </p:tav>
                                      </p:tavLst>
                                    </p:anim>
                                    <p:anim calcmode="lin" valueType="num">
                                      <p:cBhvr additive="base">
                                        <p:cTn id="147" dur="500" fill="hold"/>
                                        <p:tgtEl>
                                          <p:spTgt spid="3100"/>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3101"/>
                                        </p:tgtEl>
                                        <p:attrNameLst>
                                          <p:attrName>style.visibility</p:attrName>
                                        </p:attrNameLst>
                                      </p:cBhvr>
                                      <p:to>
                                        <p:strVal val="visible"/>
                                      </p:to>
                                    </p:set>
                                    <p:anim calcmode="lin" valueType="num">
                                      <p:cBhvr additive="base">
                                        <p:cTn id="152" dur="500" fill="hold"/>
                                        <p:tgtEl>
                                          <p:spTgt spid="3101"/>
                                        </p:tgtEl>
                                        <p:attrNameLst>
                                          <p:attrName>ppt_x</p:attrName>
                                        </p:attrNameLst>
                                      </p:cBhvr>
                                      <p:tavLst>
                                        <p:tav tm="0">
                                          <p:val>
                                            <p:strVal val="#ppt_x"/>
                                          </p:val>
                                        </p:tav>
                                        <p:tav tm="100000">
                                          <p:val>
                                            <p:strVal val="#ppt_x"/>
                                          </p:val>
                                        </p:tav>
                                      </p:tavLst>
                                    </p:anim>
                                    <p:anim calcmode="lin" valueType="num">
                                      <p:cBhvr additive="base">
                                        <p:cTn id="153" dur="500" fill="hold"/>
                                        <p:tgtEl>
                                          <p:spTgt spid="3101"/>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3103"/>
                                        </p:tgtEl>
                                        <p:attrNameLst>
                                          <p:attrName>style.visibility</p:attrName>
                                        </p:attrNameLst>
                                      </p:cBhvr>
                                      <p:to>
                                        <p:strVal val="visible"/>
                                      </p:to>
                                    </p:set>
                                    <p:anim calcmode="lin" valueType="num">
                                      <p:cBhvr additive="base">
                                        <p:cTn id="158" dur="500" fill="hold"/>
                                        <p:tgtEl>
                                          <p:spTgt spid="3103"/>
                                        </p:tgtEl>
                                        <p:attrNameLst>
                                          <p:attrName>ppt_x</p:attrName>
                                        </p:attrNameLst>
                                      </p:cBhvr>
                                      <p:tavLst>
                                        <p:tav tm="0">
                                          <p:val>
                                            <p:strVal val="#ppt_x"/>
                                          </p:val>
                                        </p:tav>
                                        <p:tav tm="100000">
                                          <p:val>
                                            <p:strVal val="#ppt_x"/>
                                          </p:val>
                                        </p:tav>
                                      </p:tavLst>
                                    </p:anim>
                                    <p:anim calcmode="lin" valueType="num">
                                      <p:cBhvr additive="base">
                                        <p:cTn id="159" dur="500" fill="hold"/>
                                        <p:tgtEl>
                                          <p:spTgt spid="3103"/>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2"/>
                                        </p:tgtEl>
                                        <p:attrNameLst>
                                          <p:attrName>style.visibility</p:attrName>
                                        </p:attrNameLst>
                                      </p:cBhvr>
                                      <p:to>
                                        <p:strVal val="visible"/>
                                      </p:to>
                                    </p:set>
                                    <p:anim calcmode="lin" valueType="num">
                                      <p:cBhvr additive="base">
                                        <p:cTn id="162" dur="500" fill="hold"/>
                                        <p:tgtEl>
                                          <p:spTgt spid="3102"/>
                                        </p:tgtEl>
                                        <p:attrNameLst>
                                          <p:attrName>ppt_x</p:attrName>
                                        </p:attrNameLst>
                                      </p:cBhvr>
                                      <p:tavLst>
                                        <p:tav tm="0">
                                          <p:val>
                                            <p:strVal val="#ppt_x"/>
                                          </p:val>
                                        </p:tav>
                                        <p:tav tm="100000">
                                          <p:val>
                                            <p:strVal val="#ppt_x"/>
                                          </p:val>
                                        </p:tav>
                                      </p:tavLst>
                                    </p:anim>
                                    <p:anim calcmode="lin" valueType="num">
                                      <p:cBhvr additive="base">
                                        <p:cTn id="163" dur="500" fill="hold"/>
                                        <p:tgtEl>
                                          <p:spTgt spid="3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072" grpId="0"/>
      <p:bldP spid="3073" grpId="0"/>
      <p:bldP spid="3074" grpId="0"/>
      <p:bldP spid="3078" grpId="0" animBg="1"/>
      <p:bldP spid="40" grpId="0" animBg="1"/>
      <p:bldP spid="44" grpId="0"/>
      <p:bldP spid="45" grpId="0"/>
      <p:bldP spid="46" grpId="0"/>
      <p:bldP spid="3091" grpId="0" animBg="1"/>
      <p:bldP spid="3092" grpId="0" animBg="1"/>
      <p:bldP spid="3093" grpId="0" animBg="1"/>
      <p:bldP spid="3094" grpId="0" animBg="1"/>
      <p:bldP spid="3095" grpId="0"/>
      <p:bldP spid="3096" grpId="0" animBg="1"/>
      <p:bldP spid="3097" grpId="0" animBg="1"/>
      <p:bldP spid="3100" grpId="0" animBg="1"/>
      <p:bldP spid="3101" grpId="0" animBg="1"/>
      <p:bldP spid="3102" grpId="0" animBg="1"/>
      <p:bldP spid="3103" grpId="0" animBg="1"/>
      <p:bldP spid="49" grpId="0"/>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p:cNvCxnSpPr/>
          <p:nvPr/>
        </p:nvCxnSpPr>
        <p:spPr>
          <a:xfrm flipH="1" flipV="1">
            <a:off x="4243732" y="3036643"/>
            <a:ext cx="609600" cy="2769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flipV="1">
            <a:off x="4890654" y="2775944"/>
            <a:ext cx="250918" cy="58730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p:nvPr/>
        </p:nvCxnSpPr>
        <p:spPr>
          <a:xfrm flipH="1">
            <a:off x="4686017" y="3401390"/>
            <a:ext cx="182230" cy="4841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a:off x="4890654" y="3438927"/>
            <a:ext cx="15207" cy="76237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8" name="Rectangle 67"/>
          <p:cNvSpPr/>
          <p:nvPr/>
        </p:nvSpPr>
        <p:spPr>
          <a:xfrm>
            <a:off x="6951421" y="4582469"/>
            <a:ext cx="1773575" cy="3670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7" name="Picture 8" descr="http://t2.gstatic.com/images?q=tbn:ANd9GcSSaPy7DkWB2R_0aszFV1YzfTCkmLc3CSKKo8g_YTggxzSAY88M"/>
          <p:cNvPicPr>
            <a:picLocks noChangeAspect="1" noChangeArrowheads="1"/>
          </p:cNvPicPr>
          <p:nvPr/>
        </p:nvPicPr>
        <p:blipFill>
          <a:blip r:embed="rId2" cstate="print"/>
          <a:srcRect/>
          <a:stretch>
            <a:fillRect/>
          </a:stretch>
        </p:blipFill>
        <p:spPr bwMode="auto">
          <a:xfrm rot="17562717">
            <a:off x="1018735" y="3316230"/>
            <a:ext cx="393866" cy="628222"/>
          </a:xfrm>
          <a:prstGeom prst="rect">
            <a:avLst/>
          </a:prstGeom>
          <a:noFill/>
        </p:spPr>
      </p:pic>
      <p:sp>
        <p:nvSpPr>
          <p:cNvPr id="2" name="Title 1"/>
          <p:cNvSpPr>
            <a:spLocks noGrp="1"/>
          </p:cNvSpPr>
          <p:nvPr>
            <p:ph type="title"/>
          </p:nvPr>
        </p:nvSpPr>
        <p:spPr>
          <a:xfrm>
            <a:off x="1604147" y="0"/>
            <a:ext cx="8229600" cy="1143000"/>
          </a:xfrm>
        </p:spPr>
        <p:txBody>
          <a:bodyPr/>
          <a:lstStyle/>
          <a:p>
            <a:r>
              <a:rPr lang="en-US" dirty="0" smtClean="0"/>
              <a:t>Practice</a:t>
            </a:r>
            <a:endParaRPr lang="en-US" dirty="0"/>
          </a:p>
        </p:txBody>
      </p:sp>
      <p:sp>
        <p:nvSpPr>
          <p:cNvPr id="3" name="Content Placeholder 2"/>
          <p:cNvSpPr>
            <a:spLocks noGrp="1"/>
          </p:cNvSpPr>
          <p:nvPr>
            <p:ph idx="1"/>
          </p:nvPr>
        </p:nvSpPr>
        <p:spPr>
          <a:xfrm>
            <a:off x="304800" y="914400"/>
            <a:ext cx="8229600" cy="1752600"/>
          </a:xfrm>
        </p:spPr>
        <p:txBody>
          <a:bodyPr>
            <a:normAutofit lnSpcReduction="10000"/>
          </a:bodyPr>
          <a:lstStyle/>
          <a:p>
            <a:pPr marL="0" indent="0">
              <a:buNone/>
            </a:pPr>
            <a:r>
              <a:rPr lang="en-US" sz="2400" dirty="0" smtClean="0"/>
              <a:t>Jane is a new employee of JIMMY LAND. She works at the box ride and it is her job to pull riders up the opposite side of the ramp so they can ride down. What is the force of Tension in the cord Jane uses to pull people up the ramp at a constant velocity? </a:t>
            </a:r>
            <a:endParaRPr lang="en-US" sz="2400" dirty="0"/>
          </a:p>
        </p:txBody>
      </p:sp>
      <p:pic>
        <p:nvPicPr>
          <p:cNvPr id="4" name="Picture 2" descr="http://t2.gstatic.com/images?q=tbn:ANd9GcQlbfHJub4chkdeHqSkRuo1C5DDIkEdDFwVlMV4zCHbWGuxunx0"/>
          <p:cNvPicPr>
            <a:picLocks noChangeAspect="1" noChangeArrowheads="1"/>
          </p:cNvPicPr>
          <p:nvPr/>
        </p:nvPicPr>
        <p:blipFill>
          <a:blip r:embed="rId3" cstate="print"/>
          <a:srcRect/>
          <a:stretch>
            <a:fillRect/>
          </a:stretch>
        </p:blipFill>
        <p:spPr bwMode="auto">
          <a:xfrm>
            <a:off x="1604147" y="2603949"/>
            <a:ext cx="456612" cy="609600"/>
          </a:xfrm>
          <a:prstGeom prst="rect">
            <a:avLst/>
          </a:prstGeom>
          <a:noFill/>
        </p:spPr>
      </p:pic>
      <p:cxnSp>
        <p:nvCxnSpPr>
          <p:cNvPr id="6" name="Straight Connector 5"/>
          <p:cNvCxnSpPr/>
          <p:nvPr/>
        </p:nvCxnSpPr>
        <p:spPr>
          <a:xfrm flipV="1">
            <a:off x="1306568" y="3171986"/>
            <a:ext cx="304800" cy="13716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2220968" y="3199695"/>
            <a:ext cx="2209800" cy="137160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925568" y="4543586"/>
            <a:ext cx="373380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3" name="Straight Connector 12"/>
          <p:cNvCxnSpPr/>
          <p:nvPr/>
        </p:nvCxnSpPr>
        <p:spPr>
          <a:xfrm>
            <a:off x="1611368" y="3213549"/>
            <a:ext cx="609600" cy="0"/>
          </a:xfrm>
          <a:prstGeom prst="line">
            <a:avLst/>
          </a:prstGeom>
        </p:spPr>
        <p:style>
          <a:lnRef idx="2">
            <a:schemeClr val="dk1"/>
          </a:lnRef>
          <a:fillRef idx="0">
            <a:schemeClr val="dk1"/>
          </a:fillRef>
          <a:effectRef idx="1">
            <a:schemeClr val="dk1"/>
          </a:effectRef>
          <a:fontRef idx="minor">
            <a:schemeClr val="tx1"/>
          </a:fontRef>
        </p:style>
      </p:cxnSp>
      <p:pic>
        <p:nvPicPr>
          <p:cNvPr id="1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7249253">
            <a:off x="1088407" y="3544420"/>
            <a:ext cx="489728" cy="36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Freeform 15"/>
          <p:cNvSpPr/>
          <p:nvPr/>
        </p:nvSpPr>
        <p:spPr>
          <a:xfrm>
            <a:off x="1251150" y="2694004"/>
            <a:ext cx="387927" cy="1239277"/>
          </a:xfrm>
          <a:custGeom>
            <a:avLst/>
            <a:gdLst>
              <a:gd name="connsiteX0" fmla="*/ 110836 w 387927"/>
              <a:gd name="connsiteY0" fmla="*/ 858982 h 1239277"/>
              <a:gd name="connsiteX1" fmla="*/ 55418 w 387927"/>
              <a:gd name="connsiteY1" fmla="*/ 1011382 h 1239277"/>
              <a:gd name="connsiteX2" fmla="*/ 41563 w 387927"/>
              <a:gd name="connsiteY2" fmla="*/ 1052946 h 1239277"/>
              <a:gd name="connsiteX3" fmla="*/ 55418 w 387927"/>
              <a:gd name="connsiteY3" fmla="*/ 1163782 h 1239277"/>
              <a:gd name="connsiteX4" fmla="*/ 96982 w 387927"/>
              <a:gd name="connsiteY4" fmla="*/ 1149927 h 1239277"/>
              <a:gd name="connsiteX5" fmla="*/ 110836 w 387927"/>
              <a:gd name="connsiteY5" fmla="*/ 1066800 h 1239277"/>
              <a:gd name="connsiteX6" fmla="*/ 152400 w 387927"/>
              <a:gd name="connsiteY6" fmla="*/ 997527 h 1239277"/>
              <a:gd name="connsiteX7" fmla="*/ 96982 w 387927"/>
              <a:gd name="connsiteY7" fmla="*/ 886691 h 1239277"/>
              <a:gd name="connsiteX8" fmla="*/ 55418 w 387927"/>
              <a:gd name="connsiteY8" fmla="*/ 914400 h 1239277"/>
              <a:gd name="connsiteX9" fmla="*/ 27709 w 387927"/>
              <a:gd name="connsiteY9" fmla="*/ 1052946 h 1239277"/>
              <a:gd name="connsiteX10" fmla="*/ 0 w 387927"/>
              <a:gd name="connsiteY10" fmla="*/ 1136073 h 1239277"/>
              <a:gd name="connsiteX11" fmla="*/ 13854 w 387927"/>
              <a:gd name="connsiteY11" fmla="*/ 1233055 h 1239277"/>
              <a:gd name="connsiteX12" fmla="*/ 69273 w 387927"/>
              <a:gd name="connsiteY12" fmla="*/ 1219200 h 1239277"/>
              <a:gd name="connsiteX13" fmla="*/ 83127 w 387927"/>
              <a:gd name="connsiteY13" fmla="*/ 1149927 h 1239277"/>
              <a:gd name="connsiteX14" fmla="*/ 96982 w 387927"/>
              <a:gd name="connsiteY14" fmla="*/ 1066800 h 1239277"/>
              <a:gd name="connsiteX15" fmla="*/ 138545 w 387927"/>
              <a:gd name="connsiteY15" fmla="*/ 1025237 h 1239277"/>
              <a:gd name="connsiteX16" fmla="*/ 138545 w 387927"/>
              <a:gd name="connsiteY16" fmla="*/ 872837 h 1239277"/>
              <a:gd name="connsiteX17" fmla="*/ 55418 w 387927"/>
              <a:gd name="connsiteY17" fmla="*/ 886691 h 1239277"/>
              <a:gd name="connsiteX18" fmla="*/ 27709 w 387927"/>
              <a:gd name="connsiteY18" fmla="*/ 1052946 h 1239277"/>
              <a:gd name="connsiteX19" fmla="*/ 13854 w 387927"/>
              <a:gd name="connsiteY19" fmla="*/ 1136073 h 1239277"/>
              <a:gd name="connsiteX20" fmla="*/ 27709 w 387927"/>
              <a:gd name="connsiteY20" fmla="*/ 1205346 h 1239277"/>
              <a:gd name="connsiteX21" fmla="*/ 69273 w 387927"/>
              <a:gd name="connsiteY21" fmla="*/ 1177637 h 1239277"/>
              <a:gd name="connsiteX22" fmla="*/ 96982 w 387927"/>
              <a:gd name="connsiteY22" fmla="*/ 1094509 h 1239277"/>
              <a:gd name="connsiteX23" fmla="*/ 110836 w 387927"/>
              <a:gd name="connsiteY23" fmla="*/ 1052946 h 1239277"/>
              <a:gd name="connsiteX24" fmla="*/ 124691 w 387927"/>
              <a:gd name="connsiteY24" fmla="*/ 942109 h 1239277"/>
              <a:gd name="connsiteX25" fmla="*/ 152400 w 387927"/>
              <a:gd name="connsiteY25" fmla="*/ 858982 h 1239277"/>
              <a:gd name="connsiteX26" fmla="*/ 166254 w 387927"/>
              <a:gd name="connsiteY26" fmla="*/ 817418 h 1239277"/>
              <a:gd name="connsiteX27" fmla="*/ 180109 w 387927"/>
              <a:gd name="connsiteY27" fmla="*/ 748146 h 1239277"/>
              <a:gd name="connsiteX28" fmla="*/ 193963 w 387927"/>
              <a:gd name="connsiteY28" fmla="*/ 706582 h 1239277"/>
              <a:gd name="connsiteX29" fmla="*/ 207818 w 387927"/>
              <a:gd name="connsiteY29" fmla="*/ 651164 h 1239277"/>
              <a:gd name="connsiteX30" fmla="*/ 221673 w 387927"/>
              <a:gd name="connsiteY30" fmla="*/ 540327 h 1239277"/>
              <a:gd name="connsiteX31" fmla="*/ 235527 w 387927"/>
              <a:gd name="connsiteY31" fmla="*/ 498764 h 1239277"/>
              <a:gd name="connsiteX32" fmla="*/ 249382 w 387927"/>
              <a:gd name="connsiteY32" fmla="*/ 443346 h 1239277"/>
              <a:gd name="connsiteX33" fmla="*/ 263236 w 387927"/>
              <a:gd name="connsiteY33" fmla="*/ 401782 h 1239277"/>
              <a:gd name="connsiteX34" fmla="*/ 290945 w 387927"/>
              <a:gd name="connsiteY34" fmla="*/ 277091 h 1239277"/>
              <a:gd name="connsiteX35" fmla="*/ 318654 w 387927"/>
              <a:gd name="connsiteY35" fmla="*/ 235527 h 1239277"/>
              <a:gd name="connsiteX36" fmla="*/ 346363 w 387927"/>
              <a:gd name="connsiteY36" fmla="*/ 138546 h 1239277"/>
              <a:gd name="connsiteX37" fmla="*/ 374073 w 387927"/>
              <a:gd name="connsiteY37" fmla="*/ 55418 h 1239277"/>
              <a:gd name="connsiteX38" fmla="*/ 387927 w 387927"/>
              <a:gd name="connsiteY38" fmla="*/ 0 h 123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87927" h="1239277">
                <a:moveTo>
                  <a:pt x="110836" y="858982"/>
                </a:moveTo>
                <a:cubicBezTo>
                  <a:pt x="72278" y="955377"/>
                  <a:pt x="90993" y="904657"/>
                  <a:pt x="55418" y="1011382"/>
                </a:cubicBezTo>
                <a:lnTo>
                  <a:pt x="41563" y="1052946"/>
                </a:lnTo>
                <a:cubicBezTo>
                  <a:pt x="46181" y="1089891"/>
                  <a:pt x="36945" y="1131455"/>
                  <a:pt x="55418" y="1163782"/>
                </a:cubicBezTo>
                <a:cubicBezTo>
                  <a:pt x="62664" y="1176462"/>
                  <a:pt x="89736" y="1162607"/>
                  <a:pt x="96982" y="1149927"/>
                </a:cubicBezTo>
                <a:cubicBezTo>
                  <a:pt x="110919" y="1125537"/>
                  <a:pt x="104742" y="1094222"/>
                  <a:pt x="110836" y="1066800"/>
                </a:cubicBezTo>
                <a:cubicBezTo>
                  <a:pt x="121113" y="1020554"/>
                  <a:pt x="121260" y="1028668"/>
                  <a:pt x="152400" y="997527"/>
                </a:cubicBezTo>
                <a:cubicBezTo>
                  <a:pt x="147797" y="965309"/>
                  <a:pt x="164463" y="875445"/>
                  <a:pt x="96982" y="886691"/>
                </a:cubicBezTo>
                <a:cubicBezTo>
                  <a:pt x="80557" y="889428"/>
                  <a:pt x="69273" y="905164"/>
                  <a:pt x="55418" y="914400"/>
                </a:cubicBezTo>
                <a:cubicBezTo>
                  <a:pt x="16998" y="1029658"/>
                  <a:pt x="75466" y="845995"/>
                  <a:pt x="27709" y="1052946"/>
                </a:cubicBezTo>
                <a:cubicBezTo>
                  <a:pt x="21141" y="1081406"/>
                  <a:pt x="0" y="1136073"/>
                  <a:pt x="0" y="1136073"/>
                </a:cubicBezTo>
                <a:cubicBezTo>
                  <a:pt x="4618" y="1168400"/>
                  <a:pt x="-7052" y="1207968"/>
                  <a:pt x="13854" y="1233055"/>
                </a:cubicBezTo>
                <a:cubicBezTo>
                  <a:pt x="26044" y="1247683"/>
                  <a:pt x="57083" y="1233828"/>
                  <a:pt x="69273" y="1219200"/>
                </a:cubicBezTo>
                <a:cubicBezTo>
                  <a:pt x="84348" y="1201110"/>
                  <a:pt x="78915" y="1173095"/>
                  <a:pt x="83127" y="1149927"/>
                </a:cubicBezTo>
                <a:cubicBezTo>
                  <a:pt x="88152" y="1122289"/>
                  <a:pt x="85573" y="1092470"/>
                  <a:pt x="96982" y="1066800"/>
                </a:cubicBezTo>
                <a:cubicBezTo>
                  <a:pt x="104939" y="1048896"/>
                  <a:pt x="124691" y="1039091"/>
                  <a:pt x="138545" y="1025237"/>
                </a:cubicBezTo>
                <a:cubicBezTo>
                  <a:pt x="153421" y="980611"/>
                  <a:pt x="181627" y="915919"/>
                  <a:pt x="138545" y="872837"/>
                </a:cubicBezTo>
                <a:cubicBezTo>
                  <a:pt x="118682" y="852974"/>
                  <a:pt x="83127" y="882073"/>
                  <a:pt x="55418" y="886691"/>
                </a:cubicBezTo>
                <a:cubicBezTo>
                  <a:pt x="26537" y="973331"/>
                  <a:pt x="48332" y="898271"/>
                  <a:pt x="27709" y="1052946"/>
                </a:cubicBezTo>
                <a:cubicBezTo>
                  <a:pt x="23996" y="1080791"/>
                  <a:pt x="18472" y="1108364"/>
                  <a:pt x="13854" y="1136073"/>
                </a:cubicBezTo>
                <a:cubicBezTo>
                  <a:pt x="18472" y="1159164"/>
                  <a:pt x="8870" y="1191217"/>
                  <a:pt x="27709" y="1205346"/>
                </a:cubicBezTo>
                <a:cubicBezTo>
                  <a:pt x="41030" y="1215337"/>
                  <a:pt x="60448" y="1191757"/>
                  <a:pt x="69273" y="1177637"/>
                </a:cubicBezTo>
                <a:cubicBezTo>
                  <a:pt x="84753" y="1152869"/>
                  <a:pt x="87746" y="1122218"/>
                  <a:pt x="96982" y="1094509"/>
                </a:cubicBezTo>
                <a:lnTo>
                  <a:pt x="110836" y="1052946"/>
                </a:lnTo>
                <a:cubicBezTo>
                  <a:pt x="115454" y="1016000"/>
                  <a:pt x="116890" y="978516"/>
                  <a:pt x="124691" y="942109"/>
                </a:cubicBezTo>
                <a:cubicBezTo>
                  <a:pt x="130811" y="913550"/>
                  <a:pt x="143164" y="886691"/>
                  <a:pt x="152400" y="858982"/>
                </a:cubicBezTo>
                <a:cubicBezTo>
                  <a:pt x="157018" y="845127"/>
                  <a:pt x="163390" y="831738"/>
                  <a:pt x="166254" y="817418"/>
                </a:cubicBezTo>
                <a:cubicBezTo>
                  <a:pt x="170872" y="794327"/>
                  <a:pt x="174398" y="770991"/>
                  <a:pt x="180109" y="748146"/>
                </a:cubicBezTo>
                <a:cubicBezTo>
                  <a:pt x="183651" y="733978"/>
                  <a:pt x="189951" y="720624"/>
                  <a:pt x="193963" y="706582"/>
                </a:cubicBezTo>
                <a:cubicBezTo>
                  <a:pt x="199194" y="688273"/>
                  <a:pt x="203200" y="669637"/>
                  <a:pt x="207818" y="651164"/>
                </a:cubicBezTo>
                <a:cubicBezTo>
                  <a:pt x="212436" y="614218"/>
                  <a:pt x="215013" y="576960"/>
                  <a:pt x="221673" y="540327"/>
                </a:cubicBezTo>
                <a:cubicBezTo>
                  <a:pt x="224285" y="525959"/>
                  <a:pt x="231515" y="512806"/>
                  <a:pt x="235527" y="498764"/>
                </a:cubicBezTo>
                <a:cubicBezTo>
                  <a:pt x="240758" y="480455"/>
                  <a:pt x="244151" y="461655"/>
                  <a:pt x="249382" y="443346"/>
                </a:cubicBezTo>
                <a:cubicBezTo>
                  <a:pt x="253394" y="429304"/>
                  <a:pt x="260068" y="416038"/>
                  <a:pt x="263236" y="401782"/>
                </a:cubicBezTo>
                <a:cubicBezTo>
                  <a:pt x="271748" y="363477"/>
                  <a:pt x="272234" y="314514"/>
                  <a:pt x="290945" y="277091"/>
                </a:cubicBezTo>
                <a:cubicBezTo>
                  <a:pt x="298391" y="262198"/>
                  <a:pt x="311207" y="250420"/>
                  <a:pt x="318654" y="235527"/>
                </a:cubicBezTo>
                <a:cubicBezTo>
                  <a:pt x="330298" y="212240"/>
                  <a:pt x="339702" y="160750"/>
                  <a:pt x="346363" y="138546"/>
                </a:cubicBezTo>
                <a:cubicBezTo>
                  <a:pt x="354756" y="110570"/>
                  <a:pt x="366989" y="83754"/>
                  <a:pt x="374073" y="55418"/>
                </a:cubicBezTo>
                <a:lnTo>
                  <a:pt x="38792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32991" y="3438927"/>
            <a:ext cx="735586" cy="369332"/>
          </a:xfrm>
          <a:prstGeom prst="rect">
            <a:avLst/>
          </a:prstGeom>
          <a:noFill/>
        </p:spPr>
        <p:txBody>
          <a:bodyPr wrap="none" rtlCol="0">
            <a:spAutoFit/>
          </a:bodyPr>
          <a:lstStyle/>
          <a:p>
            <a:r>
              <a:rPr lang="en-US" dirty="0" smtClean="0"/>
              <a:t>rough</a:t>
            </a:r>
            <a:endParaRPr lang="en-US" dirty="0"/>
          </a:p>
        </p:txBody>
      </p:sp>
      <mc:AlternateContent xmlns:mc="http://schemas.openxmlformats.org/markup-compatibility/2006" xmlns:a14="http://schemas.microsoft.com/office/drawing/2010/main">
        <mc:Choice Requires="a14">
          <p:sp>
            <p:nvSpPr>
              <p:cNvPr id="20" name="TextBox 19"/>
              <p:cNvSpPr txBox="1"/>
              <p:nvPr/>
            </p:nvSpPr>
            <p:spPr>
              <a:xfrm>
                <a:off x="1832453" y="3711106"/>
                <a:ext cx="80002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𝜇</m:t>
                      </m:r>
                      <m:r>
                        <a:rPr lang="en-US" b="0" i="1" smtClean="0">
                          <a:latin typeface="Cambria Math"/>
                          <a:ea typeface="Cambria Math"/>
                        </a:rPr>
                        <m:t>=4</m:t>
                      </m:r>
                    </m:oMath>
                  </m:oMathPara>
                </a14:m>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1832453" y="3711106"/>
                <a:ext cx="800027" cy="369332"/>
              </a:xfrm>
              <a:prstGeom prst="rect">
                <a:avLst/>
              </a:prstGeom>
              <a:blipFill rotWithShape="1">
                <a:blip r:embed="rId5" cstate="print"/>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360980" y="4174254"/>
                <a:ext cx="5806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82</m:t>
                      </m:r>
                      <m:r>
                        <a:rPr lang="en-US" b="0" i="1" smtClean="0">
                          <a:latin typeface="Cambria Math"/>
                          <a:ea typeface="Cambria Math"/>
                        </a:rPr>
                        <m:t>°</m:t>
                      </m:r>
                    </m:oMath>
                  </m:oMathPara>
                </a14:m>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1360980" y="4174254"/>
                <a:ext cx="580608" cy="369332"/>
              </a:xfrm>
              <a:prstGeom prst="rect">
                <a:avLst/>
              </a:prstGeom>
              <a:blipFill rotWithShape="1">
                <a:blip r:embed="rId6" cstate="print"/>
                <a:stretch>
                  <a:fillRect/>
                </a:stretch>
              </a:blipFill>
            </p:spPr>
            <p:txBody>
              <a:bodyPr/>
              <a:lstStyle/>
              <a:p>
                <a:r>
                  <a:rPr lang="en-US">
                    <a:noFill/>
                  </a:rPr>
                  <a:t> </a:t>
                </a:r>
              </a:p>
            </p:txBody>
          </p:sp>
        </mc:Fallback>
      </mc:AlternateContent>
      <p:sp>
        <p:nvSpPr>
          <p:cNvPr id="22" name="TextBox 21"/>
          <p:cNvSpPr txBox="1"/>
          <p:nvPr/>
        </p:nvSpPr>
        <p:spPr>
          <a:xfrm>
            <a:off x="-5278" y="3069595"/>
            <a:ext cx="1090363" cy="369332"/>
          </a:xfrm>
          <a:prstGeom prst="rect">
            <a:avLst/>
          </a:prstGeom>
          <a:noFill/>
        </p:spPr>
        <p:txBody>
          <a:bodyPr wrap="none" rtlCol="0">
            <a:spAutoFit/>
          </a:bodyPr>
          <a:lstStyle/>
          <a:p>
            <a:r>
              <a:rPr lang="en-US" dirty="0" smtClean="0"/>
              <a:t>m = 90 kg</a:t>
            </a:r>
            <a:endParaRPr lang="en-US" dirty="0"/>
          </a:p>
        </p:txBody>
      </p:sp>
      <p:sp>
        <p:nvSpPr>
          <p:cNvPr id="24" name="Oval 23"/>
          <p:cNvSpPr/>
          <p:nvPr/>
        </p:nvSpPr>
        <p:spPr>
          <a:xfrm>
            <a:off x="4800600" y="3254261"/>
            <a:ext cx="152400" cy="184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138378" y="2509338"/>
            <a:ext cx="296876" cy="369332"/>
          </a:xfrm>
          <a:prstGeom prst="rect">
            <a:avLst/>
          </a:prstGeom>
          <a:noFill/>
        </p:spPr>
        <p:txBody>
          <a:bodyPr wrap="none" rtlCol="0">
            <a:spAutoFit/>
          </a:bodyPr>
          <a:lstStyle/>
          <a:p>
            <a:r>
              <a:rPr lang="en-US" dirty="0" smtClean="0"/>
              <a:t>T</a:t>
            </a:r>
            <a:endParaRPr lang="en-US" dirty="0"/>
          </a:p>
        </p:txBody>
      </p:sp>
      <p:sp>
        <p:nvSpPr>
          <p:cNvPr id="37" name="TextBox 36"/>
          <p:cNvSpPr txBox="1"/>
          <p:nvPr/>
        </p:nvSpPr>
        <p:spPr>
          <a:xfrm>
            <a:off x="3962400" y="2802654"/>
            <a:ext cx="333746" cy="369332"/>
          </a:xfrm>
          <a:prstGeom prst="rect">
            <a:avLst/>
          </a:prstGeom>
          <a:noFill/>
        </p:spPr>
        <p:txBody>
          <a:bodyPr wrap="none" rtlCol="0">
            <a:spAutoFit/>
          </a:bodyPr>
          <a:lstStyle/>
          <a:p>
            <a:r>
              <a:rPr lang="en-US" dirty="0" smtClean="0"/>
              <a:t>N</a:t>
            </a:r>
            <a:endParaRPr lang="en-US" dirty="0"/>
          </a:p>
        </p:txBody>
      </p:sp>
      <p:sp>
        <p:nvSpPr>
          <p:cNvPr id="38" name="TextBox 37"/>
          <p:cNvSpPr txBox="1"/>
          <p:nvPr/>
        </p:nvSpPr>
        <p:spPr>
          <a:xfrm>
            <a:off x="4430768" y="3748615"/>
            <a:ext cx="328936" cy="369332"/>
          </a:xfrm>
          <a:prstGeom prst="rect">
            <a:avLst/>
          </a:prstGeom>
          <a:noFill/>
        </p:spPr>
        <p:txBody>
          <a:bodyPr wrap="none" rtlCol="0">
            <a:spAutoFit/>
          </a:bodyPr>
          <a:lstStyle/>
          <a:p>
            <a:r>
              <a:rPr lang="en-US" dirty="0" err="1" smtClean="0"/>
              <a:t>F</a:t>
            </a:r>
            <a:r>
              <a:rPr lang="en-US" sz="1000" dirty="0" err="1" smtClean="0"/>
              <a:t>f</a:t>
            </a:r>
            <a:endParaRPr lang="en-US" dirty="0"/>
          </a:p>
        </p:txBody>
      </p:sp>
      <p:sp>
        <p:nvSpPr>
          <p:cNvPr id="39" name="TextBox 38"/>
          <p:cNvSpPr txBox="1"/>
          <p:nvPr/>
        </p:nvSpPr>
        <p:spPr>
          <a:xfrm>
            <a:off x="4805901" y="4162860"/>
            <a:ext cx="62346" cy="369332"/>
          </a:xfrm>
          <a:prstGeom prst="rect">
            <a:avLst/>
          </a:prstGeom>
          <a:noFill/>
        </p:spPr>
        <p:txBody>
          <a:bodyPr wrap="square" rtlCol="0">
            <a:spAutoFit/>
          </a:bodyPr>
          <a:lstStyle/>
          <a:p>
            <a:r>
              <a:rPr lang="en-US" dirty="0" smtClean="0"/>
              <a:t>W</a:t>
            </a:r>
            <a:endParaRPr lang="en-US" dirty="0"/>
          </a:p>
        </p:txBody>
      </p:sp>
      <p:sp>
        <p:nvSpPr>
          <p:cNvPr id="40" name="Right Arrow 39"/>
          <p:cNvSpPr/>
          <p:nvPr/>
        </p:nvSpPr>
        <p:spPr>
          <a:xfrm>
            <a:off x="5279889" y="2916538"/>
            <a:ext cx="1270346" cy="1039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Rotate</a:t>
            </a:r>
            <a:endParaRPr lang="en-US" dirty="0"/>
          </a:p>
        </p:txBody>
      </p:sp>
      <p:sp>
        <p:nvSpPr>
          <p:cNvPr id="42" name="Oval 41"/>
          <p:cNvSpPr/>
          <p:nvPr/>
        </p:nvSpPr>
        <p:spPr>
          <a:xfrm>
            <a:off x="7609609" y="3320464"/>
            <a:ext cx="228600" cy="233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a:stCxn id="42" idx="6"/>
          </p:cNvCxnSpPr>
          <p:nvPr/>
        </p:nvCxnSpPr>
        <p:spPr>
          <a:xfrm>
            <a:off x="7838209" y="3437278"/>
            <a:ext cx="696191" cy="16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a:stCxn id="42" idx="0"/>
          </p:cNvCxnSpPr>
          <p:nvPr/>
        </p:nvCxnSpPr>
        <p:spPr>
          <a:xfrm flipV="1">
            <a:off x="7723909" y="2603949"/>
            <a:ext cx="0" cy="7165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a:stCxn id="42" idx="2"/>
          </p:cNvCxnSpPr>
          <p:nvPr/>
        </p:nvCxnSpPr>
        <p:spPr>
          <a:xfrm flipH="1">
            <a:off x="6781800" y="3437278"/>
            <a:ext cx="827809" cy="16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a:stCxn id="42" idx="3"/>
          </p:cNvCxnSpPr>
          <p:nvPr/>
        </p:nvCxnSpPr>
        <p:spPr>
          <a:xfrm flipH="1">
            <a:off x="6781800" y="3519877"/>
            <a:ext cx="861287" cy="6814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7557036" y="2324672"/>
            <a:ext cx="333746" cy="369332"/>
          </a:xfrm>
          <a:prstGeom prst="rect">
            <a:avLst/>
          </a:prstGeom>
          <a:noFill/>
        </p:spPr>
        <p:txBody>
          <a:bodyPr wrap="none" rtlCol="0">
            <a:spAutoFit/>
          </a:bodyPr>
          <a:lstStyle/>
          <a:p>
            <a:r>
              <a:rPr lang="en-US" dirty="0" smtClean="0"/>
              <a:t>N</a:t>
            </a:r>
            <a:endParaRPr lang="en-US" dirty="0"/>
          </a:p>
        </p:txBody>
      </p:sp>
      <p:sp>
        <p:nvSpPr>
          <p:cNvPr id="53" name="TextBox 52"/>
          <p:cNvSpPr txBox="1"/>
          <p:nvPr/>
        </p:nvSpPr>
        <p:spPr>
          <a:xfrm>
            <a:off x="8551220" y="3247433"/>
            <a:ext cx="296876" cy="369332"/>
          </a:xfrm>
          <a:prstGeom prst="rect">
            <a:avLst/>
          </a:prstGeom>
          <a:noFill/>
        </p:spPr>
        <p:txBody>
          <a:bodyPr wrap="none" rtlCol="0">
            <a:spAutoFit/>
          </a:bodyPr>
          <a:lstStyle/>
          <a:p>
            <a:r>
              <a:rPr lang="en-US" dirty="0" smtClean="0"/>
              <a:t>T</a:t>
            </a:r>
            <a:endParaRPr lang="en-US" dirty="0"/>
          </a:p>
        </p:txBody>
      </p:sp>
      <p:sp>
        <p:nvSpPr>
          <p:cNvPr id="54" name="TextBox 53"/>
          <p:cNvSpPr txBox="1"/>
          <p:nvPr/>
        </p:nvSpPr>
        <p:spPr>
          <a:xfrm>
            <a:off x="6621794" y="3119097"/>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sp>
        <p:nvSpPr>
          <p:cNvPr id="55" name="TextBox 54"/>
          <p:cNvSpPr txBox="1"/>
          <p:nvPr/>
        </p:nvSpPr>
        <p:spPr>
          <a:xfrm>
            <a:off x="6550235" y="4201963"/>
            <a:ext cx="389850" cy="369332"/>
          </a:xfrm>
          <a:prstGeom prst="rect">
            <a:avLst/>
          </a:prstGeom>
          <a:noFill/>
        </p:spPr>
        <p:txBody>
          <a:bodyPr wrap="none" rtlCol="0">
            <a:spAutoFit/>
          </a:bodyPr>
          <a:lstStyle/>
          <a:p>
            <a:r>
              <a:rPr lang="en-US" dirty="0" smtClean="0"/>
              <a:t>W</a:t>
            </a:r>
            <a:endParaRPr lang="en-US" dirty="0"/>
          </a:p>
        </p:txBody>
      </p:sp>
      <p:cxnSp>
        <p:nvCxnSpPr>
          <p:cNvPr id="57" name="Straight Arrow Connector 56"/>
          <p:cNvCxnSpPr/>
          <p:nvPr/>
        </p:nvCxnSpPr>
        <p:spPr>
          <a:xfrm flipH="1">
            <a:off x="6681222" y="3520606"/>
            <a:ext cx="875814"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60" name="Straight Arrow Connector 59"/>
          <p:cNvCxnSpPr/>
          <p:nvPr/>
        </p:nvCxnSpPr>
        <p:spPr>
          <a:xfrm>
            <a:off x="6681222" y="3577505"/>
            <a:ext cx="0" cy="56056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mc:AlternateContent xmlns:mc="http://schemas.openxmlformats.org/markup-compatibility/2006" xmlns:a14="http://schemas.microsoft.com/office/drawing/2010/main">
        <mc:Choice Requires="a14">
          <p:sp>
            <p:nvSpPr>
              <p:cNvPr id="62" name="TextBox 61"/>
              <p:cNvSpPr txBox="1"/>
              <p:nvPr/>
            </p:nvSpPr>
            <p:spPr>
              <a:xfrm>
                <a:off x="7174547" y="3469704"/>
                <a:ext cx="35201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a:ea typeface="Cambria Math"/>
                        </a:rPr>
                        <m:t>𝜙</m:t>
                      </m:r>
                    </m:oMath>
                  </m:oMathPara>
                </a14:m>
                <a:endParaRPr lang="en-US" sz="1400" dirty="0"/>
              </a:p>
            </p:txBody>
          </p:sp>
        </mc:Choice>
        <mc:Fallback xmlns="">
          <p:sp>
            <p:nvSpPr>
              <p:cNvPr id="62" name="TextBox 61"/>
              <p:cNvSpPr txBox="1">
                <a:spLocks noRot="1" noChangeAspect="1" noMove="1" noResize="1" noEditPoints="1" noAdjustHandles="1" noChangeArrowheads="1" noChangeShapeType="1" noTextEdit="1"/>
              </p:cNvSpPr>
              <p:nvPr/>
            </p:nvSpPr>
            <p:spPr>
              <a:xfrm>
                <a:off x="7174547" y="3469704"/>
                <a:ext cx="352019" cy="307777"/>
              </a:xfrm>
              <a:prstGeom prst="rect">
                <a:avLst/>
              </a:prstGeom>
              <a:blipFill rotWithShape="1">
                <a:blip r:embed="rId7" cstate="print"/>
                <a:stretch>
                  <a:fillRect b="-5882"/>
                </a:stretch>
              </a:blipFill>
            </p:spPr>
            <p:txBody>
              <a:bodyPr/>
              <a:lstStyle/>
              <a:p>
                <a:r>
                  <a:rPr lang="en-US">
                    <a:noFill/>
                  </a:rPr>
                  <a:t> </a:t>
                </a:r>
              </a:p>
            </p:txBody>
          </p:sp>
        </mc:Fallback>
      </mc:AlternateContent>
      <p:sp>
        <p:nvSpPr>
          <p:cNvPr id="63" name="Freeform 62"/>
          <p:cNvSpPr/>
          <p:nvPr/>
        </p:nvSpPr>
        <p:spPr>
          <a:xfrm>
            <a:off x="7024255" y="3519055"/>
            <a:ext cx="443345" cy="555453"/>
          </a:xfrm>
          <a:custGeom>
            <a:avLst/>
            <a:gdLst>
              <a:gd name="connsiteX0" fmla="*/ 0 w 443345"/>
              <a:gd name="connsiteY0" fmla="*/ 0 h 555453"/>
              <a:gd name="connsiteX1" fmla="*/ 13854 w 443345"/>
              <a:gd name="connsiteY1" fmla="*/ 69272 h 555453"/>
              <a:gd name="connsiteX2" fmla="*/ 55418 w 443345"/>
              <a:gd name="connsiteY2" fmla="*/ 193963 h 555453"/>
              <a:gd name="connsiteX3" fmla="*/ 83127 w 443345"/>
              <a:gd name="connsiteY3" fmla="*/ 277090 h 555453"/>
              <a:gd name="connsiteX4" fmla="*/ 124690 w 443345"/>
              <a:gd name="connsiteY4" fmla="*/ 290945 h 555453"/>
              <a:gd name="connsiteX5" fmla="*/ 180109 w 443345"/>
              <a:gd name="connsiteY5" fmla="*/ 415636 h 555453"/>
              <a:gd name="connsiteX6" fmla="*/ 221672 w 443345"/>
              <a:gd name="connsiteY6" fmla="*/ 443345 h 555453"/>
              <a:gd name="connsiteX7" fmla="*/ 249381 w 443345"/>
              <a:gd name="connsiteY7" fmla="*/ 484909 h 555453"/>
              <a:gd name="connsiteX8" fmla="*/ 374072 w 443345"/>
              <a:gd name="connsiteY8" fmla="*/ 554181 h 555453"/>
              <a:gd name="connsiteX9" fmla="*/ 443345 w 443345"/>
              <a:gd name="connsiteY9" fmla="*/ 554181 h 55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3345" h="555453">
                <a:moveTo>
                  <a:pt x="0" y="0"/>
                </a:moveTo>
                <a:cubicBezTo>
                  <a:pt x="4618" y="23091"/>
                  <a:pt x="7658" y="46554"/>
                  <a:pt x="13854" y="69272"/>
                </a:cubicBezTo>
                <a:cubicBezTo>
                  <a:pt x="13866" y="69315"/>
                  <a:pt x="48484" y="173160"/>
                  <a:pt x="55418" y="193963"/>
                </a:cubicBezTo>
                <a:cubicBezTo>
                  <a:pt x="55418" y="193964"/>
                  <a:pt x="83125" y="277089"/>
                  <a:pt x="83127" y="277090"/>
                </a:cubicBezTo>
                <a:lnTo>
                  <a:pt x="124690" y="290945"/>
                </a:lnTo>
                <a:cubicBezTo>
                  <a:pt x="138408" y="332099"/>
                  <a:pt x="147177" y="382703"/>
                  <a:pt x="180109" y="415636"/>
                </a:cubicBezTo>
                <a:cubicBezTo>
                  <a:pt x="191883" y="427410"/>
                  <a:pt x="207818" y="434109"/>
                  <a:pt x="221672" y="443345"/>
                </a:cubicBezTo>
                <a:cubicBezTo>
                  <a:pt x="230908" y="457200"/>
                  <a:pt x="236850" y="473944"/>
                  <a:pt x="249381" y="484909"/>
                </a:cubicBezTo>
                <a:cubicBezTo>
                  <a:pt x="271853" y="504572"/>
                  <a:pt x="332843" y="549028"/>
                  <a:pt x="374072" y="554181"/>
                </a:cubicBezTo>
                <a:cubicBezTo>
                  <a:pt x="396985" y="557045"/>
                  <a:pt x="420254" y="554181"/>
                  <a:pt x="443345" y="55418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a:off x="6234545" y="3851564"/>
            <a:ext cx="443346" cy="623454"/>
          </a:xfrm>
          <a:custGeom>
            <a:avLst/>
            <a:gdLst>
              <a:gd name="connsiteX0" fmla="*/ 443346 w 443346"/>
              <a:gd name="connsiteY0" fmla="*/ 0 h 623454"/>
              <a:gd name="connsiteX1" fmla="*/ 374073 w 443346"/>
              <a:gd name="connsiteY1" fmla="*/ 27709 h 623454"/>
              <a:gd name="connsiteX2" fmla="*/ 304800 w 443346"/>
              <a:gd name="connsiteY2" fmla="*/ 83127 h 623454"/>
              <a:gd name="connsiteX3" fmla="*/ 263237 w 443346"/>
              <a:gd name="connsiteY3" fmla="*/ 110836 h 623454"/>
              <a:gd name="connsiteX4" fmla="*/ 249382 w 443346"/>
              <a:gd name="connsiteY4" fmla="*/ 152400 h 623454"/>
              <a:gd name="connsiteX5" fmla="*/ 207819 w 443346"/>
              <a:gd name="connsiteY5" fmla="*/ 193963 h 623454"/>
              <a:gd name="connsiteX6" fmla="*/ 180110 w 443346"/>
              <a:gd name="connsiteY6" fmla="*/ 235527 h 623454"/>
              <a:gd name="connsiteX7" fmla="*/ 152400 w 443346"/>
              <a:gd name="connsiteY7" fmla="*/ 346363 h 623454"/>
              <a:gd name="connsiteX8" fmla="*/ 96982 w 443346"/>
              <a:gd name="connsiteY8" fmla="*/ 443345 h 623454"/>
              <a:gd name="connsiteX9" fmla="*/ 83128 w 443346"/>
              <a:gd name="connsiteY9" fmla="*/ 484909 h 623454"/>
              <a:gd name="connsiteX10" fmla="*/ 27710 w 443346"/>
              <a:gd name="connsiteY10" fmla="*/ 568036 h 623454"/>
              <a:gd name="connsiteX11" fmla="*/ 0 w 443346"/>
              <a:gd name="connsiteY11" fmla="*/ 623454 h 623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3346" h="623454">
                <a:moveTo>
                  <a:pt x="443346" y="0"/>
                </a:moveTo>
                <a:cubicBezTo>
                  <a:pt x="420255" y="9236"/>
                  <a:pt x="396317" y="16587"/>
                  <a:pt x="374073" y="27709"/>
                </a:cubicBezTo>
                <a:cubicBezTo>
                  <a:pt x="317222" y="56134"/>
                  <a:pt x="347751" y="48766"/>
                  <a:pt x="304800" y="83127"/>
                </a:cubicBezTo>
                <a:cubicBezTo>
                  <a:pt x="291798" y="93529"/>
                  <a:pt x="277091" y="101600"/>
                  <a:pt x="263237" y="110836"/>
                </a:cubicBezTo>
                <a:cubicBezTo>
                  <a:pt x="258619" y="124691"/>
                  <a:pt x="257483" y="140249"/>
                  <a:pt x="249382" y="152400"/>
                </a:cubicBezTo>
                <a:cubicBezTo>
                  <a:pt x="238514" y="168702"/>
                  <a:pt x="220362" y="178911"/>
                  <a:pt x="207819" y="193963"/>
                </a:cubicBezTo>
                <a:cubicBezTo>
                  <a:pt x="197159" y="206755"/>
                  <a:pt x="189346" y="221672"/>
                  <a:pt x="180110" y="235527"/>
                </a:cubicBezTo>
                <a:cubicBezTo>
                  <a:pt x="170873" y="272472"/>
                  <a:pt x="173524" y="314676"/>
                  <a:pt x="152400" y="346363"/>
                </a:cubicBezTo>
                <a:cubicBezTo>
                  <a:pt x="124573" y="388103"/>
                  <a:pt x="118074" y="394129"/>
                  <a:pt x="96982" y="443345"/>
                </a:cubicBezTo>
                <a:cubicBezTo>
                  <a:pt x="91229" y="456768"/>
                  <a:pt x="90220" y="472143"/>
                  <a:pt x="83128" y="484909"/>
                </a:cubicBezTo>
                <a:cubicBezTo>
                  <a:pt x="66955" y="514020"/>
                  <a:pt x="38241" y="536443"/>
                  <a:pt x="27710" y="568036"/>
                </a:cubicBezTo>
                <a:cubicBezTo>
                  <a:pt x="11790" y="615796"/>
                  <a:pt x="24182" y="599274"/>
                  <a:pt x="0" y="62345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5" name="TextBox 64"/>
              <p:cNvSpPr txBox="1"/>
              <p:nvPr/>
            </p:nvSpPr>
            <p:spPr>
              <a:xfrm>
                <a:off x="6878587" y="4578404"/>
                <a:ext cx="191924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r>
                        <a:rPr lang="en-US" b="0" i="1" smtClean="0">
                          <a:latin typeface="Cambria Math"/>
                          <a:ea typeface="Cambria Math"/>
                        </a:rPr>
                        <m:t>=90−82=8</m:t>
                      </m:r>
                    </m:oMath>
                  </m:oMathPara>
                </a14:m>
                <a:endParaRPr lang="en-US" dirty="0"/>
              </a:p>
            </p:txBody>
          </p:sp>
        </mc:Choice>
        <mc:Fallback xmlns="">
          <p:sp>
            <p:nvSpPr>
              <p:cNvPr id="65" name="TextBox 64"/>
              <p:cNvSpPr txBox="1">
                <a:spLocks noRot="1" noChangeAspect="1" noMove="1" noResize="1" noEditPoints="1" noAdjustHandles="1" noChangeArrowheads="1" noChangeShapeType="1" noTextEdit="1"/>
              </p:cNvSpPr>
              <p:nvPr/>
            </p:nvSpPr>
            <p:spPr>
              <a:xfrm>
                <a:off x="6878587" y="4578404"/>
                <a:ext cx="1919243" cy="369332"/>
              </a:xfrm>
              <a:prstGeom prst="rect">
                <a:avLst/>
              </a:prstGeom>
              <a:blipFill rotWithShape="1">
                <a:blip r:embed="rId8" cstate="print"/>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7341065" y="3895772"/>
                <a:ext cx="13238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𝑊</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(8)</m:t>
                          </m:r>
                        </m:e>
                      </m:func>
                    </m:oMath>
                  </m:oMathPara>
                </a14:m>
                <a:endParaRPr lang="en-US" dirty="0"/>
              </a:p>
            </p:txBody>
          </p:sp>
        </mc:Choice>
        <mc:Fallback xmlns="">
          <p:sp>
            <p:nvSpPr>
              <p:cNvPr id="66" name="TextBox 65"/>
              <p:cNvSpPr txBox="1">
                <a:spLocks noRot="1" noChangeAspect="1" noMove="1" noResize="1" noEditPoints="1" noAdjustHandles="1" noChangeArrowheads="1" noChangeShapeType="1" noTextEdit="1"/>
              </p:cNvSpPr>
              <p:nvPr/>
            </p:nvSpPr>
            <p:spPr>
              <a:xfrm>
                <a:off x="7341065" y="3895772"/>
                <a:ext cx="1323824" cy="369332"/>
              </a:xfrm>
              <a:prstGeom prst="rect">
                <a:avLst/>
              </a:prstGeom>
              <a:blipFill rotWithShape="1">
                <a:blip r:embed="rId9" cstate="print"/>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5328427" y="4396047"/>
                <a:ext cx="12933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𝑊</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m:t>
                          </m:r>
                          <m:r>
                            <a:rPr lang="en-US" b="0" i="1" smtClean="0">
                              <a:latin typeface="Cambria Math"/>
                              <a:ea typeface="Cambria Math"/>
                            </a:rPr>
                            <m:t>8)</m:t>
                          </m:r>
                        </m:e>
                      </m:func>
                    </m:oMath>
                  </m:oMathPara>
                </a14:m>
                <a:endParaRPr lang="en-US" dirty="0"/>
              </a:p>
            </p:txBody>
          </p:sp>
        </mc:Choice>
        <mc:Fallback xmlns="">
          <p:sp>
            <p:nvSpPr>
              <p:cNvPr id="67" name="TextBox 66"/>
              <p:cNvSpPr txBox="1">
                <a:spLocks noRot="1" noChangeAspect="1" noMove="1" noResize="1" noEditPoints="1" noAdjustHandles="1" noChangeArrowheads="1" noChangeShapeType="1" noTextEdit="1"/>
              </p:cNvSpPr>
              <p:nvPr/>
            </p:nvSpPr>
            <p:spPr>
              <a:xfrm>
                <a:off x="5328427" y="4396047"/>
                <a:ext cx="1293367" cy="369332"/>
              </a:xfrm>
              <a:prstGeom prst="rect">
                <a:avLst/>
              </a:prstGeom>
              <a:blipFill rotWithShape="1">
                <a:blip r:embed="rId10" cstate="print"/>
                <a:stretch>
                  <a:fillRect b="-11475"/>
                </a:stretch>
              </a:blipFill>
            </p:spPr>
            <p:txBody>
              <a:bodyPr/>
              <a:lstStyle/>
              <a:p>
                <a:r>
                  <a:rPr lang="en-US">
                    <a:noFill/>
                  </a:rPr>
                  <a:t> </a:t>
                </a:r>
              </a:p>
            </p:txBody>
          </p:sp>
        </mc:Fallback>
      </mc:AlternateContent>
      <p:sp>
        <p:nvSpPr>
          <p:cNvPr id="69" name="TextBox 68"/>
          <p:cNvSpPr txBox="1"/>
          <p:nvPr/>
        </p:nvSpPr>
        <p:spPr>
          <a:xfrm>
            <a:off x="962859" y="4763070"/>
            <a:ext cx="3990141" cy="369332"/>
          </a:xfrm>
          <a:prstGeom prst="rect">
            <a:avLst/>
          </a:prstGeom>
          <a:noFill/>
        </p:spPr>
        <p:txBody>
          <a:bodyPr wrap="square" rtlCol="0">
            <a:spAutoFit/>
          </a:bodyPr>
          <a:lstStyle/>
          <a:p>
            <a:r>
              <a:rPr lang="en-US" u="sng" dirty="0" smtClean="0"/>
              <a:t>X</a:t>
            </a:r>
            <a:r>
              <a:rPr lang="en-US" dirty="0" smtClean="0"/>
              <a:t>                                                          </a:t>
            </a:r>
            <a:r>
              <a:rPr lang="en-US" u="sng" dirty="0" smtClean="0"/>
              <a:t>Y</a:t>
            </a:r>
            <a:r>
              <a:rPr lang="en-US" dirty="0" smtClean="0"/>
              <a:t>    </a:t>
            </a:r>
            <a:endParaRPr lang="en-US" dirty="0"/>
          </a:p>
        </p:txBody>
      </p:sp>
      <mc:AlternateContent xmlns:mc="http://schemas.openxmlformats.org/markup-compatibility/2006" xmlns:a14="http://schemas.microsoft.com/office/drawing/2010/main">
        <mc:Choice Requires="a14">
          <p:sp>
            <p:nvSpPr>
              <p:cNvPr id="70" name="TextBox 69"/>
              <p:cNvSpPr txBox="1"/>
              <p:nvPr/>
            </p:nvSpPr>
            <p:spPr>
              <a:xfrm>
                <a:off x="85679" y="5132402"/>
                <a:ext cx="2259978" cy="39158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𝑓</m:t>
                          </m:r>
                        </m:sub>
                      </m:sSub>
                      <m:r>
                        <a:rPr lang="en-US" b="0" i="1" smtClean="0">
                          <a:latin typeface="Cambria Math"/>
                        </a:rPr>
                        <m:t>+</m:t>
                      </m:r>
                      <m:r>
                        <a:rPr lang="en-US" b="0" i="1" smtClean="0">
                          <a:latin typeface="Cambria Math"/>
                        </a:rPr>
                        <m:t>𝑊</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cos</m:t>
                          </m:r>
                        </m:fName>
                        <m:e>
                          <m:d>
                            <m:dPr>
                              <m:ctrlPr>
                                <a:rPr lang="en-US" b="0" i="1" smtClean="0">
                                  <a:latin typeface="Cambria Math" panose="02040503050406030204" pitchFamily="18" charset="0"/>
                                </a:rPr>
                              </m:ctrlPr>
                            </m:dPr>
                            <m:e>
                              <m:r>
                                <a:rPr lang="en-US" b="0" i="1" smtClean="0">
                                  <a:latin typeface="Cambria Math"/>
                                </a:rPr>
                                <m:t>8</m:t>
                              </m:r>
                            </m:e>
                          </m:d>
                        </m:e>
                      </m:func>
                      <m:r>
                        <a:rPr lang="en-US" b="0" i="1" smtClean="0">
                          <a:latin typeface="Cambria Math"/>
                        </a:rPr>
                        <m:t>=</m:t>
                      </m:r>
                      <m:r>
                        <a:rPr lang="en-US" b="0" i="1" smtClean="0">
                          <a:latin typeface="Cambria Math"/>
                        </a:rPr>
                        <m:t>𝑇</m:t>
                      </m:r>
                    </m:oMath>
                  </m:oMathPara>
                </a14:m>
                <a:endParaRPr lang="en-US" dirty="0"/>
              </a:p>
            </p:txBody>
          </p:sp>
        </mc:Choice>
        <mc:Fallback xmlns="">
          <p:sp>
            <p:nvSpPr>
              <p:cNvPr id="70" name="TextBox 69"/>
              <p:cNvSpPr txBox="1">
                <a:spLocks noRot="1" noChangeAspect="1" noMove="1" noResize="1" noEditPoints="1" noAdjustHandles="1" noChangeArrowheads="1" noChangeShapeType="1" noTextEdit="1"/>
              </p:cNvSpPr>
              <p:nvPr/>
            </p:nvSpPr>
            <p:spPr>
              <a:xfrm>
                <a:off x="85679" y="5132402"/>
                <a:ext cx="2259978" cy="391582"/>
              </a:xfrm>
              <a:prstGeom prst="rect">
                <a:avLst/>
              </a:prstGeom>
              <a:blipFill rotWithShape="1">
                <a:blip r:embed="rId11" cstate="print"/>
                <a:stretch>
                  <a:fillRect b="-5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3411801" y="5160872"/>
                <a:ext cx="1768689" cy="369332"/>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𝑁</m:t>
                      </m:r>
                      <m:r>
                        <a:rPr lang="en-US" b="0" i="1" smtClean="0">
                          <a:latin typeface="Cambria Math"/>
                        </a:rPr>
                        <m:t>=</m:t>
                      </m:r>
                      <m:r>
                        <a:rPr lang="en-US" b="0" i="1" smtClean="0">
                          <a:latin typeface="Cambria Math"/>
                        </a:rPr>
                        <m:t>𝑊</m:t>
                      </m:r>
                      <m:r>
                        <a:rPr lang="en-US" b="0" i="1" smtClean="0">
                          <a:latin typeface="Cambria Math"/>
                        </a:rPr>
                        <m:t>∗</m:t>
                      </m:r>
                      <m:r>
                        <m:rPr>
                          <m:sty m:val="p"/>
                        </m:rPr>
                        <a:rPr lang="en-US" b="0" i="0" smtClean="0">
                          <a:latin typeface="Cambria Math"/>
                        </a:rPr>
                        <m:t>sin</m:t>
                      </m:r>
                      <m:r>
                        <a:rPr lang="en-US" b="0" i="1" smtClean="0">
                          <a:latin typeface="Cambria Math"/>
                        </a:rPr>
                        <m:t>⁡(8)</m:t>
                      </m:r>
                    </m:oMath>
                  </m:oMathPara>
                </a14:m>
                <a:endParaRPr lang="en-US" dirty="0"/>
              </a:p>
            </p:txBody>
          </p:sp>
        </mc:Choice>
        <mc:Fallback xmlns="">
          <p:sp>
            <p:nvSpPr>
              <p:cNvPr id="71" name="TextBox 70"/>
              <p:cNvSpPr txBox="1">
                <a:spLocks noRot="1" noChangeAspect="1" noMove="1" noResize="1" noEditPoints="1" noAdjustHandles="1" noChangeArrowheads="1" noChangeShapeType="1" noTextEdit="1"/>
              </p:cNvSpPr>
              <p:nvPr/>
            </p:nvSpPr>
            <p:spPr>
              <a:xfrm>
                <a:off x="3411801" y="5160872"/>
                <a:ext cx="1768689" cy="369332"/>
              </a:xfrm>
              <a:prstGeom prst="rect">
                <a:avLst/>
              </a:prstGeom>
              <a:blipFill rotWithShape="1">
                <a:blip r:embed="rId12" cstate="print"/>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3416042" y="5530204"/>
                <a:ext cx="19247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𝑁</m:t>
                      </m:r>
                      <m:r>
                        <a:rPr lang="en-US" b="0" i="1" smtClean="0">
                          <a:latin typeface="Cambria Math"/>
                        </a:rPr>
                        <m:t>=900∗</m:t>
                      </m:r>
                      <m:r>
                        <m:rPr>
                          <m:sty m:val="p"/>
                        </m:rPr>
                        <a:rPr lang="en-US" b="0" i="0" smtClean="0">
                          <a:latin typeface="Cambria Math"/>
                        </a:rPr>
                        <m:t>sin</m:t>
                      </m:r>
                      <m:r>
                        <a:rPr lang="en-US" b="0" i="1" smtClean="0">
                          <a:latin typeface="Cambria Math"/>
                        </a:rPr>
                        <m:t>⁡(8)</m:t>
                      </m:r>
                    </m:oMath>
                  </m:oMathPara>
                </a14:m>
                <a:endParaRPr lang="en-US" dirty="0"/>
              </a:p>
            </p:txBody>
          </p:sp>
        </mc:Choice>
        <mc:Fallback xmlns="">
          <p:sp>
            <p:nvSpPr>
              <p:cNvPr id="72" name="TextBox 71"/>
              <p:cNvSpPr txBox="1">
                <a:spLocks noRot="1" noChangeAspect="1" noMove="1" noResize="1" noEditPoints="1" noAdjustHandles="1" noChangeArrowheads="1" noChangeShapeType="1" noTextEdit="1"/>
              </p:cNvSpPr>
              <p:nvPr/>
            </p:nvSpPr>
            <p:spPr>
              <a:xfrm>
                <a:off x="3416042" y="5530204"/>
                <a:ext cx="1924758" cy="369332"/>
              </a:xfrm>
              <a:prstGeom prst="rect">
                <a:avLst/>
              </a:prstGeom>
              <a:blipFill rotWithShape="1">
                <a:blip r:embed="rId13" cstate="print"/>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3416042" y="5882571"/>
                <a:ext cx="1097608"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𝑁</m:t>
                      </m:r>
                      <m:r>
                        <a:rPr lang="en-US" b="0" i="1" smtClean="0">
                          <a:latin typeface="Cambria Math"/>
                        </a:rPr>
                        <m:t>=125</m:t>
                      </m:r>
                    </m:oMath>
                  </m:oMathPara>
                </a14:m>
                <a:endParaRPr lang="en-US" dirty="0"/>
              </a:p>
            </p:txBody>
          </p:sp>
        </mc:Choice>
        <mc:Fallback xmlns="">
          <p:sp>
            <p:nvSpPr>
              <p:cNvPr id="73" name="TextBox 72"/>
              <p:cNvSpPr txBox="1">
                <a:spLocks noRot="1" noChangeAspect="1" noMove="1" noResize="1" noEditPoints="1" noAdjustHandles="1" noChangeArrowheads="1" noChangeShapeType="1" noTextEdit="1"/>
              </p:cNvSpPr>
              <p:nvPr/>
            </p:nvSpPr>
            <p:spPr>
              <a:xfrm>
                <a:off x="3416042" y="5882571"/>
                <a:ext cx="1097608" cy="369332"/>
              </a:xfrm>
              <a:prstGeom prst="rect">
                <a:avLst/>
              </a:prstGeom>
              <a:blipFill rotWithShape="1">
                <a:blip r:embed="rId14"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9638" y="5530204"/>
                <a:ext cx="24997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𝜇</m:t>
                      </m:r>
                      <m:r>
                        <a:rPr lang="en-US" b="0" i="1" smtClean="0">
                          <a:latin typeface="Cambria Math"/>
                          <a:ea typeface="Cambria Math"/>
                        </a:rPr>
                        <m:t>𝑁</m:t>
                      </m:r>
                      <m:r>
                        <a:rPr lang="en-US" b="0" i="1" smtClean="0">
                          <a:latin typeface="Cambria Math"/>
                          <a:ea typeface="Cambria Math"/>
                        </a:rPr>
                        <m:t>+900∗</m:t>
                      </m:r>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cos</m:t>
                          </m:r>
                        </m:fName>
                        <m:e>
                          <m:d>
                            <m:dPr>
                              <m:ctrlPr>
                                <a:rPr lang="en-US" b="0" i="1" smtClean="0">
                                  <a:latin typeface="Cambria Math" panose="02040503050406030204" pitchFamily="18" charset="0"/>
                                  <a:ea typeface="Cambria Math"/>
                                </a:rPr>
                              </m:ctrlPr>
                            </m:dPr>
                            <m:e>
                              <m:r>
                                <a:rPr lang="en-US" b="0" i="1" smtClean="0">
                                  <a:latin typeface="Cambria Math"/>
                                  <a:ea typeface="Cambria Math"/>
                                </a:rPr>
                                <m:t>8</m:t>
                              </m:r>
                            </m:e>
                          </m:d>
                        </m:e>
                      </m:func>
                      <m:r>
                        <a:rPr lang="en-US" b="0" i="1" smtClean="0">
                          <a:latin typeface="Cambria Math"/>
                          <a:ea typeface="Cambria Math"/>
                        </a:rPr>
                        <m:t>=</m:t>
                      </m:r>
                      <m:r>
                        <a:rPr lang="en-US" b="0" i="1" smtClean="0">
                          <a:latin typeface="Cambria Math"/>
                          <a:ea typeface="Cambria Math"/>
                        </a:rPr>
                        <m:t>𝑇</m:t>
                      </m:r>
                    </m:oMath>
                  </m:oMathPara>
                </a14:m>
                <a:endParaRPr lang="en-US" dirty="0"/>
              </a:p>
            </p:txBody>
          </p:sp>
        </mc:Choice>
        <mc:Fallback xmlns="">
          <p:sp>
            <p:nvSpPr>
              <p:cNvPr id="74" name="TextBox 73"/>
              <p:cNvSpPr txBox="1">
                <a:spLocks noRot="1" noChangeAspect="1" noMove="1" noResize="1" noEditPoints="1" noAdjustHandles="1" noChangeArrowheads="1" noChangeShapeType="1" noTextEdit="1"/>
              </p:cNvSpPr>
              <p:nvPr/>
            </p:nvSpPr>
            <p:spPr>
              <a:xfrm>
                <a:off x="9638" y="5530204"/>
                <a:ext cx="2499723" cy="369332"/>
              </a:xfrm>
              <a:prstGeom prst="rect">
                <a:avLst/>
              </a:prstGeom>
              <a:blipFill rotWithShape="1">
                <a:blip r:embed="rId15" cstate="print"/>
                <a:stretch>
                  <a:fillRect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9638" y="5918524"/>
                <a:ext cx="223843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r>
                            <a:rPr lang="en-US" b="0" i="1" smtClean="0">
                              <a:latin typeface="Cambria Math"/>
                            </a:rPr>
                            <m:t>4</m:t>
                          </m:r>
                        </m:e>
                      </m:d>
                      <m:d>
                        <m:dPr>
                          <m:ctrlPr>
                            <a:rPr lang="en-US" b="0" i="1" smtClean="0">
                              <a:latin typeface="Cambria Math" panose="02040503050406030204" pitchFamily="18" charset="0"/>
                            </a:rPr>
                          </m:ctrlPr>
                        </m:dPr>
                        <m:e>
                          <m:r>
                            <a:rPr lang="en-US" b="0" i="1" smtClean="0">
                              <a:latin typeface="Cambria Math"/>
                            </a:rPr>
                            <m:t>125</m:t>
                          </m:r>
                        </m:e>
                      </m:d>
                      <m:r>
                        <a:rPr lang="en-US" b="0" i="1" smtClean="0">
                          <a:latin typeface="Cambria Math"/>
                        </a:rPr>
                        <m:t>+891=</m:t>
                      </m:r>
                      <m:r>
                        <a:rPr lang="en-US" b="0" i="1" smtClean="0">
                          <a:latin typeface="Cambria Math"/>
                        </a:rPr>
                        <m:t>𝑇</m:t>
                      </m:r>
                    </m:oMath>
                  </m:oMathPara>
                </a14:m>
                <a:endParaRPr lang="en-US" dirty="0"/>
              </a:p>
            </p:txBody>
          </p:sp>
        </mc:Choice>
        <mc:Fallback xmlns="">
          <p:sp>
            <p:nvSpPr>
              <p:cNvPr id="75" name="TextBox 74"/>
              <p:cNvSpPr txBox="1">
                <a:spLocks noRot="1" noChangeAspect="1" noMove="1" noResize="1" noEditPoints="1" noAdjustHandles="1" noChangeArrowheads="1" noChangeShapeType="1" noTextEdit="1"/>
              </p:cNvSpPr>
              <p:nvPr/>
            </p:nvSpPr>
            <p:spPr>
              <a:xfrm>
                <a:off x="9638" y="5918524"/>
                <a:ext cx="2238433" cy="369332"/>
              </a:xfrm>
              <a:prstGeom prst="rect">
                <a:avLst/>
              </a:prstGeom>
              <a:blipFill rotWithShape="1">
                <a:blip r:embed="rId16"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618261" y="6299044"/>
                <a:ext cx="1194814"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𝑇</m:t>
                      </m:r>
                      <m:r>
                        <a:rPr lang="en-US" b="0" i="1" smtClean="0">
                          <a:latin typeface="Cambria Math"/>
                        </a:rPr>
                        <m:t>=1391</m:t>
                      </m:r>
                    </m:oMath>
                  </m:oMathPara>
                </a14:m>
                <a:endParaRPr lang="en-US" dirty="0"/>
              </a:p>
            </p:txBody>
          </p:sp>
        </mc:Choice>
        <mc:Fallback xmlns="">
          <p:sp>
            <p:nvSpPr>
              <p:cNvPr id="76" name="TextBox 75"/>
              <p:cNvSpPr txBox="1">
                <a:spLocks noRot="1" noChangeAspect="1" noMove="1" noResize="1" noEditPoints="1" noAdjustHandles="1" noChangeArrowheads="1" noChangeShapeType="1" noTextEdit="1"/>
              </p:cNvSpPr>
              <p:nvPr/>
            </p:nvSpPr>
            <p:spPr>
              <a:xfrm>
                <a:off x="618261" y="6299044"/>
                <a:ext cx="1194814" cy="369332"/>
              </a:xfrm>
              <a:prstGeom prst="rect">
                <a:avLst/>
              </a:prstGeom>
              <a:blipFill rotWithShape="1">
                <a:blip r:embed="rId17" cstate="print"/>
                <a:stretch>
                  <a:fillRect/>
                </a:stretch>
              </a:blipFill>
            </p:spPr>
            <p:txBody>
              <a:bodyPr/>
              <a:lstStyle/>
              <a:p>
                <a:r>
                  <a:rPr lang="en-US">
                    <a:noFill/>
                  </a:rPr>
                  <a:t> </a:t>
                </a:r>
              </a:p>
            </p:txBody>
          </p:sp>
        </mc:Fallback>
      </mc:AlternateContent>
      <p:pic>
        <p:nvPicPr>
          <p:cNvPr id="4098" name="Picture 2" descr="http://gayleaban.edublogs.org/files/2010/11/Happy-face-12w1tlr.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454110" y="5131696"/>
            <a:ext cx="1681304" cy="1469852"/>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p:cNvSpPr txBox="1"/>
          <p:nvPr/>
        </p:nvSpPr>
        <p:spPr>
          <a:xfrm>
            <a:off x="1752600" y="6324600"/>
            <a:ext cx="533400" cy="381000"/>
          </a:xfrm>
          <a:prstGeom prst="rect">
            <a:avLst/>
          </a:prstGeom>
          <a:noFill/>
        </p:spPr>
        <p:txBody>
          <a:bodyPr wrap="square" rtlCol="0">
            <a:spAutoFit/>
          </a:bodyPr>
          <a:lstStyle/>
          <a:p>
            <a:r>
              <a:rPr lang="en-US" dirty="0" smtClean="0"/>
              <a:t>N</a:t>
            </a:r>
            <a:endParaRPr lang="en-US" dirty="0"/>
          </a:p>
        </p:txBody>
      </p:sp>
      <p:sp>
        <p:nvSpPr>
          <p:cNvPr id="59" name="TextBox 58"/>
          <p:cNvSpPr txBox="1"/>
          <p:nvPr/>
        </p:nvSpPr>
        <p:spPr>
          <a:xfrm>
            <a:off x="4419600" y="5867400"/>
            <a:ext cx="533400" cy="381000"/>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165075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additive="base">
                                        <p:cTn id="36" dur="500" fill="hold"/>
                                        <p:tgtEl>
                                          <p:spTgt spid="40"/>
                                        </p:tgtEl>
                                        <p:attrNameLst>
                                          <p:attrName>ppt_x</p:attrName>
                                        </p:attrNameLst>
                                      </p:cBhvr>
                                      <p:tavLst>
                                        <p:tav tm="0">
                                          <p:val>
                                            <p:strVal val="#ppt_x"/>
                                          </p:val>
                                        </p:tav>
                                        <p:tav tm="100000">
                                          <p:val>
                                            <p:strVal val="#ppt_x"/>
                                          </p:val>
                                        </p:tav>
                                      </p:tavLst>
                                    </p:anim>
                                    <p:anim calcmode="lin" valueType="num">
                                      <p:cBhvr additive="base">
                                        <p:cTn id="3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1000"/>
                                        <p:tgtEl>
                                          <p:spTgt spid="42"/>
                                        </p:tgtEl>
                                      </p:cBhvr>
                                    </p:animEffect>
                                    <p:anim calcmode="lin" valueType="num">
                                      <p:cBhvr>
                                        <p:cTn id="43" dur="1000" fill="hold"/>
                                        <p:tgtEl>
                                          <p:spTgt spid="42"/>
                                        </p:tgtEl>
                                        <p:attrNameLst>
                                          <p:attrName>ppt_x</p:attrName>
                                        </p:attrNameLst>
                                      </p:cBhvr>
                                      <p:tavLst>
                                        <p:tav tm="0">
                                          <p:val>
                                            <p:strVal val="#ppt_x"/>
                                          </p:val>
                                        </p:tav>
                                        <p:tav tm="100000">
                                          <p:val>
                                            <p:strVal val="#ppt_x"/>
                                          </p:val>
                                        </p:tav>
                                      </p:tavLst>
                                    </p:anim>
                                    <p:anim calcmode="lin" valueType="num">
                                      <p:cBhvr>
                                        <p:cTn id="44" dur="1000" fill="hold"/>
                                        <p:tgtEl>
                                          <p:spTgt spid="4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1000"/>
                                        <p:tgtEl>
                                          <p:spTgt spid="44"/>
                                        </p:tgtEl>
                                      </p:cBhvr>
                                    </p:animEffect>
                                    <p:anim calcmode="lin" valueType="num">
                                      <p:cBhvr>
                                        <p:cTn id="48" dur="1000" fill="hold"/>
                                        <p:tgtEl>
                                          <p:spTgt spid="44"/>
                                        </p:tgtEl>
                                        <p:attrNameLst>
                                          <p:attrName>ppt_x</p:attrName>
                                        </p:attrNameLst>
                                      </p:cBhvr>
                                      <p:tavLst>
                                        <p:tav tm="0">
                                          <p:val>
                                            <p:strVal val="#ppt_x"/>
                                          </p:val>
                                        </p:tav>
                                        <p:tav tm="100000">
                                          <p:val>
                                            <p:strVal val="#ppt_x"/>
                                          </p:val>
                                        </p:tav>
                                      </p:tavLst>
                                    </p:anim>
                                    <p:anim calcmode="lin" valueType="num">
                                      <p:cBhvr>
                                        <p:cTn id="49" dur="1000" fill="hold"/>
                                        <p:tgtEl>
                                          <p:spTgt spid="4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1000"/>
                                        <p:tgtEl>
                                          <p:spTgt spid="46"/>
                                        </p:tgtEl>
                                      </p:cBhvr>
                                    </p:animEffect>
                                    <p:anim calcmode="lin" valueType="num">
                                      <p:cBhvr>
                                        <p:cTn id="53" dur="1000" fill="hold"/>
                                        <p:tgtEl>
                                          <p:spTgt spid="46"/>
                                        </p:tgtEl>
                                        <p:attrNameLst>
                                          <p:attrName>ppt_x</p:attrName>
                                        </p:attrNameLst>
                                      </p:cBhvr>
                                      <p:tavLst>
                                        <p:tav tm="0">
                                          <p:val>
                                            <p:strVal val="#ppt_x"/>
                                          </p:val>
                                        </p:tav>
                                        <p:tav tm="100000">
                                          <p:val>
                                            <p:strVal val="#ppt_x"/>
                                          </p:val>
                                        </p:tav>
                                      </p:tavLst>
                                    </p:anim>
                                    <p:anim calcmode="lin" valueType="num">
                                      <p:cBhvr>
                                        <p:cTn id="54" dur="1000" fill="hold"/>
                                        <p:tgtEl>
                                          <p:spTgt spid="4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1000"/>
                                        <p:tgtEl>
                                          <p:spTgt spid="48"/>
                                        </p:tgtEl>
                                      </p:cBhvr>
                                    </p:animEffect>
                                    <p:anim calcmode="lin" valueType="num">
                                      <p:cBhvr>
                                        <p:cTn id="58" dur="1000" fill="hold"/>
                                        <p:tgtEl>
                                          <p:spTgt spid="48"/>
                                        </p:tgtEl>
                                        <p:attrNameLst>
                                          <p:attrName>ppt_x</p:attrName>
                                        </p:attrNameLst>
                                      </p:cBhvr>
                                      <p:tavLst>
                                        <p:tav tm="0">
                                          <p:val>
                                            <p:strVal val="#ppt_x"/>
                                          </p:val>
                                        </p:tav>
                                        <p:tav tm="100000">
                                          <p:val>
                                            <p:strVal val="#ppt_x"/>
                                          </p:val>
                                        </p:tav>
                                      </p:tavLst>
                                    </p:anim>
                                    <p:anim calcmode="lin" valueType="num">
                                      <p:cBhvr>
                                        <p:cTn id="59" dur="1000" fill="hold"/>
                                        <p:tgtEl>
                                          <p:spTgt spid="48"/>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1000"/>
                                        <p:tgtEl>
                                          <p:spTgt spid="52"/>
                                        </p:tgtEl>
                                      </p:cBhvr>
                                    </p:animEffect>
                                    <p:anim calcmode="lin" valueType="num">
                                      <p:cBhvr>
                                        <p:cTn id="68" dur="1000" fill="hold"/>
                                        <p:tgtEl>
                                          <p:spTgt spid="52"/>
                                        </p:tgtEl>
                                        <p:attrNameLst>
                                          <p:attrName>ppt_x</p:attrName>
                                        </p:attrNameLst>
                                      </p:cBhvr>
                                      <p:tavLst>
                                        <p:tav tm="0">
                                          <p:val>
                                            <p:strVal val="#ppt_x"/>
                                          </p:val>
                                        </p:tav>
                                        <p:tav tm="100000">
                                          <p:val>
                                            <p:strVal val="#ppt_x"/>
                                          </p:val>
                                        </p:tav>
                                      </p:tavLst>
                                    </p:anim>
                                    <p:anim calcmode="lin" valueType="num">
                                      <p:cBhvr>
                                        <p:cTn id="69" dur="1000" fill="hold"/>
                                        <p:tgtEl>
                                          <p:spTgt spid="52"/>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1000"/>
                                        <p:tgtEl>
                                          <p:spTgt spid="53"/>
                                        </p:tgtEl>
                                      </p:cBhvr>
                                    </p:animEffect>
                                    <p:anim calcmode="lin" valueType="num">
                                      <p:cBhvr>
                                        <p:cTn id="73" dur="1000" fill="hold"/>
                                        <p:tgtEl>
                                          <p:spTgt spid="53"/>
                                        </p:tgtEl>
                                        <p:attrNameLst>
                                          <p:attrName>ppt_x</p:attrName>
                                        </p:attrNameLst>
                                      </p:cBhvr>
                                      <p:tavLst>
                                        <p:tav tm="0">
                                          <p:val>
                                            <p:strVal val="#ppt_x"/>
                                          </p:val>
                                        </p:tav>
                                        <p:tav tm="100000">
                                          <p:val>
                                            <p:strVal val="#ppt_x"/>
                                          </p:val>
                                        </p:tav>
                                      </p:tavLst>
                                    </p:anim>
                                    <p:anim calcmode="lin" valueType="num">
                                      <p:cBhvr>
                                        <p:cTn id="74" dur="1000" fill="hold"/>
                                        <p:tgtEl>
                                          <p:spTgt spid="5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1000"/>
                                        <p:tgtEl>
                                          <p:spTgt spid="55"/>
                                        </p:tgtEl>
                                      </p:cBhvr>
                                    </p:animEffect>
                                    <p:anim calcmode="lin" valueType="num">
                                      <p:cBhvr>
                                        <p:cTn id="83" dur="1000" fill="hold"/>
                                        <p:tgtEl>
                                          <p:spTgt spid="55"/>
                                        </p:tgtEl>
                                        <p:attrNameLst>
                                          <p:attrName>ppt_x</p:attrName>
                                        </p:attrNameLst>
                                      </p:cBhvr>
                                      <p:tavLst>
                                        <p:tav tm="0">
                                          <p:val>
                                            <p:strVal val="#ppt_x"/>
                                          </p:val>
                                        </p:tav>
                                        <p:tav tm="100000">
                                          <p:val>
                                            <p:strVal val="#ppt_x"/>
                                          </p:val>
                                        </p:tav>
                                      </p:tavLst>
                                    </p:anim>
                                    <p:anim calcmode="lin" valueType="num">
                                      <p:cBhvr>
                                        <p:cTn id="84"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fade">
                                      <p:cBhvr>
                                        <p:cTn id="89" dur="500"/>
                                        <p:tgtEl>
                                          <p:spTgt spid="57"/>
                                        </p:tgtEl>
                                      </p:cBhvr>
                                    </p:animEffect>
                                  </p:childTnLst>
                                </p:cTn>
                              </p:par>
                              <p:par>
                                <p:cTn id="90" presetID="10" presetClass="entr" presetSubtype="0" fill="hold" nodeType="with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fade">
                                      <p:cBhvr>
                                        <p:cTn id="92" dur="500"/>
                                        <p:tgtEl>
                                          <p:spTgt spid="6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fade">
                                      <p:cBhvr>
                                        <p:cTn id="95" dur="500"/>
                                        <p:tgtEl>
                                          <p:spTgt spid="6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65"/>
                                        </p:tgtEl>
                                        <p:attrNameLst>
                                          <p:attrName>style.visibility</p:attrName>
                                        </p:attrNameLst>
                                      </p:cBhvr>
                                      <p:to>
                                        <p:strVal val="visible"/>
                                      </p:to>
                                    </p:set>
                                    <p:animEffect transition="in" filter="fade">
                                      <p:cBhvr>
                                        <p:cTn id="100" dur="500"/>
                                        <p:tgtEl>
                                          <p:spTgt spid="6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68"/>
                                        </p:tgtEl>
                                        <p:attrNameLst>
                                          <p:attrName>style.visibility</p:attrName>
                                        </p:attrNameLst>
                                      </p:cBhvr>
                                      <p:to>
                                        <p:strVal val="visible"/>
                                      </p:to>
                                    </p:set>
                                    <p:animEffect transition="in" filter="fade">
                                      <p:cBhvr>
                                        <p:cTn id="103" dur="500"/>
                                        <p:tgtEl>
                                          <p:spTgt spid="6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500"/>
                                        <p:tgtEl>
                                          <p:spTgt spid="66"/>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fade">
                                      <p:cBhvr>
                                        <p:cTn id="111" dur="500"/>
                                        <p:tgtEl>
                                          <p:spTgt spid="63"/>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4"/>
                                        </p:tgtEl>
                                        <p:attrNameLst>
                                          <p:attrName>style.visibility</p:attrName>
                                        </p:attrNameLst>
                                      </p:cBhvr>
                                      <p:to>
                                        <p:strVal val="visible"/>
                                      </p:to>
                                    </p:set>
                                    <p:animEffect transition="in" filter="fade">
                                      <p:cBhvr>
                                        <p:cTn id="114" dur="500"/>
                                        <p:tgtEl>
                                          <p:spTgt spid="64"/>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7"/>
                                        </p:tgtEl>
                                        <p:attrNameLst>
                                          <p:attrName>style.visibility</p:attrName>
                                        </p:attrNameLst>
                                      </p:cBhvr>
                                      <p:to>
                                        <p:strVal val="visible"/>
                                      </p:to>
                                    </p:set>
                                    <p:animEffect transition="in" filter="fade">
                                      <p:cBhvr>
                                        <p:cTn id="117" dur="500"/>
                                        <p:tgtEl>
                                          <p:spTgt spid="67"/>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additive="base">
                                        <p:cTn id="122" dur="500" fill="hold"/>
                                        <p:tgtEl>
                                          <p:spTgt spid="69"/>
                                        </p:tgtEl>
                                        <p:attrNameLst>
                                          <p:attrName>ppt_x</p:attrName>
                                        </p:attrNameLst>
                                      </p:cBhvr>
                                      <p:tavLst>
                                        <p:tav tm="0">
                                          <p:val>
                                            <p:strVal val="#ppt_x"/>
                                          </p:val>
                                        </p:tav>
                                        <p:tav tm="100000">
                                          <p:val>
                                            <p:strVal val="#ppt_x"/>
                                          </p:val>
                                        </p:tav>
                                      </p:tavLst>
                                    </p:anim>
                                    <p:anim calcmode="lin" valueType="num">
                                      <p:cBhvr additive="base">
                                        <p:cTn id="123"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70"/>
                                        </p:tgtEl>
                                        <p:attrNameLst>
                                          <p:attrName>style.visibility</p:attrName>
                                        </p:attrNameLst>
                                      </p:cBhvr>
                                      <p:to>
                                        <p:strVal val="visible"/>
                                      </p:to>
                                    </p:set>
                                    <p:anim calcmode="lin" valueType="num">
                                      <p:cBhvr additive="base">
                                        <p:cTn id="128" dur="500" fill="hold"/>
                                        <p:tgtEl>
                                          <p:spTgt spid="70"/>
                                        </p:tgtEl>
                                        <p:attrNameLst>
                                          <p:attrName>ppt_x</p:attrName>
                                        </p:attrNameLst>
                                      </p:cBhvr>
                                      <p:tavLst>
                                        <p:tav tm="0">
                                          <p:val>
                                            <p:strVal val="#ppt_x"/>
                                          </p:val>
                                        </p:tav>
                                        <p:tav tm="100000">
                                          <p:val>
                                            <p:strVal val="#ppt_x"/>
                                          </p:val>
                                        </p:tav>
                                      </p:tavLst>
                                    </p:anim>
                                    <p:anim calcmode="lin" valueType="num">
                                      <p:cBhvr additive="base">
                                        <p:cTn id="129"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71"/>
                                        </p:tgtEl>
                                        <p:attrNameLst>
                                          <p:attrName>style.visibility</p:attrName>
                                        </p:attrNameLst>
                                      </p:cBhvr>
                                      <p:to>
                                        <p:strVal val="visible"/>
                                      </p:to>
                                    </p:set>
                                    <p:anim calcmode="lin" valueType="num">
                                      <p:cBhvr additive="base">
                                        <p:cTn id="134" dur="500" fill="hold"/>
                                        <p:tgtEl>
                                          <p:spTgt spid="71"/>
                                        </p:tgtEl>
                                        <p:attrNameLst>
                                          <p:attrName>ppt_x</p:attrName>
                                        </p:attrNameLst>
                                      </p:cBhvr>
                                      <p:tavLst>
                                        <p:tav tm="0">
                                          <p:val>
                                            <p:strVal val="#ppt_x"/>
                                          </p:val>
                                        </p:tav>
                                        <p:tav tm="100000">
                                          <p:val>
                                            <p:strVal val="#ppt_x"/>
                                          </p:val>
                                        </p:tav>
                                      </p:tavLst>
                                    </p:anim>
                                    <p:anim calcmode="lin" valueType="num">
                                      <p:cBhvr additive="base">
                                        <p:cTn id="135"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72"/>
                                        </p:tgtEl>
                                        <p:attrNameLst>
                                          <p:attrName>style.visibility</p:attrName>
                                        </p:attrNameLst>
                                      </p:cBhvr>
                                      <p:to>
                                        <p:strVal val="visible"/>
                                      </p:to>
                                    </p:set>
                                    <p:anim calcmode="lin" valueType="num">
                                      <p:cBhvr additive="base">
                                        <p:cTn id="140" dur="500" fill="hold"/>
                                        <p:tgtEl>
                                          <p:spTgt spid="72"/>
                                        </p:tgtEl>
                                        <p:attrNameLst>
                                          <p:attrName>ppt_x</p:attrName>
                                        </p:attrNameLst>
                                      </p:cBhvr>
                                      <p:tavLst>
                                        <p:tav tm="0">
                                          <p:val>
                                            <p:strVal val="#ppt_x"/>
                                          </p:val>
                                        </p:tav>
                                        <p:tav tm="100000">
                                          <p:val>
                                            <p:strVal val="#ppt_x"/>
                                          </p:val>
                                        </p:tav>
                                      </p:tavLst>
                                    </p:anim>
                                    <p:anim calcmode="lin" valueType="num">
                                      <p:cBhvr additive="base">
                                        <p:cTn id="141"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73"/>
                                        </p:tgtEl>
                                        <p:attrNameLst>
                                          <p:attrName>style.visibility</p:attrName>
                                        </p:attrNameLst>
                                      </p:cBhvr>
                                      <p:to>
                                        <p:strVal val="visible"/>
                                      </p:to>
                                    </p:set>
                                    <p:anim calcmode="lin" valueType="num">
                                      <p:cBhvr additive="base">
                                        <p:cTn id="146" dur="500" fill="hold"/>
                                        <p:tgtEl>
                                          <p:spTgt spid="73"/>
                                        </p:tgtEl>
                                        <p:attrNameLst>
                                          <p:attrName>ppt_x</p:attrName>
                                        </p:attrNameLst>
                                      </p:cBhvr>
                                      <p:tavLst>
                                        <p:tav tm="0">
                                          <p:val>
                                            <p:strVal val="#ppt_x"/>
                                          </p:val>
                                        </p:tav>
                                        <p:tav tm="100000">
                                          <p:val>
                                            <p:strVal val="#ppt_x"/>
                                          </p:val>
                                        </p:tav>
                                      </p:tavLst>
                                    </p:anim>
                                    <p:anim calcmode="lin" valueType="num">
                                      <p:cBhvr additive="base">
                                        <p:cTn id="147" dur="500" fill="hold"/>
                                        <p:tgtEl>
                                          <p:spTgt spid="73"/>
                                        </p:tgtEl>
                                        <p:attrNameLst>
                                          <p:attrName>ppt_y</p:attrName>
                                        </p:attrNameLst>
                                      </p:cBhvr>
                                      <p:tavLst>
                                        <p:tav tm="0">
                                          <p:val>
                                            <p:strVal val="1+#ppt_h/2"/>
                                          </p:val>
                                        </p:tav>
                                        <p:tav tm="100000">
                                          <p:val>
                                            <p:strVal val="#ppt_y"/>
                                          </p:val>
                                        </p:tav>
                                      </p:tavLst>
                                    </p:anim>
                                  </p:childTnLst>
                                </p:cTn>
                              </p:par>
                              <p:par>
                                <p:cTn id="148" presetID="1" presetClass="entr" presetSubtype="0" fill="hold" grpId="0" nodeType="withEffect">
                                  <p:stCondLst>
                                    <p:cond delay="0"/>
                                  </p:stCondLst>
                                  <p:childTnLst>
                                    <p:set>
                                      <p:cBhvr>
                                        <p:cTn id="149" dur="1" fill="hold">
                                          <p:stCondLst>
                                            <p:cond delay="0"/>
                                          </p:stCondLst>
                                        </p:cTn>
                                        <p:tgtEl>
                                          <p:spTgt spid="59"/>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74"/>
                                        </p:tgtEl>
                                        <p:attrNameLst>
                                          <p:attrName>style.visibility</p:attrName>
                                        </p:attrNameLst>
                                      </p:cBhvr>
                                      <p:to>
                                        <p:strVal val="visible"/>
                                      </p:to>
                                    </p:set>
                                    <p:anim calcmode="lin" valueType="num">
                                      <p:cBhvr additive="base">
                                        <p:cTn id="154" dur="500" fill="hold"/>
                                        <p:tgtEl>
                                          <p:spTgt spid="74"/>
                                        </p:tgtEl>
                                        <p:attrNameLst>
                                          <p:attrName>ppt_x</p:attrName>
                                        </p:attrNameLst>
                                      </p:cBhvr>
                                      <p:tavLst>
                                        <p:tav tm="0">
                                          <p:val>
                                            <p:strVal val="#ppt_x"/>
                                          </p:val>
                                        </p:tav>
                                        <p:tav tm="100000">
                                          <p:val>
                                            <p:strVal val="#ppt_x"/>
                                          </p:val>
                                        </p:tav>
                                      </p:tavLst>
                                    </p:anim>
                                    <p:anim calcmode="lin" valueType="num">
                                      <p:cBhvr additive="base">
                                        <p:cTn id="155"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75"/>
                                        </p:tgtEl>
                                        <p:attrNameLst>
                                          <p:attrName>style.visibility</p:attrName>
                                        </p:attrNameLst>
                                      </p:cBhvr>
                                      <p:to>
                                        <p:strVal val="visible"/>
                                      </p:to>
                                    </p:set>
                                    <p:anim calcmode="lin" valueType="num">
                                      <p:cBhvr additive="base">
                                        <p:cTn id="160" dur="500" fill="hold"/>
                                        <p:tgtEl>
                                          <p:spTgt spid="75"/>
                                        </p:tgtEl>
                                        <p:attrNameLst>
                                          <p:attrName>ppt_x</p:attrName>
                                        </p:attrNameLst>
                                      </p:cBhvr>
                                      <p:tavLst>
                                        <p:tav tm="0">
                                          <p:val>
                                            <p:strVal val="#ppt_x"/>
                                          </p:val>
                                        </p:tav>
                                        <p:tav tm="100000">
                                          <p:val>
                                            <p:strVal val="#ppt_x"/>
                                          </p:val>
                                        </p:tav>
                                      </p:tavLst>
                                    </p:anim>
                                    <p:anim calcmode="lin" valueType="num">
                                      <p:cBhvr additive="base">
                                        <p:cTn id="161"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76"/>
                                        </p:tgtEl>
                                        <p:attrNameLst>
                                          <p:attrName>style.visibility</p:attrName>
                                        </p:attrNameLst>
                                      </p:cBhvr>
                                      <p:to>
                                        <p:strVal val="visible"/>
                                      </p:to>
                                    </p:set>
                                    <p:anim calcmode="lin" valueType="num">
                                      <p:cBhvr additive="base">
                                        <p:cTn id="166" dur="500" fill="hold"/>
                                        <p:tgtEl>
                                          <p:spTgt spid="76"/>
                                        </p:tgtEl>
                                        <p:attrNameLst>
                                          <p:attrName>ppt_x</p:attrName>
                                        </p:attrNameLst>
                                      </p:cBhvr>
                                      <p:tavLst>
                                        <p:tav tm="0">
                                          <p:val>
                                            <p:strVal val="#ppt_x"/>
                                          </p:val>
                                        </p:tav>
                                        <p:tav tm="100000">
                                          <p:val>
                                            <p:strVal val="#ppt_x"/>
                                          </p:val>
                                        </p:tav>
                                      </p:tavLst>
                                    </p:anim>
                                    <p:anim calcmode="lin" valueType="num">
                                      <p:cBhvr additive="base">
                                        <p:cTn id="167" dur="500" fill="hold"/>
                                        <p:tgtEl>
                                          <p:spTgt spid="76"/>
                                        </p:tgtEl>
                                        <p:attrNameLst>
                                          <p:attrName>ppt_y</p:attrName>
                                        </p:attrNameLst>
                                      </p:cBhvr>
                                      <p:tavLst>
                                        <p:tav tm="0">
                                          <p:val>
                                            <p:strVal val="1+#ppt_h/2"/>
                                          </p:val>
                                        </p:tav>
                                        <p:tav tm="100000">
                                          <p:val>
                                            <p:strVal val="#ppt_y"/>
                                          </p:val>
                                        </p:tav>
                                      </p:tavLst>
                                    </p:anim>
                                  </p:childTnLst>
                                </p:cTn>
                              </p:par>
                              <p:par>
                                <p:cTn id="168" presetID="31" presetClass="entr" presetSubtype="0" fill="hold" nodeType="withEffect">
                                  <p:stCondLst>
                                    <p:cond delay="0"/>
                                  </p:stCondLst>
                                  <p:childTnLst>
                                    <p:set>
                                      <p:cBhvr>
                                        <p:cTn id="169" dur="1" fill="hold">
                                          <p:stCondLst>
                                            <p:cond delay="0"/>
                                          </p:stCondLst>
                                        </p:cTn>
                                        <p:tgtEl>
                                          <p:spTgt spid="4098"/>
                                        </p:tgtEl>
                                        <p:attrNameLst>
                                          <p:attrName>style.visibility</p:attrName>
                                        </p:attrNameLst>
                                      </p:cBhvr>
                                      <p:to>
                                        <p:strVal val="visible"/>
                                      </p:to>
                                    </p:set>
                                    <p:anim calcmode="lin" valueType="num">
                                      <p:cBhvr>
                                        <p:cTn id="170" dur="1000" fill="hold"/>
                                        <p:tgtEl>
                                          <p:spTgt spid="4098"/>
                                        </p:tgtEl>
                                        <p:attrNameLst>
                                          <p:attrName>ppt_w</p:attrName>
                                        </p:attrNameLst>
                                      </p:cBhvr>
                                      <p:tavLst>
                                        <p:tav tm="0">
                                          <p:val>
                                            <p:fltVal val="0"/>
                                          </p:val>
                                        </p:tav>
                                        <p:tav tm="100000">
                                          <p:val>
                                            <p:strVal val="#ppt_w"/>
                                          </p:val>
                                        </p:tav>
                                      </p:tavLst>
                                    </p:anim>
                                    <p:anim calcmode="lin" valueType="num">
                                      <p:cBhvr>
                                        <p:cTn id="171" dur="1000" fill="hold"/>
                                        <p:tgtEl>
                                          <p:spTgt spid="4098"/>
                                        </p:tgtEl>
                                        <p:attrNameLst>
                                          <p:attrName>ppt_h</p:attrName>
                                        </p:attrNameLst>
                                      </p:cBhvr>
                                      <p:tavLst>
                                        <p:tav tm="0">
                                          <p:val>
                                            <p:fltVal val="0"/>
                                          </p:val>
                                        </p:tav>
                                        <p:tav tm="100000">
                                          <p:val>
                                            <p:strVal val="#ppt_h"/>
                                          </p:val>
                                        </p:tav>
                                      </p:tavLst>
                                    </p:anim>
                                    <p:anim calcmode="lin" valueType="num">
                                      <p:cBhvr>
                                        <p:cTn id="172" dur="1000" fill="hold"/>
                                        <p:tgtEl>
                                          <p:spTgt spid="4098"/>
                                        </p:tgtEl>
                                        <p:attrNameLst>
                                          <p:attrName>style.rotation</p:attrName>
                                        </p:attrNameLst>
                                      </p:cBhvr>
                                      <p:tavLst>
                                        <p:tav tm="0">
                                          <p:val>
                                            <p:fltVal val="90"/>
                                          </p:val>
                                        </p:tav>
                                        <p:tav tm="100000">
                                          <p:val>
                                            <p:fltVal val="0"/>
                                          </p:val>
                                        </p:tav>
                                      </p:tavLst>
                                    </p:anim>
                                    <p:animEffect transition="in" filter="fade">
                                      <p:cBhvr>
                                        <p:cTn id="173" dur="1000"/>
                                        <p:tgtEl>
                                          <p:spTgt spid="4098"/>
                                        </p:tgtEl>
                                      </p:cBhvr>
                                    </p:animEffect>
                                  </p:childTnLst>
                                </p:cTn>
                              </p:par>
                              <p:par>
                                <p:cTn id="174" presetID="1" presetClass="entr" presetSubtype="0" fill="hold" grpId="0" nodeType="withEffect">
                                  <p:stCondLst>
                                    <p:cond delay="0"/>
                                  </p:stCondLst>
                                  <p:childTnLst>
                                    <p:set>
                                      <p:cBhvr>
                                        <p:cTn id="175"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24" grpId="0" animBg="1"/>
      <p:bldP spid="36" grpId="0"/>
      <p:bldP spid="37" grpId="0"/>
      <p:bldP spid="38" grpId="0"/>
      <p:bldP spid="39" grpId="0"/>
      <p:bldP spid="40" grpId="0" animBg="1"/>
      <p:bldP spid="42" grpId="0" animBg="1"/>
      <p:bldP spid="52" grpId="0"/>
      <p:bldP spid="53" grpId="0"/>
      <p:bldP spid="54" grpId="0"/>
      <p:bldP spid="55" grpId="0"/>
      <p:bldP spid="62" grpId="0" animBg="1"/>
      <p:bldP spid="63" grpId="0" animBg="1"/>
      <p:bldP spid="64" grpId="0" animBg="1"/>
      <p:bldP spid="65" grpId="0" animBg="1"/>
      <p:bldP spid="66" grpId="0" animBg="1"/>
      <p:bldP spid="67" grpId="0" animBg="1"/>
      <p:bldP spid="69" grpId="0"/>
      <p:bldP spid="70" grpId="0" animBg="1"/>
      <p:bldP spid="71" grpId="0" animBg="1"/>
      <p:bldP spid="72" grpId="0" animBg="1"/>
      <p:bldP spid="73" grpId="0" animBg="1"/>
      <p:bldP spid="74" grpId="0" animBg="1"/>
      <p:bldP spid="75" grpId="0" animBg="1"/>
      <p:bldP spid="76" grpId="0" animBg="1"/>
      <p:bldP spid="56"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0127" y="1912938"/>
            <a:ext cx="2690830" cy="1447800"/>
          </a:xfrm>
        </p:spPr>
        <p:txBody>
          <a:bodyPr/>
          <a:lstStyle/>
          <a:p>
            <a:r>
              <a:rPr lang="en-US" dirty="0" smtClean="0"/>
              <a:t>Ramps</a:t>
            </a:r>
            <a:endParaRPr lang="en-US" dirty="0"/>
          </a:p>
        </p:txBody>
      </p:sp>
      <p:pic>
        <p:nvPicPr>
          <p:cNvPr id="1026" name="Picture 2" descr="http://www.webassign.net/userimages/paul.koblas@azwestern/Questions/phy_221/images/block_on_ramp_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309" y="228889"/>
            <a:ext cx="3281216"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https://www.physics.purdue.edu/demos/images/1J-15_sized.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https://www.physics.purdue.edu/demos/images/1J-15_sized.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0" descr="https://www.physics.purdue.edu/demos/images/1J-15_sized.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2" descr="https://encrypted-tbn0.google.com/images?q=tbn:ANd9GcQeamAjbmSMl1Hq-NUWbVSJKcaVKxOHPS3tGRMXE3RnBb4h5Nip"/>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descr="http://www.merrimanspiano.com/IMAGES/SmallUprightOnRamp-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3505200"/>
            <a:ext cx="4038600" cy="302895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img.photobucket.com/albums/v201/tupe_/000physic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160337"/>
            <a:ext cx="304800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179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2.sjs.org/friedman/PhysAPC/images/foxMoreFromPhysLab.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609600"/>
            <a:ext cx="8342275"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278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5638800" y="2541942"/>
            <a:ext cx="528671" cy="2567831"/>
            <a:chOff x="1352730" y="2667000"/>
            <a:chExt cx="528671" cy="2567831"/>
          </a:xfrm>
        </p:grpSpPr>
        <p:sp>
          <p:nvSpPr>
            <p:cNvPr id="9" name="Oval 8"/>
            <p:cNvSpPr/>
            <p:nvPr/>
          </p:nvSpPr>
          <p:spPr>
            <a:xfrm>
              <a:off x="1626547" y="3664527"/>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0"/>
            </p:cNvCxnSpPr>
            <p:nvPr/>
          </p:nvCxnSpPr>
          <p:spPr>
            <a:xfrm flipV="1">
              <a:off x="1686477" y="2667000"/>
              <a:ext cx="0" cy="9975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9" idx="4"/>
            </p:cNvCxnSpPr>
            <p:nvPr/>
          </p:nvCxnSpPr>
          <p:spPr>
            <a:xfrm>
              <a:off x="1686477" y="3816927"/>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1352730" y="2911642"/>
              <a:ext cx="333746" cy="369332"/>
            </a:xfrm>
            <a:prstGeom prst="rect">
              <a:avLst/>
            </a:prstGeom>
            <a:noFill/>
          </p:spPr>
          <p:txBody>
            <a:bodyPr wrap="none" rtlCol="0">
              <a:spAutoFit/>
            </a:bodyPr>
            <a:lstStyle/>
            <a:p>
              <a:r>
                <a:rPr lang="en-US" dirty="0" smtClean="0"/>
                <a:t>N</a:t>
              </a:r>
              <a:endParaRPr lang="en-US" dirty="0"/>
            </a:p>
          </p:txBody>
        </p:sp>
        <p:sp>
          <p:nvSpPr>
            <p:cNvPr id="17" name="TextBox 16"/>
            <p:cNvSpPr txBox="1"/>
            <p:nvPr/>
          </p:nvSpPr>
          <p:spPr>
            <a:xfrm>
              <a:off x="1491551" y="4865499"/>
              <a:ext cx="389850" cy="369332"/>
            </a:xfrm>
            <a:prstGeom prst="rect">
              <a:avLst/>
            </a:prstGeom>
            <a:noFill/>
          </p:spPr>
          <p:txBody>
            <a:bodyPr wrap="none" rtlCol="0">
              <a:spAutoFit/>
            </a:bodyPr>
            <a:lstStyle/>
            <a:p>
              <a:r>
                <a:rPr lang="en-US" dirty="0" smtClean="0"/>
                <a:t>W</a:t>
              </a:r>
              <a:endParaRPr lang="en-US" dirty="0"/>
            </a:p>
          </p:txBody>
        </p:sp>
      </p:grpSp>
      <p:sp>
        <p:nvSpPr>
          <p:cNvPr id="37" name="Title 1"/>
          <p:cNvSpPr>
            <a:spLocks noGrp="1"/>
          </p:cNvSpPr>
          <p:nvPr>
            <p:ph type="title"/>
          </p:nvPr>
        </p:nvSpPr>
        <p:spPr>
          <a:xfrm>
            <a:off x="408709" y="1136283"/>
            <a:ext cx="8229600" cy="1143000"/>
          </a:xfrm>
        </p:spPr>
        <p:txBody>
          <a:bodyPr>
            <a:normAutofit fontScale="90000"/>
          </a:bodyPr>
          <a:lstStyle/>
          <a:p>
            <a:r>
              <a:rPr lang="en-US" dirty="0" smtClean="0"/>
              <a:t>So far we’ve done problems on a flat surface</a:t>
            </a:r>
            <a:endParaRPr lang="en-US" dirty="0"/>
          </a:p>
        </p:txBody>
      </p:sp>
      <p:sp>
        <p:nvSpPr>
          <p:cNvPr id="45" name="TextBox 44"/>
          <p:cNvSpPr txBox="1"/>
          <p:nvPr/>
        </p:nvSpPr>
        <p:spPr>
          <a:xfrm>
            <a:off x="294409" y="5266154"/>
            <a:ext cx="8458200" cy="1384995"/>
          </a:xfrm>
          <a:prstGeom prst="rect">
            <a:avLst/>
          </a:prstGeom>
          <a:noFill/>
        </p:spPr>
        <p:txBody>
          <a:bodyPr wrap="square" rtlCol="0">
            <a:spAutoFit/>
          </a:bodyPr>
          <a:lstStyle/>
          <a:p>
            <a:r>
              <a:rPr lang="en-US" sz="2800" dirty="0" smtClean="0"/>
              <a:t>What if we start tilting the ramp?</a:t>
            </a:r>
          </a:p>
          <a:p>
            <a:endParaRPr lang="en-US" sz="2800" dirty="0" smtClean="0"/>
          </a:p>
          <a:p>
            <a:r>
              <a:rPr lang="en-US" sz="2800" dirty="0" smtClean="0"/>
              <a:t>What happens to the magnitude of the Normal Force?</a:t>
            </a:r>
            <a:endParaRPr lang="en-US" sz="2800" dirty="0"/>
          </a:p>
        </p:txBody>
      </p:sp>
      <p:grpSp>
        <p:nvGrpSpPr>
          <p:cNvPr id="57" name="Group 56"/>
          <p:cNvGrpSpPr/>
          <p:nvPr/>
        </p:nvGrpSpPr>
        <p:grpSpPr>
          <a:xfrm>
            <a:off x="1023341" y="2682858"/>
            <a:ext cx="3586759" cy="1212125"/>
            <a:chOff x="304800" y="1371600"/>
            <a:chExt cx="3586759" cy="1212125"/>
          </a:xfrm>
        </p:grpSpPr>
        <p:grpSp>
          <p:nvGrpSpPr>
            <p:cNvPr id="46" name="Group 45"/>
            <p:cNvGrpSpPr/>
            <p:nvPr/>
          </p:nvGrpSpPr>
          <p:grpSpPr>
            <a:xfrm>
              <a:off x="304800" y="1371600"/>
              <a:ext cx="3276600" cy="1170710"/>
              <a:chOff x="304800" y="1371600"/>
              <a:chExt cx="3276600" cy="1170710"/>
            </a:xfrm>
          </p:grpSpPr>
          <p:sp>
            <p:nvSpPr>
              <p:cNvPr id="4" name="TextBox 3"/>
              <p:cNvSpPr txBox="1">
                <a:spLocks noRot="1" noChangeAspect="1" noMove="1" noResize="1" noEditPoints="1" noAdjustHandles="1" noChangeArrowheads="1" noChangeShapeType="1" noTextEdit="1"/>
              </p:cNvSpPr>
              <p:nvPr/>
            </p:nvSpPr>
            <p:spPr>
              <a:xfrm>
                <a:off x="1446484" y="1371600"/>
                <a:ext cx="599844" cy="523220"/>
              </a:xfrm>
              <a:prstGeom prst="rect">
                <a:avLst/>
              </a:prstGeom>
              <a:blipFill rotWithShape="1">
                <a:blip r:embed="rId2" cstate="print"/>
                <a:stretch>
                  <a:fillRect/>
                </a:stretch>
              </a:blipFill>
            </p:spPr>
            <p:txBody>
              <a:bodyPr/>
              <a:lstStyle/>
              <a:p>
                <a:r>
                  <a:rPr lang="en-US">
                    <a:noFill/>
                  </a:rPr>
                  <a:t> </a:t>
                </a:r>
              </a:p>
            </p:txBody>
          </p:sp>
          <p:cxnSp>
            <p:nvCxnSpPr>
              <p:cNvPr id="7" name="Straight Connector 6"/>
              <p:cNvCxnSpPr/>
              <p:nvPr/>
            </p:nvCxnSpPr>
            <p:spPr>
              <a:xfrm>
                <a:off x="304800" y="2542310"/>
                <a:ext cx="3276600" cy="0"/>
              </a:xfrm>
              <a:prstGeom prst="line">
                <a:avLst/>
              </a:prstGeom>
            </p:spPr>
            <p:style>
              <a:lnRef idx="2">
                <a:schemeClr val="dk1"/>
              </a:lnRef>
              <a:fillRef idx="0">
                <a:schemeClr val="dk1"/>
              </a:fillRef>
              <a:effectRef idx="1">
                <a:schemeClr val="dk1"/>
              </a:effectRef>
              <a:fontRef idx="minor">
                <a:schemeClr val="tx1"/>
              </a:fontRef>
            </p:style>
          </p:cxnSp>
          <p:sp>
            <p:nvSpPr>
              <p:cNvPr id="8" name="Rectangle 7"/>
              <p:cNvSpPr/>
              <p:nvPr/>
            </p:nvSpPr>
            <p:spPr>
              <a:xfrm>
                <a:off x="1326625" y="213360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ight Arrow 55"/>
            <p:cNvSpPr/>
            <p:nvPr/>
          </p:nvSpPr>
          <p:spPr>
            <a:xfrm>
              <a:off x="2057400" y="2133600"/>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Tree>
    <p:extLst>
      <p:ext uri="{BB962C8B-B14F-4D97-AF65-F5344CB8AC3E}">
        <p14:creationId xmlns:p14="http://schemas.microsoft.com/office/powerpoint/2010/main" val="139383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1352730" y="2636921"/>
            <a:ext cx="7339362" cy="2597910"/>
            <a:chOff x="1352730" y="2636921"/>
            <a:chExt cx="7339362" cy="2597910"/>
          </a:xfrm>
        </p:grpSpPr>
        <p:sp>
          <p:nvSpPr>
            <p:cNvPr id="9" name="Oval 8"/>
            <p:cNvSpPr/>
            <p:nvPr/>
          </p:nvSpPr>
          <p:spPr>
            <a:xfrm>
              <a:off x="1626547" y="3664527"/>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0"/>
            </p:cNvCxnSpPr>
            <p:nvPr/>
          </p:nvCxnSpPr>
          <p:spPr>
            <a:xfrm flipV="1">
              <a:off x="1686477" y="2667000"/>
              <a:ext cx="0" cy="9975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9" idx="4"/>
            </p:cNvCxnSpPr>
            <p:nvPr/>
          </p:nvCxnSpPr>
          <p:spPr>
            <a:xfrm>
              <a:off x="1686477" y="3816927"/>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1352730" y="2911642"/>
              <a:ext cx="333746" cy="369332"/>
            </a:xfrm>
            <a:prstGeom prst="rect">
              <a:avLst/>
            </a:prstGeom>
            <a:noFill/>
          </p:spPr>
          <p:txBody>
            <a:bodyPr wrap="none" rtlCol="0">
              <a:spAutoFit/>
            </a:bodyPr>
            <a:lstStyle/>
            <a:p>
              <a:r>
                <a:rPr lang="en-US" dirty="0" smtClean="0"/>
                <a:t>N</a:t>
              </a:r>
              <a:endParaRPr lang="en-US" dirty="0"/>
            </a:p>
          </p:txBody>
        </p:sp>
        <p:sp>
          <p:nvSpPr>
            <p:cNvPr id="17" name="TextBox 16"/>
            <p:cNvSpPr txBox="1"/>
            <p:nvPr/>
          </p:nvSpPr>
          <p:spPr>
            <a:xfrm>
              <a:off x="1491551" y="4865499"/>
              <a:ext cx="389850" cy="369332"/>
            </a:xfrm>
            <a:prstGeom prst="rect">
              <a:avLst/>
            </a:prstGeom>
            <a:noFill/>
          </p:spPr>
          <p:txBody>
            <a:bodyPr wrap="none" rtlCol="0">
              <a:spAutoFit/>
            </a:bodyPr>
            <a:lstStyle/>
            <a:p>
              <a:r>
                <a:rPr lang="en-US" dirty="0" smtClean="0"/>
                <a:t>W</a:t>
              </a:r>
              <a:endParaRPr lang="en-US" dirty="0"/>
            </a:p>
          </p:txBody>
        </p:sp>
        <p:sp>
          <p:nvSpPr>
            <p:cNvPr id="29" name="Oval 28"/>
            <p:cNvSpPr/>
            <p:nvPr/>
          </p:nvSpPr>
          <p:spPr>
            <a:xfrm>
              <a:off x="8437238" y="2636921"/>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29" idx="4"/>
            </p:cNvCxnSpPr>
            <p:nvPr/>
          </p:nvCxnSpPr>
          <p:spPr>
            <a:xfrm>
              <a:off x="8497168" y="2789321"/>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8302242" y="3837893"/>
              <a:ext cx="389850" cy="369332"/>
            </a:xfrm>
            <a:prstGeom prst="rect">
              <a:avLst/>
            </a:prstGeom>
            <a:noFill/>
          </p:spPr>
          <p:txBody>
            <a:bodyPr wrap="none" rtlCol="0">
              <a:spAutoFit/>
            </a:bodyPr>
            <a:lstStyle/>
            <a:p>
              <a:r>
                <a:rPr lang="en-US" dirty="0" smtClean="0"/>
                <a:t>W</a:t>
              </a:r>
              <a:endParaRPr lang="en-US" dirty="0"/>
            </a:p>
          </p:txBody>
        </p:sp>
      </p:grpSp>
      <p:grpSp>
        <p:nvGrpSpPr>
          <p:cNvPr id="49" name="Group 48"/>
          <p:cNvGrpSpPr/>
          <p:nvPr/>
        </p:nvGrpSpPr>
        <p:grpSpPr>
          <a:xfrm>
            <a:off x="3411918" y="2884447"/>
            <a:ext cx="1474203" cy="2343824"/>
            <a:chOff x="3411918" y="2884447"/>
            <a:chExt cx="1474203" cy="2343824"/>
          </a:xfrm>
        </p:grpSpPr>
        <p:sp>
          <p:nvSpPr>
            <p:cNvPr id="39" name="Oval 38"/>
            <p:cNvSpPr/>
            <p:nvPr/>
          </p:nvSpPr>
          <p:spPr>
            <a:xfrm>
              <a:off x="4143656" y="3703904"/>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a:endCxn id="42" idx="1"/>
            </p:cNvCxnSpPr>
            <p:nvPr/>
          </p:nvCxnSpPr>
          <p:spPr>
            <a:xfrm flipV="1">
              <a:off x="4228632" y="3069113"/>
              <a:ext cx="323743" cy="6637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a:stCxn id="39" idx="4"/>
            </p:cNvCxnSpPr>
            <p:nvPr/>
          </p:nvCxnSpPr>
          <p:spPr>
            <a:xfrm>
              <a:off x="4203586" y="3856304"/>
              <a:ext cx="0" cy="10091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2" name="TextBox 41"/>
            <p:cNvSpPr txBox="1"/>
            <p:nvPr/>
          </p:nvSpPr>
          <p:spPr>
            <a:xfrm>
              <a:off x="4552375" y="2884447"/>
              <a:ext cx="333746" cy="369332"/>
            </a:xfrm>
            <a:prstGeom prst="rect">
              <a:avLst/>
            </a:prstGeom>
            <a:noFill/>
          </p:spPr>
          <p:txBody>
            <a:bodyPr wrap="none" rtlCol="0">
              <a:spAutoFit/>
            </a:bodyPr>
            <a:lstStyle/>
            <a:p>
              <a:r>
                <a:rPr lang="en-US" dirty="0" smtClean="0"/>
                <a:t>N</a:t>
              </a:r>
              <a:endParaRPr lang="en-US" dirty="0"/>
            </a:p>
          </p:txBody>
        </p:sp>
        <p:sp>
          <p:nvSpPr>
            <p:cNvPr id="43" name="TextBox 42"/>
            <p:cNvSpPr txBox="1"/>
            <p:nvPr/>
          </p:nvSpPr>
          <p:spPr>
            <a:xfrm>
              <a:off x="4008660" y="4858939"/>
              <a:ext cx="389850" cy="369332"/>
            </a:xfrm>
            <a:prstGeom prst="rect">
              <a:avLst/>
            </a:prstGeom>
            <a:noFill/>
          </p:spPr>
          <p:txBody>
            <a:bodyPr wrap="none" rtlCol="0">
              <a:spAutoFit/>
            </a:bodyPr>
            <a:lstStyle/>
            <a:p>
              <a:r>
                <a:rPr lang="en-US" dirty="0" smtClean="0"/>
                <a:t>W</a:t>
              </a:r>
              <a:endParaRPr lang="en-US" dirty="0"/>
            </a:p>
          </p:txBody>
        </p:sp>
        <p:cxnSp>
          <p:nvCxnSpPr>
            <p:cNvPr id="50" name="Straight Arrow Connector 49"/>
            <p:cNvCxnSpPr>
              <a:stCxn id="39" idx="1"/>
            </p:cNvCxnSpPr>
            <p:nvPr/>
          </p:nvCxnSpPr>
          <p:spPr>
            <a:xfrm flipH="1" flipV="1">
              <a:off x="3688825" y="3414562"/>
              <a:ext cx="472384" cy="3116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 name="TextBox 50"/>
            <p:cNvSpPr txBox="1"/>
            <p:nvPr/>
          </p:nvSpPr>
          <p:spPr>
            <a:xfrm>
              <a:off x="3411918" y="3196503"/>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grpSp>
      <p:sp>
        <p:nvSpPr>
          <p:cNvPr id="37" name="Title 1"/>
          <p:cNvSpPr>
            <a:spLocks noGrp="1"/>
          </p:cNvSpPr>
          <p:nvPr>
            <p:ph type="title"/>
          </p:nvPr>
        </p:nvSpPr>
        <p:spPr>
          <a:xfrm>
            <a:off x="381000" y="304800"/>
            <a:ext cx="8229600" cy="1143000"/>
          </a:xfrm>
        </p:spPr>
        <p:txBody>
          <a:bodyPr/>
          <a:lstStyle/>
          <a:p>
            <a:r>
              <a:rPr lang="en-US" dirty="0" smtClean="0"/>
              <a:t>Looking at the extremes</a:t>
            </a:r>
            <a:endParaRPr lang="en-US" dirty="0"/>
          </a:p>
        </p:txBody>
      </p:sp>
      <p:grpSp>
        <p:nvGrpSpPr>
          <p:cNvPr id="60" name="Group 59"/>
          <p:cNvGrpSpPr/>
          <p:nvPr/>
        </p:nvGrpSpPr>
        <p:grpSpPr>
          <a:xfrm>
            <a:off x="304800" y="1371600"/>
            <a:ext cx="8377513" cy="3510559"/>
            <a:chOff x="304800" y="1371600"/>
            <a:chExt cx="8377513" cy="3510559"/>
          </a:xfrm>
        </p:grpSpPr>
        <p:grpSp>
          <p:nvGrpSpPr>
            <p:cNvPr id="57" name="Group 56"/>
            <p:cNvGrpSpPr/>
            <p:nvPr/>
          </p:nvGrpSpPr>
          <p:grpSpPr>
            <a:xfrm>
              <a:off x="304800" y="1371600"/>
              <a:ext cx="8377513" cy="2751250"/>
              <a:chOff x="304800" y="1371600"/>
              <a:chExt cx="8377513" cy="2751250"/>
            </a:xfrm>
          </p:grpSpPr>
          <p:grpSp>
            <p:nvGrpSpPr>
              <p:cNvPr id="46" name="Group 45"/>
              <p:cNvGrpSpPr/>
              <p:nvPr/>
            </p:nvGrpSpPr>
            <p:grpSpPr>
              <a:xfrm>
                <a:off x="304800" y="1371600"/>
                <a:ext cx="8377513" cy="2751250"/>
                <a:chOff x="304800" y="1371600"/>
                <a:chExt cx="8377513" cy="2751250"/>
              </a:xfrm>
            </p:grpSpPr>
            <p:sp>
              <p:nvSpPr>
                <p:cNvPr id="4" name="TextBox 3"/>
                <p:cNvSpPr txBox="1">
                  <a:spLocks noRot="1" noChangeAspect="1" noMove="1" noResize="1" noEditPoints="1" noAdjustHandles="1" noChangeArrowheads="1" noChangeShapeType="1" noTextEdit="1"/>
                </p:cNvSpPr>
                <p:nvPr/>
              </p:nvSpPr>
              <p:spPr>
                <a:xfrm>
                  <a:off x="1446484" y="1371600"/>
                  <a:ext cx="599844" cy="523220"/>
                </a:xfrm>
                <a:prstGeom prst="rect">
                  <a:avLst/>
                </a:prstGeom>
                <a:blipFill rotWithShape="1">
                  <a:blip r:embed="rId2" cstate="print"/>
                  <a:stretch>
                    <a:fillRect/>
                  </a:stretch>
                </a:blipFill>
              </p:spPr>
              <p:txBody>
                <a:bodyPr/>
                <a:lstStyle/>
                <a:p>
                  <a:r>
                    <a:rPr lang="en-US">
                      <a:noFill/>
                    </a:rPr>
                    <a:t> </a:t>
                  </a:r>
                </a:p>
              </p:txBody>
            </p:sp>
            <p:sp>
              <p:nvSpPr>
                <p:cNvPr id="5" name="TextBox 4"/>
                <p:cNvSpPr txBox="1">
                  <a:spLocks noRot="1" noChangeAspect="1" noMove="1" noResize="1" noEditPoints="1" noAdjustHandles="1" noChangeArrowheads="1" noChangeShapeType="1" noTextEdit="1"/>
                </p:cNvSpPr>
                <p:nvPr/>
              </p:nvSpPr>
              <p:spPr>
                <a:xfrm>
                  <a:off x="7883696" y="1371601"/>
                  <a:ext cx="798617" cy="523220"/>
                </a:xfrm>
                <a:prstGeom prst="rect">
                  <a:avLst/>
                </a:prstGeom>
                <a:blipFill rotWithShape="1">
                  <a:blip r:embed="rId3" cstate="print"/>
                  <a:stretch>
                    <a:fillRect/>
                  </a:stretch>
                </a:blipFill>
              </p:spPr>
              <p:txBody>
                <a:bodyPr/>
                <a:lstStyle/>
                <a:p>
                  <a:r>
                    <a:rPr lang="en-US">
                      <a:noFill/>
                    </a:rPr>
                    <a:t> </a:t>
                  </a:r>
                </a:p>
              </p:txBody>
            </p:sp>
            <p:cxnSp>
              <p:nvCxnSpPr>
                <p:cNvPr id="7" name="Straight Connector 6"/>
                <p:cNvCxnSpPr/>
                <p:nvPr/>
              </p:nvCxnSpPr>
              <p:spPr>
                <a:xfrm>
                  <a:off x="304800" y="2542310"/>
                  <a:ext cx="3276600" cy="0"/>
                </a:xfrm>
                <a:prstGeom prst="line">
                  <a:avLst/>
                </a:prstGeom>
              </p:spPr>
              <p:style>
                <a:lnRef idx="2">
                  <a:schemeClr val="dk1"/>
                </a:lnRef>
                <a:fillRef idx="0">
                  <a:schemeClr val="dk1"/>
                </a:fillRef>
                <a:effectRef idx="1">
                  <a:schemeClr val="dk1"/>
                </a:effectRef>
                <a:fontRef idx="minor">
                  <a:schemeClr val="tx1"/>
                </a:fontRef>
              </p:style>
            </p:cxnSp>
            <p:sp>
              <p:nvSpPr>
                <p:cNvPr id="8" name="Rectangle 7"/>
                <p:cNvSpPr/>
                <p:nvPr/>
              </p:nvSpPr>
              <p:spPr>
                <a:xfrm>
                  <a:off x="1326625" y="213360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7578896" y="1894821"/>
                  <a:ext cx="0" cy="2228029"/>
                </a:xfrm>
                <a:prstGeom prst="line">
                  <a:avLst/>
                </a:prstGeom>
              </p:spPr>
              <p:style>
                <a:lnRef idx="2">
                  <a:schemeClr val="dk1"/>
                </a:lnRef>
                <a:fillRef idx="0">
                  <a:schemeClr val="dk1"/>
                </a:fillRef>
                <a:effectRef idx="1">
                  <a:schemeClr val="dk1"/>
                </a:effectRef>
                <a:fontRef idx="minor">
                  <a:schemeClr val="tx1"/>
                </a:fontRef>
              </p:style>
            </p:cxnSp>
            <p:sp>
              <p:nvSpPr>
                <p:cNvPr id="28" name="Rectangle 27"/>
                <p:cNvSpPr/>
                <p:nvPr/>
              </p:nvSpPr>
              <p:spPr>
                <a:xfrm rot="5400000">
                  <a:off x="7523844" y="2458485"/>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ight Arrow 55"/>
              <p:cNvSpPr/>
              <p:nvPr/>
            </p:nvSpPr>
            <p:spPr>
              <a:xfrm>
                <a:off x="2057400" y="2133600"/>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
          <p:nvSpPr>
            <p:cNvPr id="58" name="Right Arrow 57"/>
            <p:cNvSpPr/>
            <p:nvPr/>
          </p:nvSpPr>
          <p:spPr>
            <a:xfrm rot="5400000">
              <a:off x="7004183" y="3740017"/>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grpSp>
        <p:nvGrpSpPr>
          <p:cNvPr id="61" name="Group 60"/>
          <p:cNvGrpSpPr/>
          <p:nvPr/>
        </p:nvGrpSpPr>
        <p:grpSpPr>
          <a:xfrm>
            <a:off x="3691508" y="2014380"/>
            <a:ext cx="3484035" cy="942887"/>
            <a:chOff x="3691508" y="2014380"/>
            <a:chExt cx="3484035" cy="942887"/>
          </a:xfrm>
        </p:grpSpPr>
        <p:grpSp>
          <p:nvGrpSpPr>
            <p:cNvPr id="52" name="Group 51"/>
            <p:cNvGrpSpPr/>
            <p:nvPr/>
          </p:nvGrpSpPr>
          <p:grpSpPr>
            <a:xfrm>
              <a:off x="3691508" y="2014380"/>
              <a:ext cx="3276600" cy="841512"/>
              <a:chOff x="3691508" y="2014380"/>
              <a:chExt cx="3276600" cy="841512"/>
            </a:xfrm>
          </p:grpSpPr>
          <p:cxnSp>
            <p:nvCxnSpPr>
              <p:cNvPr id="35" name="Straight Connector 34"/>
              <p:cNvCxnSpPr/>
              <p:nvPr/>
            </p:nvCxnSpPr>
            <p:spPr>
              <a:xfrm rot="1555394">
                <a:off x="3691508" y="2542309"/>
                <a:ext cx="3276600" cy="0"/>
              </a:xfrm>
              <a:prstGeom prst="line">
                <a:avLst/>
              </a:prstGeom>
            </p:spPr>
            <p:style>
              <a:lnRef idx="2">
                <a:schemeClr val="dk1"/>
              </a:lnRef>
              <a:fillRef idx="0">
                <a:schemeClr val="dk1"/>
              </a:fillRef>
              <a:effectRef idx="1">
                <a:schemeClr val="dk1"/>
              </a:effectRef>
              <a:fontRef idx="minor">
                <a:schemeClr val="tx1"/>
              </a:fontRef>
            </p:style>
          </p:cxnSp>
          <p:sp>
            <p:nvSpPr>
              <p:cNvPr id="36" name="Rectangle 35"/>
              <p:cNvSpPr/>
              <p:nvPr/>
            </p:nvSpPr>
            <p:spPr>
              <a:xfrm rot="1555394">
                <a:off x="4713335" y="201438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351455" y="2486560"/>
                <a:ext cx="735586" cy="369332"/>
              </a:xfrm>
              <a:prstGeom prst="rect">
                <a:avLst/>
              </a:prstGeom>
              <a:noFill/>
            </p:spPr>
            <p:txBody>
              <a:bodyPr wrap="none" rtlCol="0">
                <a:spAutoFit/>
              </a:bodyPr>
              <a:lstStyle/>
              <a:p>
                <a:r>
                  <a:rPr lang="en-US" dirty="0" smtClean="0"/>
                  <a:t>rough</a:t>
                </a:r>
                <a:endParaRPr lang="en-US" dirty="0"/>
              </a:p>
            </p:txBody>
          </p:sp>
        </p:grpSp>
        <p:sp>
          <p:nvSpPr>
            <p:cNvPr id="59" name="Right Arrow 58"/>
            <p:cNvSpPr/>
            <p:nvPr/>
          </p:nvSpPr>
          <p:spPr>
            <a:xfrm rot="1533074">
              <a:off x="5341384" y="2507142"/>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
        <p:nvSpPr>
          <p:cNvPr id="44" name="TextBox 43"/>
          <p:cNvSpPr txBox="1"/>
          <p:nvPr/>
        </p:nvSpPr>
        <p:spPr>
          <a:xfrm>
            <a:off x="294409" y="5266154"/>
            <a:ext cx="8458200" cy="1384995"/>
          </a:xfrm>
          <a:prstGeom prst="rect">
            <a:avLst/>
          </a:prstGeom>
          <a:noFill/>
        </p:spPr>
        <p:txBody>
          <a:bodyPr wrap="square" rtlCol="0">
            <a:spAutoFit/>
          </a:bodyPr>
          <a:lstStyle/>
          <a:p>
            <a:r>
              <a:rPr lang="en-US" sz="2800" dirty="0" smtClean="0"/>
              <a:t>What if we start tilting the ramp?</a:t>
            </a:r>
          </a:p>
          <a:p>
            <a:endParaRPr lang="en-US" sz="2800" dirty="0" smtClean="0"/>
          </a:p>
          <a:p>
            <a:r>
              <a:rPr lang="en-US" sz="2800" dirty="0" smtClean="0"/>
              <a:t>What happens to the magnitude of the Normal Force?</a:t>
            </a:r>
            <a:endParaRPr lang="en-US" sz="2800" dirty="0"/>
          </a:p>
        </p:txBody>
      </p:sp>
    </p:spTree>
    <p:extLst>
      <p:ext uri="{BB962C8B-B14F-4D97-AF65-F5344CB8AC3E}">
        <p14:creationId xmlns:p14="http://schemas.microsoft.com/office/powerpoint/2010/main" val="376538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1352730" y="2636921"/>
            <a:ext cx="7339362" cy="2597910"/>
            <a:chOff x="1352730" y="2636921"/>
            <a:chExt cx="7339362" cy="2597910"/>
          </a:xfrm>
        </p:grpSpPr>
        <p:sp>
          <p:nvSpPr>
            <p:cNvPr id="9" name="Oval 8"/>
            <p:cNvSpPr/>
            <p:nvPr/>
          </p:nvSpPr>
          <p:spPr>
            <a:xfrm>
              <a:off x="1626547" y="3664527"/>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0"/>
            </p:cNvCxnSpPr>
            <p:nvPr/>
          </p:nvCxnSpPr>
          <p:spPr>
            <a:xfrm flipV="1">
              <a:off x="1686477" y="2667000"/>
              <a:ext cx="0" cy="9975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9" idx="4"/>
            </p:cNvCxnSpPr>
            <p:nvPr/>
          </p:nvCxnSpPr>
          <p:spPr>
            <a:xfrm>
              <a:off x="1686477" y="3816927"/>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1352730" y="2911642"/>
              <a:ext cx="333746" cy="369332"/>
            </a:xfrm>
            <a:prstGeom prst="rect">
              <a:avLst/>
            </a:prstGeom>
            <a:noFill/>
          </p:spPr>
          <p:txBody>
            <a:bodyPr wrap="none" rtlCol="0">
              <a:spAutoFit/>
            </a:bodyPr>
            <a:lstStyle/>
            <a:p>
              <a:r>
                <a:rPr lang="en-US" dirty="0" smtClean="0"/>
                <a:t>N</a:t>
              </a:r>
              <a:endParaRPr lang="en-US" dirty="0"/>
            </a:p>
          </p:txBody>
        </p:sp>
        <p:sp>
          <p:nvSpPr>
            <p:cNvPr id="17" name="TextBox 16"/>
            <p:cNvSpPr txBox="1"/>
            <p:nvPr/>
          </p:nvSpPr>
          <p:spPr>
            <a:xfrm>
              <a:off x="1491551" y="4865499"/>
              <a:ext cx="389850" cy="369332"/>
            </a:xfrm>
            <a:prstGeom prst="rect">
              <a:avLst/>
            </a:prstGeom>
            <a:noFill/>
          </p:spPr>
          <p:txBody>
            <a:bodyPr wrap="none" rtlCol="0">
              <a:spAutoFit/>
            </a:bodyPr>
            <a:lstStyle/>
            <a:p>
              <a:r>
                <a:rPr lang="en-US" dirty="0" smtClean="0"/>
                <a:t>W</a:t>
              </a:r>
              <a:endParaRPr lang="en-US" dirty="0"/>
            </a:p>
          </p:txBody>
        </p:sp>
        <p:sp>
          <p:nvSpPr>
            <p:cNvPr id="29" name="Oval 28"/>
            <p:cNvSpPr/>
            <p:nvPr/>
          </p:nvSpPr>
          <p:spPr>
            <a:xfrm>
              <a:off x="8437238" y="2636921"/>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29" idx="4"/>
            </p:cNvCxnSpPr>
            <p:nvPr/>
          </p:nvCxnSpPr>
          <p:spPr>
            <a:xfrm>
              <a:off x="8497168" y="2789321"/>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8302242" y="3837893"/>
              <a:ext cx="389850" cy="369332"/>
            </a:xfrm>
            <a:prstGeom prst="rect">
              <a:avLst/>
            </a:prstGeom>
            <a:noFill/>
          </p:spPr>
          <p:txBody>
            <a:bodyPr wrap="none" rtlCol="0">
              <a:spAutoFit/>
            </a:bodyPr>
            <a:lstStyle/>
            <a:p>
              <a:r>
                <a:rPr lang="en-US" dirty="0" smtClean="0"/>
                <a:t>W</a:t>
              </a:r>
              <a:endParaRPr lang="en-US" dirty="0"/>
            </a:p>
          </p:txBody>
        </p:sp>
      </p:grpSp>
      <p:grpSp>
        <p:nvGrpSpPr>
          <p:cNvPr id="49" name="Group 48"/>
          <p:cNvGrpSpPr/>
          <p:nvPr/>
        </p:nvGrpSpPr>
        <p:grpSpPr>
          <a:xfrm>
            <a:off x="3411918" y="2884447"/>
            <a:ext cx="1474203" cy="2343824"/>
            <a:chOff x="3411918" y="2884447"/>
            <a:chExt cx="1474203" cy="2343824"/>
          </a:xfrm>
        </p:grpSpPr>
        <p:sp>
          <p:nvSpPr>
            <p:cNvPr id="39" name="Oval 38"/>
            <p:cNvSpPr/>
            <p:nvPr/>
          </p:nvSpPr>
          <p:spPr>
            <a:xfrm>
              <a:off x="4143656" y="3703904"/>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a:endCxn id="42" idx="1"/>
            </p:cNvCxnSpPr>
            <p:nvPr/>
          </p:nvCxnSpPr>
          <p:spPr>
            <a:xfrm flipV="1">
              <a:off x="4228632" y="3069113"/>
              <a:ext cx="323743" cy="6637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a:stCxn id="39" idx="4"/>
            </p:cNvCxnSpPr>
            <p:nvPr/>
          </p:nvCxnSpPr>
          <p:spPr>
            <a:xfrm>
              <a:off x="4203586" y="3856304"/>
              <a:ext cx="0" cy="10091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2" name="TextBox 41"/>
            <p:cNvSpPr txBox="1"/>
            <p:nvPr/>
          </p:nvSpPr>
          <p:spPr>
            <a:xfrm>
              <a:off x="4552375" y="2884447"/>
              <a:ext cx="333746" cy="369332"/>
            </a:xfrm>
            <a:prstGeom prst="rect">
              <a:avLst/>
            </a:prstGeom>
            <a:noFill/>
          </p:spPr>
          <p:txBody>
            <a:bodyPr wrap="none" rtlCol="0">
              <a:spAutoFit/>
            </a:bodyPr>
            <a:lstStyle/>
            <a:p>
              <a:r>
                <a:rPr lang="en-US" dirty="0" smtClean="0"/>
                <a:t>N</a:t>
              </a:r>
              <a:endParaRPr lang="en-US" dirty="0"/>
            </a:p>
          </p:txBody>
        </p:sp>
        <p:sp>
          <p:nvSpPr>
            <p:cNvPr id="43" name="TextBox 42"/>
            <p:cNvSpPr txBox="1"/>
            <p:nvPr/>
          </p:nvSpPr>
          <p:spPr>
            <a:xfrm>
              <a:off x="4008660" y="4858939"/>
              <a:ext cx="389850" cy="369332"/>
            </a:xfrm>
            <a:prstGeom prst="rect">
              <a:avLst/>
            </a:prstGeom>
            <a:noFill/>
          </p:spPr>
          <p:txBody>
            <a:bodyPr wrap="none" rtlCol="0">
              <a:spAutoFit/>
            </a:bodyPr>
            <a:lstStyle/>
            <a:p>
              <a:r>
                <a:rPr lang="en-US" dirty="0" smtClean="0"/>
                <a:t>W</a:t>
              </a:r>
              <a:endParaRPr lang="en-US" dirty="0"/>
            </a:p>
          </p:txBody>
        </p:sp>
        <p:cxnSp>
          <p:nvCxnSpPr>
            <p:cNvPr id="50" name="Straight Arrow Connector 49"/>
            <p:cNvCxnSpPr>
              <a:stCxn id="39" idx="1"/>
            </p:cNvCxnSpPr>
            <p:nvPr/>
          </p:nvCxnSpPr>
          <p:spPr>
            <a:xfrm flipH="1" flipV="1">
              <a:off x="3688825" y="3414562"/>
              <a:ext cx="472384" cy="3116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 name="TextBox 50"/>
            <p:cNvSpPr txBox="1"/>
            <p:nvPr/>
          </p:nvSpPr>
          <p:spPr>
            <a:xfrm>
              <a:off x="3411918" y="3196503"/>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grpSp>
      <p:sp>
        <p:nvSpPr>
          <p:cNvPr id="37" name="Title 1"/>
          <p:cNvSpPr>
            <a:spLocks noGrp="1"/>
          </p:cNvSpPr>
          <p:nvPr>
            <p:ph type="title"/>
          </p:nvPr>
        </p:nvSpPr>
        <p:spPr>
          <a:xfrm>
            <a:off x="381000" y="304800"/>
            <a:ext cx="8229600" cy="1143000"/>
          </a:xfrm>
        </p:spPr>
        <p:txBody>
          <a:bodyPr/>
          <a:lstStyle/>
          <a:p>
            <a:r>
              <a:rPr lang="en-US" dirty="0" smtClean="0"/>
              <a:t>Looking at the extremes</a:t>
            </a:r>
            <a:endParaRPr lang="en-US" dirty="0"/>
          </a:p>
        </p:txBody>
      </p:sp>
      <p:sp>
        <p:nvSpPr>
          <p:cNvPr id="45" name="TextBox 44"/>
          <p:cNvSpPr txBox="1"/>
          <p:nvPr/>
        </p:nvSpPr>
        <p:spPr>
          <a:xfrm>
            <a:off x="381000" y="5486400"/>
            <a:ext cx="8458200" cy="954107"/>
          </a:xfrm>
          <a:prstGeom prst="rect">
            <a:avLst/>
          </a:prstGeom>
          <a:noFill/>
        </p:spPr>
        <p:txBody>
          <a:bodyPr wrap="square" rtlCol="0">
            <a:spAutoFit/>
          </a:bodyPr>
          <a:lstStyle/>
          <a:p>
            <a:r>
              <a:rPr lang="en-US" sz="2800" dirty="0" smtClean="0"/>
              <a:t>Here the N=</a:t>
            </a:r>
            <a:r>
              <a:rPr lang="en-US" sz="2800" dirty="0" err="1" smtClean="0"/>
              <a:t>Fg</a:t>
            </a:r>
            <a:r>
              <a:rPr lang="en-US" sz="2800" dirty="0" smtClean="0"/>
              <a:t>		Here N&lt;</a:t>
            </a:r>
            <a:r>
              <a:rPr lang="en-US" sz="2800" dirty="0" err="1" smtClean="0"/>
              <a:t>Fg</a:t>
            </a:r>
            <a:r>
              <a:rPr lang="en-US" sz="2800" dirty="0" smtClean="0"/>
              <a:t>		Here N=O</a:t>
            </a:r>
          </a:p>
          <a:p>
            <a:r>
              <a:rPr lang="en-US" sz="2800" dirty="0" smtClean="0"/>
              <a:t>max  N						min  N</a:t>
            </a:r>
            <a:endParaRPr lang="en-US" sz="2800" dirty="0"/>
          </a:p>
        </p:txBody>
      </p:sp>
      <p:grpSp>
        <p:nvGrpSpPr>
          <p:cNvPr id="60" name="Group 59"/>
          <p:cNvGrpSpPr/>
          <p:nvPr/>
        </p:nvGrpSpPr>
        <p:grpSpPr>
          <a:xfrm>
            <a:off x="304800" y="1371600"/>
            <a:ext cx="8377513" cy="3510559"/>
            <a:chOff x="304800" y="1371600"/>
            <a:chExt cx="8377513" cy="3510559"/>
          </a:xfrm>
        </p:grpSpPr>
        <p:grpSp>
          <p:nvGrpSpPr>
            <p:cNvPr id="57" name="Group 56"/>
            <p:cNvGrpSpPr/>
            <p:nvPr/>
          </p:nvGrpSpPr>
          <p:grpSpPr>
            <a:xfrm>
              <a:off x="304800" y="1371600"/>
              <a:ext cx="8377513" cy="2751250"/>
              <a:chOff x="304800" y="1371600"/>
              <a:chExt cx="8377513" cy="2751250"/>
            </a:xfrm>
          </p:grpSpPr>
          <p:grpSp>
            <p:nvGrpSpPr>
              <p:cNvPr id="46" name="Group 45"/>
              <p:cNvGrpSpPr/>
              <p:nvPr/>
            </p:nvGrpSpPr>
            <p:grpSpPr>
              <a:xfrm>
                <a:off x="304800" y="1371600"/>
                <a:ext cx="8377513" cy="2751250"/>
                <a:chOff x="304800" y="1371600"/>
                <a:chExt cx="8377513" cy="2751250"/>
              </a:xfrm>
            </p:grpSpPr>
            <p:sp>
              <p:nvSpPr>
                <p:cNvPr id="4" name="TextBox 3"/>
                <p:cNvSpPr txBox="1">
                  <a:spLocks noRot="1" noChangeAspect="1" noMove="1" noResize="1" noEditPoints="1" noAdjustHandles="1" noChangeArrowheads="1" noChangeShapeType="1" noTextEdit="1"/>
                </p:cNvSpPr>
                <p:nvPr/>
              </p:nvSpPr>
              <p:spPr>
                <a:xfrm>
                  <a:off x="1446484" y="1371600"/>
                  <a:ext cx="599844" cy="523220"/>
                </a:xfrm>
                <a:prstGeom prst="rect">
                  <a:avLst/>
                </a:prstGeom>
                <a:blipFill rotWithShape="1">
                  <a:blip r:embed="rId2" cstate="print"/>
                  <a:stretch>
                    <a:fillRect/>
                  </a:stretch>
                </a:blipFill>
              </p:spPr>
              <p:txBody>
                <a:bodyPr/>
                <a:lstStyle/>
                <a:p>
                  <a:r>
                    <a:rPr lang="en-US">
                      <a:noFill/>
                    </a:rPr>
                    <a:t> </a:t>
                  </a:r>
                </a:p>
              </p:txBody>
            </p:sp>
            <p:sp>
              <p:nvSpPr>
                <p:cNvPr id="5" name="TextBox 4"/>
                <p:cNvSpPr txBox="1">
                  <a:spLocks noRot="1" noChangeAspect="1" noMove="1" noResize="1" noEditPoints="1" noAdjustHandles="1" noChangeArrowheads="1" noChangeShapeType="1" noTextEdit="1"/>
                </p:cNvSpPr>
                <p:nvPr/>
              </p:nvSpPr>
              <p:spPr>
                <a:xfrm>
                  <a:off x="7883696" y="1371601"/>
                  <a:ext cx="798617" cy="523220"/>
                </a:xfrm>
                <a:prstGeom prst="rect">
                  <a:avLst/>
                </a:prstGeom>
                <a:blipFill rotWithShape="1">
                  <a:blip r:embed="rId3" cstate="print"/>
                  <a:stretch>
                    <a:fillRect/>
                  </a:stretch>
                </a:blipFill>
              </p:spPr>
              <p:txBody>
                <a:bodyPr/>
                <a:lstStyle/>
                <a:p>
                  <a:r>
                    <a:rPr lang="en-US">
                      <a:noFill/>
                    </a:rPr>
                    <a:t> </a:t>
                  </a:r>
                </a:p>
              </p:txBody>
            </p:sp>
            <p:cxnSp>
              <p:nvCxnSpPr>
                <p:cNvPr id="7" name="Straight Connector 6"/>
                <p:cNvCxnSpPr/>
                <p:nvPr/>
              </p:nvCxnSpPr>
              <p:spPr>
                <a:xfrm>
                  <a:off x="304800" y="2542310"/>
                  <a:ext cx="3276600" cy="0"/>
                </a:xfrm>
                <a:prstGeom prst="line">
                  <a:avLst/>
                </a:prstGeom>
              </p:spPr>
              <p:style>
                <a:lnRef idx="2">
                  <a:schemeClr val="dk1"/>
                </a:lnRef>
                <a:fillRef idx="0">
                  <a:schemeClr val="dk1"/>
                </a:fillRef>
                <a:effectRef idx="1">
                  <a:schemeClr val="dk1"/>
                </a:effectRef>
                <a:fontRef idx="minor">
                  <a:schemeClr val="tx1"/>
                </a:fontRef>
              </p:style>
            </p:cxnSp>
            <p:sp>
              <p:nvSpPr>
                <p:cNvPr id="8" name="Rectangle 7"/>
                <p:cNvSpPr/>
                <p:nvPr/>
              </p:nvSpPr>
              <p:spPr>
                <a:xfrm>
                  <a:off x="1326625" y="213360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7578896" y="1894821"/>
                  <a:ext cx="0" cy="2228029"/>
                </a:xfrm>
                <a:prstGeom prst="line">
                  <a:avLst/>
                </a:prstGeom>
              </p:spPr>
              <p:style>
                <a:lnRef idx="2">
                  <a:schemeClr val="dk1"/>
                </a:lnRef>
                <a:fillRef idx="0">
                  <a:schemeClr val="dk1"/>
                </a:fillRef>
                <a:effectRef idx="1">
                  <a:schemeClr val="dk1"/>
                </a:effectRef>
                <a:fontRef idx="minor">
                  <a:schemeClr val="tx1"/>
                </a:fontRef>
              </p:style>
            </p:cxnSp>
            <p:sp>
              <p:nvSpPr>
                <p:cNvPr id="28" name="Rectangle 27"/>
                <p:cNvSpPr/>
                <p:nvPr/>
              </p:nvSpPr>
              <p:spPr>
                <a:xfrm rot="5400000">
                  <a:off x="7523844" y="2458485"/>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ight Arrow 55"/>
              <p:cNvSpPr/>
              <p:nvPr/>
            </p:nvSpPr>
            <p:spPr>
              <a:xfrm>
                <a:off x="2057400" y="2133600"/>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
          <p:nvSpPr>
            <p:cNvPr id="58" name="Right Arrow 57"/>
            <p:cNvSpPr/>
            <p:nvPr/>
          </p:nvSpPr>
          <p:spPr>
            <a:xfrm rot="5400000">
              <a:off x="7004183" y="3740017"/>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grpSp>
        <p:nvGrpSpPr>
          <p:cNvPr id="61" name="Group 60"/>
          <p:cNvGrpSpPr/>
          <p:nvPr/>
        </p:nvGrpSpPr>
        <p:grpSpPr>
          <a:xfrm>
            <a:off x="3691508" y="2014380"/>
            <a:ext cx="3484035" cy="942887"/>
            <a:chOff x="3691508" y="2014380"/>
            <a:chExt cx="3484035" cy="942887"/>
          </a:xfrm>
        </p:grpSpPr>
        <p:grpSp>
          <p:nvGrpSpPr>
            <p:cNvPr id="52" name="Group 51"/>
            <p:cNvGrpSpPr/>
            <p:nvPr/>
          </p:nvGrpSpPr>
          <p:grpSpPr>
            <a:xfrm>
              <a:off x="3691508" y="2014380"/>
              <a:ext cx="3276600" cy="841512"/>
              <a:chOff x="3691508" y="2014380"/>
              <a:chExt cx="3276600" cy="841512"/>
            </a:xfrm>
          </p:grpSpPr>
          <p:cxnSp>
            <p:nvCxnSpPr>
              <p:cNvPr id="35" name="Straight Connector 34"/>
              <p:cNvCxnSpPr/>
              <p:nvPr/>
            </p:nvCxnSpPr>
            <p:spPr>
              <a:xfrm rot="1555394">
                <a:off x="3691508" y="2542309"/>
                <a:ext cx="3276600" cy="0"/>
              </a:xfrm>
              <a:prstGeom prst="line">
                <a:avLst/>
              </a:prstGeom>
            </p:spPr>
            <p:style>
              <a:lnRef idx="2">
                <a:schemeClr val="dk1"/>
              </a:lnRef>
              <a:fillRef idx="0">
                <a:schemeClr val="dk1"/>
              </a:fillRef>
              <a:effectRef idx="1">
                <a:schemeClr val="dk1"/>
              </a:effectRef>
              <a:fontRef idx="minor">
                <a:schemeClr val="tx1"/>
              </a:fontRef>
            </p:style>
          </p:cxnSp>
          <p:sp>
            <p:nvSpPr>
              <p:cNvPr id="36" name="Rectangle 35"/>
              <p:cNvSpPr/>
              <p:nvPr/>
            </p:nvSpPr>
            <p:spPr>
              <a:xfrm rot="1555394">
                <a:off x="4713335" y="201438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351455" y="2486560"/>
                <a:ext cx="735586" cy="369332"/>
              </a:xfrm>
              <a:prstGeom prst="rect">
                <a:avLst/>
              </a:prstGeom>
              <a:noFill/>
            </p:spPr>
            <p:txBody>
              <a:bodyPr wrap="none" rtlCol="0">
                <a:spAutoFit/>
              </a:bodyPr>
              <a:lstStyle/>
              <a:p>
                <a:r>
                  <a:rPr lang="en-US" dirty="0" smtClean="0"/>
                  <a:t>rough</a:t>
                </a:r>
                <a:endParaRPr lang="en-US" dirty="0"/>
              </a:p>
            </p:txBody>
          </p:sp>
        </p:grpSp>
        <p:sp>
          <p:nvSpPr>
            <p:cNvPr id="59" name="Right Arrow 58"/>
            <p:cNvSpPr/>
            <p:nvPr/>
          </p:nvSpPr>
          <p:spPr>
            <a:xfrm rot="1533074">
              <a:off x="5341384" y="2507142"/>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
        <p:nvSpPr>
          <p:cNvPr id="2" name="Up Arrow 1"/>
          <p:cNvSpPr/>
          <p:nvPr/>
        </p:nvSpPr>
        <p:spPr>
          <a:xfrm>
            <a:off x="2311891" y="2850390"/>
            <a:ext cx="292856" cy="2636009"/>
          </a:xfrm>
          <a:prstGeom prst="upArrow">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Up Arrow 43"/>
          <p:cNvSpPr/>
          <p:nvPr/>
        </p:nvSpPr>
        <p:spPr>
          <a:xfrm>
            <a:off x="7201903" y="4174524"/>
            <a:ext cx="306254" cy="1311875"/>
          </a:xfrm>
          <a:prstGeom prst="upArrow">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Up Arrow 47"/>
          <p:cNvSpPr/>
          <p:nvPr/>
        </p:nvSpPr>
        <p:spPr>
          <a:xfrm>
            <a:off x="5515120" y="2948935"/>
            <a:ext cx="292856" cy="2636009"/>
          </a:xfrm>
          <a:prstGeom prst="upArrow">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870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additive="base">
                                        <p:cTn id="21" dur="500" fill="hold"/>
                                        <p:tgtEl>
                                          <p:spTgt spid="45"/>
                                        </p:tgtEl>
                                        <p:attrNameLst>
                                          <p:attrName>ppt_x</p:attrName>
                                        </p:attrNameLst>
                                      </p:cBhvr>
                                      <p:tavLst>
                                        <p:tav tm="0">
                                          <p:val>
                                            <p:strVal val="#ppt_x"/>
                                          </p:val>
                                        </p:tav>
                                        <p:tav tm="100000">
                                          <p:val>
                                            <p:strVal val="#ppt_x"/>
                                          </p:val>
                                        </p:tav>
                                      </p:tavLst>
                                    </p:anim>
                                    <p:anim calcmode="lin" valueType="num">
                                      <p:cBhvr additive="base">
                                        <p:cTn id="2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additive="base">
                                        <p:cTn id="33" dur="500" fill="hold"/>
                                        <p:tgtEl>
                                          <p:spTgt spid="48"/>
                                        </p:tgtEl>
                                        <p:attrNameLst>
                                          <p:attrName>ppt_x</p:attrName>
                                        </p:attrNameLst>
                                      </p:cBhvr>
                                      <p:tavLst>
                                        <p:tav tm="0">
                                          <p:val>
                                            <p:strVal val="#ppt_x"/>
                                          </p:val>
                                        </p:tav>
                                        <p:tav tm="100000">
                                          <p:val>
                                            <p:strVal val="#ppt_x"/>
                                          </p:val>
                                        </p:tav>
                                      </p:tavLst>
                                    </p:anim>
                                    <p:anim calcmode="lin" valueType="num">
                                      <p:cBhvr additive="base">
                                        <p:cTn id="3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2" grpId="0" animBg="1"/>
      <p:bldP spid="44" grpId="0" animBg="1"/>
      <p:bldP spid="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smtClean="0"/>
              <a:t>What is the force that makes an object slide down a ramp?</a:t>
            </a:r>
            <a:endParaRPr lang="en-US" dirty="0"/>
          </a:p>
        </p:txBody>
      </p:sp>
      <p:sp>
        <p:nvSpPr>
          <p:cNvPr id="3" name="Content Placeholder 2"/>
          <p:cNvSpPr>
            <a:spLocks noGrp="1"/>
          </p:cNvSpPr>
          <p:nvPr>
            <p:ph idx="1"/>
          </p:nvPr>
        </p:nvSpPr>
        <p:spPr>
          <a:xfrm>
            <a:off x="190500" y="2819400"/>
            <a:ext cx="8763000" cy="3115129"/>
          </a:xfrm>
        </p:spPr>
        <p:txBody>
          <a:bodyPr>
            <a:normAutofit/>
          </a:bodyPr>
          <a:lstStyle/>
          <a:p>
            <a:pPr marL="0" indent="0">
              <a:buNone/>
            </a:pPr>
            <a:r>
              <a:rPr lang="en-US" dirty="0" smtClean="0"/>
              <a:t>What force was making the blocks slide down the incline?</a:t>
            </a:r>
          </a:p>
          <a:p>
            <a:pPr marL="0" indent="0">
              <a:buNone/>
            </a:pPr>
            <a:endParaRPr lang="en-US" dirty="0" smtClean="0"/>
          </a:p>
          <a:p>
            <a:pPr marL="0" indent="0">
              <a:buNone/>
            </a:pPr>
            <a:r>
              <a:rPr lang="en-US" dirty="0" smtClean="0"/>
              <a:t>			</a:t>
            </a:r>
          </a:p>
          <a:p>
            <a:pPr marL="0" indent="0">
              <a:buNone/>
            </a:pPr>
            <a:r>
              <a:rPr lang="en-US" sz="2800" dirty="0" smtClean="0"/>
              <a:t>Does the force of gravity increase as the angle of the ramp increases?</a:t>
            </a:r>
          </a:p>
          <a:p>
            <a:pPr marL="0" indent="0">
              <a:buNone/>
            </a:pPr>
            <a:endParaRPr lang="en-US" dirty="0" smtClean="0"/>
          </a:p>
          <a:p>
            <a:pPr marL="0" indent="0">
              <a:buNone/>
            </a:pPr>
            <a:endParaRPr lang="en-US" dirty="0" smtClean="0"/>
          </a:p>
          <a:p>
            <a:pPr marL="0" indent="0">
              <a:buNone/>
            </a:pPr>
            <a:endParaRPr lang="en-US" dirty="0" smtClean="0"/>
          </a:p>
        </p:txBody>
      </p:sp>
      <p:sp>
        <p:nvSpPr>
          <p:cNvPr id="4" name="TextBox 3"/>
          <p:cNvSpPr txBox="1"/>
          <p:nvPr/>
        </p:nvSpPr>
        <p:spPr>
          <a:xfrm>
            <a:off x="3429000" y="3429000"/>
            <a:ext cx="1728291"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solidFill>
                  <a:srgbClr val="00B050"/>
                </a:solidFill>
              </a:rPr>
              <a:t>GRAVITY</a:t>
            </a:r>
            <a:endParaRPr lang="en-US" sz="2800" dirty="0">
              <a:solidFill>
                <a:srgbClr val="00B050"/>
              </a:solidFill>
            </a:endParaRPr>
          </a:p>
        </p:txBody>
      </p:sp>
      <p:sp>
        <p:nvSpPr>
          <p:cNvPr id="5" name="TextBox 4"/>
          <p:cNvSpPr txBox="1"/>
          <p:nvPr/>
        </p:nvSpPr>
        <p:spPr>
          <a:xfrm>
            <a:off x="190499" y="5257800"/>
            <a:ext cx="8763001" cy="9541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800" dirty="0" smtClean="0">
                <a:solidFill>
                  <a:srgbClr val="00B050"/>
                </a:solidFill>
              </a:rPr>
              <a:t>The magnitude of gravity is constant, but it has a greater and greater affect on the motion of the block</a:t>
            </a:r>
            <a:endParaRPr lang="en-US" sz="2800" dirty="0">
              <a:solidFill>
                <a:srgbClr val="00B050"/>
              </a:solidFill>
            </a:endParaRPr>
          </a:p>
        </p:txBody>
      </p:sp>
      <p:pic>
        <p:nvPicPr>
          <p:cNvPr id="9" name="Picture 2" descr="http://www.webassign.net/userimages/paul.koblas@azwestern/Questions/phy_221/images/block_on_ramp_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0145" y="1433097"/>
            <a:ext cx="2286000" cy="153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72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57600"/>
            <a:ext cx="8763000" cy="2971800"/>
          </a:xfrm>
        </p:spPr>
        <p:txBody>
          <a:bodyPr>
            <a:normAutofit/>
          </a:bodyPr>
          <a:lstStyle/>
          <a:p>
            <a:pPr marL="0" indent="0">
              <a:buNone/>
            </a:pPr>
            <a:r>
              <a:rPr lang="en-US" dirty="0" smtClean="0"/>
              <a:t>Look at the extremes…When the angle is </a:t>
            </a:r>
            <a:r>
              <a:rPr lang="en-US" dirty="0" smtClean="0">
                <a:latin typeface="Arial" panose="020B0604020202020204" pitchFamily="34" charset="0"/>
                <a:cs typeface="Arial" panose="020B0604020202020204" pitchFamily="34" charset="0"/>
              </a:rPr>
              <a:t>0</a:t>
            </a:r>
            <a:r>
              <a:rPr lang="en-US" dirty="0" smtClean="0"/>
              <a:t> or </a:t>
            </a:r>
            <a:r>
              <a:rPr lang="en-US" dirty="0" smtClean="0">
                <a:latin typeface="Arial" panose="020B0604020202020204" pitchFamily="34" charset="0"/>
                <a:cs typeface="Arial" panose="020B0604020202020204" pitchFamily="34" charset="0"/>
              </a:rPr>
              <a:t>90</a:t>
            </a:r>
            <a:r>
              <a:rPr lang="en-US" dirty="0" smtClean="0"/>
              <a:t> degrees. </a:t>
            </a:r>
            <a:endParaRPr lang="en-US" dirty="0"/>
          </a:p>
          <a:p>
            <a:pPr marL="0" indent="0">
              <a:buNone/>
            </a:pPr>
            <a:endParaRPr lang="en-US" dirty="0" smtClean="0"/>
          </a:p>
          <a:p>
            <a:pPr marL="0" indent="0">
              <a:buNone/>
            </a:pPr>
            <a:endParaRPr lang="en-US" dirty="0" smtClean="0"/>
          </a:p>
          <a:p>
            <a:pPr marL="0" indent="0">
              <a:buNone/>
            </a:pPr>
            <a:r>
              <a:rPr lang="en-US" dirty="0" smtClean="0"/>
              <a:t>As the angle increases gravity has a greater and greater effect on the object!</a:t>
            </a:r>
          </a:p>
          <a:p>
            <a:pPr marL="0" indent="0">
              <a:buNone/>
            </a:pPr>
            <a:r>
              <a:rPr lang="en-US" dirty="0" smtClean="0"/>
              <a:t>We will see this as we calculate an X and Y comp. for gravity!</a:t>
            </a:r>
          </a:p>
          <a:p>
            <a:pPr marL="0" indent="0">
              <a:buNone/>
            </a:pPr>
            <a:endParaRPr lang="en-US" dirty="0"/>
          </a:p>
        </p:txBody>
      </p:sp>
      <p:sp>
        <p:nvSpPr>
          <p:cNvPr id="6" name="TextBox 5"/>
          <p:cNvSpPr txBox="1"/>
          <p:nvPr/>
        </p:nvSpPr>
        <p:spPr>
          <a:xfrm>
            <a:off x="-33512" y="4342978"/>
            <a:ext cx="9177512" cy="523220"/>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en-US" sz="2800" dirty="0" smtClean="0">
                <a:solidFill>
                  <a:srgbClr val="00B050"/>
                </a:solidFill>
                <a:latin typeface="+mj-lt"/>
              </a:rPr>
              <a:t>0 = Gravity has no effect on motion,  90 = Object is in Free Fall</a:t>
            </a:r>
            <a:endParaRPr lang="en-US" sz="2800" dirty="0">
              <a:solidFill>
                <a:srgbClr val="00B050"/>
              </a:solidFill>
              <a:latin typeface="+mj-lt"/>
            </a:endParaRPr>
          </a:p>
        </p:txBody>
      </p:sp>
      <p:grpSp>
        <p:nvGrpSpPr>
          <p:cNvPr id="10" name="Group 9"/>
          <p:cNvGrpSpPr/>
          <p:nvPr/>
        </p:nvGrpSpPr>
        <p:grpSpPr>
          <a:xfrm>
            <a:off x="1371599" y="1412362"/>
            <a:ext cx="6740195" cy="1875164"/>
            <a:chOff x="1352730" y="2636921"/>
            <a:chExt cx="7339362" cy="2597910"/>
          </a:xfrm>
        </p:grpSpPr>
        <p:sp>
          <p:nvSpPr>
            <p:cNvPr id="11" name="Oval 10"/>
            <p:cNvSpPr/>
            <p:nvPr/>
          </p:nvSpPr>
          <p:spPr>
            <a:xfrm>
              <a:off x="1626547" y="3664527"/>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1" idx="0"/>
            </p:cNvCxnSpPr>
            <p:nvPr/>
          </p:nvCxnSpPr>
          <p:spPr>
            <a:xfrm flipV="1">
              <a:off x="1686477" y="2667000"/>
              <a:ext cx="0" cy="9975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11" idx="4"/>
            </p:cNvCxnSpPr>
            <p:nvPr/>
          </p:nvCxnSpPr>
          <p:spPr>
            <a:xfrm>
              <a:off x="1686477" y="3816927"/>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1352730" y="2911642"/>
              <a:ext cx="333746" cy="369332"/>
            </a:xfrm>
            <a:prstGeom prst="rect">
              <a:avLst/>
            </a:prstGeom>
            <a:noFill/>
          </p:spPr>
          <p:txBody>
            <a:bodyPr wrap="none" rtlCol="0">
              <a:spAutoFit/>
            </a:bodyPr>
            <a:lstStyle/>
            <a:p>
              <a:r>
                <a:rPr lang="en-US" dirty="0" smtClean="0"/>
                <a:t>N</a:t>
              </a:r>
              <a:endParaRPr lang="en-US" dirty="0"/>
            </a:p>
          </p:txBody>
        </p:sp>
        <p:sp>
          <p:nvSpPr>
            <p:cNvPr id="15" name="TextBox 14"/>
            <p:cNvSpPr txBox="1"/>
            <p:nvPr/>
          </p:nvSpPr>
          <p:spPr>
            <a:xfrm>
              <a:off x="1491551" y="4865499"/>
              <a:ext cx="389850" cy="369332"/>
            </a:xfrm>
            <a:prstGeom prst="rect">
              <a:avLst/>
            </a:prstGeom>
            <a:noFill/>
          </p:spPr>
          <p:txBody>
            <a:bodyPr wrap="none" rtlCol="0">
              <a:spAutoFit/>
            </a:bodyPr>
            <a:lstStyle/>
            <a:p>
              <a:r>
                <a:rPr lang="en-US" dirty="0" smtClean="0"/>
                <a:t>W</a:t>
              </a:r>
              <a:endParaRPr lang="en-US" dirty="0"/>
            </a:p>
          </p:txBody>
        </p:sp>
        <p:sp>
          <p:nvSpPr>
            <p:cNvPr id="16" name="Oval 15"/>
            <p:cNvSpPr/>
            <p:nvPr/>
          </p:nvSpPr>
          <p:spPr>
            <a:xfrm>
              <a:off x="8437238" y="2636921"/>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6" idx="4"/>
            </p:cNvCxnSpPr>
            <p:nvPr/>
          </p:nvCxnSpPr>
          <p:spPr>
            <a:xfrm>
              <a:off x="8497168" y="2789321"/>
              <a:ext cx="0" cy="10576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8302242" y="3837893"/>
              <a:ext cx="389850" cy="369332"/>
            </a:xfrm>
            <a:prstGeom prst="rect">
              <a:avLst/>
            </a:prstGeom>
            <a:noFill/>
          </p:spPr>
          <p:txBody>
            <a:bodyPr wrap="none" rtlCol="0">
              <a:spAutoFit/>
            </a:bodyPr>
            <a:lstStyle/>
            <a:p>
              <a:r>
                <a:rPr lang="en-US" dirty="0" smtClean="0"/>
                <a:t>W</a:t>
              </a:r>
              <a:endParaRPr lang="en-US" dirty="0"/>
            </a:p>
          </p:txBody>
        </p:sp>
      </p:grpSp>
      <p:grpSp>
        <p:nvGrpSpPr>
          <p:cNvPr id="19" name="Group 18"/>
          <p:cNvGrpSpPr/>
          <p:nvPr/>
        </p:nvGrpSpPr>
        <p:grpSpPr>
          <a:xfrm>
            <a:off x="4281182" y="1584322"/>
            <a:ext cx="1304721" cy="1762051"/>
            <a:chOff x="3411918" y="2884447"/>
            <a:chExt cx="1474203" cy="2343824"/>
          </a:xfrm>
        </p:grpSpPr>
        <p:sp>
          <p:nvSpPr>
            <p:cNvPr id="20" name="Oval 19"/>
            <p:cNvSpPr/>
            <p:nvPr/>
          </p:nvSpPr>
          <p:spPr>
            <a:xfrm>
              <a:off x="4143656" y="3703904"/>
              <a:ext cx="11985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endCxn id="23" idx="1"/>
            </p:cNvCxnSpPr>
            <p:nvPr/>
          </p:nvCxnSpPr>
          <p:spPr>
            <a:xfrm flipV="1">
              <a:off x="4228632" y="3069113"/>
              <a:ext cx="323743" cy="6637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20" idx="4"/>
            </p:cNvCxnSpPr>
            <p:nvPr/>
          </p:nvCxnSpPr>
          <p:spPr>
            <a:xfrm>
              <a:off x="4203586" y="3856304"/>
              <a:ext cx="0" cy="10091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4552375" y="2884447"/>
              <a:ext cx="333746" cy="369332"/>
            </a:xfrm>
            <a:prstGeom prst="rect">
              <a:avLst/>
            </a:prstGeom>
            <a:noFill/>
          </p:spPr>
          <p:txBody>
            <a:bodyPr wrap="none" rtlCol="0">
              <a:spAutoFit/>
            </a:bodyPr>
            <a:lstStyle/>
            <a:p>
              <a:r>
                <a:rPr lang="en-US" dirty="0" smtClean="0"/>
                <a:t>N</a:t>
              </a:r>
              <a:endParaRPr lang="en-US" dirty="0"/>
            </a:p>
          </p:txBody>
        </p:sp>
        <p:sp>
          <p:nvSpPr>
            <p:cNvPr id="24" name="TextBox 23"/>
            <p:cNvSpPr txBox="1"/>
            <p:nvPr/>
          </p:nvSpPr>
          <p:spPr>
            <a:xfrm>
              <a:off x="4008660" y="4858939"/>
              <a:ext cx="389850" cy="369332"/>
            </a:xfrm>
            <a:prstGeom prst="rect">
              <a:avLst/>
            </a:prstGeom>
            <a:noFill/>
          </p:spPr>
          <p:txBody>
            <a:bodyPr wrap="none" rtlCol="0">
              <a:spAutoFit/>
            </a:bodyPr>
            <a:lstStyle/>
            <a:p>
              <a:r>
                <a:rPr lang="en-US" dirty="0" smtClean="0"/>
                <a:t>W</a:t>
              </a:r>
              <a:endParaRPr lang="en-US" dirty="0"/>
            </a:p>
          </p:txBody>
        </p:sp>
        <p:cxnSp>
          <p:nvCxnSpPr>
            <p:cNvPr id="25" name="Straight Arrow Connector 24"/>
            <p:cNvCxnSpPr>
              <a:stCxn id="20" idx="1"/>
            </p:cNvCxnSpPr>
            <p:nvPr/>
          </p:nvCxnSpPr>
          <p:spPr>
            <a:xfrm flipH="1" flipV="1">
              <a:off x="3688825" y="3414562"/>
              <a:ext cx="472384" cy="3116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3411918" y="3196503"/>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grpSp>
      <p:grpSp>
        <p:nvGrpSpPr>
          <p:cNvPr id="28" name="Group 27"/>
          <p:cNvGrpSpPr/>
          <p:nvPr/>
        </p:nvGrpSpPr>
        <p:grpSpPr>
          <a:xfrm>
            <a:off x="190862" y="159053"/>
            <a:ext cx="8081896" cy="3056060"/>
            <a:chOff x="304800" y="1371600"/>
            <a:chExt cx="8377513" cy="3510559"/>
          </a:xfrm>
        </p:grpSpPr>
        <p:grpSp>
          <p:nvGrpSpPr>
            <p:cNvPr id="29" name="Group 28"/>
            <p:cNvGrpSpPr/>
            <p:nvPr/>
          </p:nvGrpSpPr>
          <p:grpSpPr>
            <a:xfrm>
              <a:off x="304800" y="1371600"/>
              <a:ext cx="8377513" cy="2751250"/>
              <a:chOff x="304800" y="1371600"/>
              <a:chExt cx="8377513" cy="2751250"/>
            </a:xfrm>
          </p:grpSpPr>
          <p:grpSp>
            <p:nvGrpSpPr>
              <p:cNvPr id="31" name="Group 30"/>
              <p:cNvGrpSpPr/>
              <p:nvPr/>
            </p:nvGrpSpPr>
            <p:grpSpPr>
              <a:xfrm>
                <a:off x="304800" y="1371600"/>
                <a:ext cx="8377513" cy="2751250"/>
                <a:chOff x="304800" y="1371600"/>
                <a:chExt cx="8377513" cy="2751250"/>
              </a:xfrm>
            </p:grpSpPr>
            <p:sp>
              <p:nvSpPr>
                <p:cNvPr id="33" name="TextBox 32"/>
                <p:cNvSpPr txBox="1">
                  <a:spLocks noRot="1" noChangeAspect="1" noMove="1" noResize="1" noEditPoints="1" noAdjustHandles="1" noChangeArrowheads="1" noChangeShapeType="1" noTextEdit="1"/>
                </p:cNvSpPr>
                <p:nvPr/>
              </p:nvSpPr>
              <p:spPr>
                <a:xfrm>
                  <a:off x="1446484" y="1371600"/>
                  <a:ext cx="599844" cy="523220"/>
                </a:xfrm>
                <a:prstGeom prst="rect">
                  <a:avLst/>
                </a:prstGeom>
                <a:blipFill rotWithShape="1">
                  <a:blip r:embed="rId2" cstate="print"/>
                  <a:stretch>
                    <a:fillRect/>
                  </a:stretch>
                </a:blipFill>
              </p:spPr>
              <p:txBody>
                <a:bodyPr/>
                <a:lstStyle/>
                <a:p>
                  <a:r>
                    <a:rPr lang="en-US">
                      <a:noFill/>
                    </a:rPr>
                    <a:t> </a:t>
                  </a:r>
                </a:p>
              </p:txBody>
            </p:sp>
            <p:sp>
              <p:nvSpPr>
                <p:cNvPr id="34" name="TextBox 33"/>
                <p:cNvSpPr txBox="1">
                  <a:spLocks noRot="1" noChangeAspect="1" noMove="1" noResize="1" noEditPoints="1" noAdjustHandles="1" noChangeArrowheads="1" noChangeShapeType="1" noTextEdit="1"/>
                </p:cNvSpPr>
                <p:nvPr/>
              </p:nvSpPr>
              <p:spPr>
                <a:xfrm>
                  <a:off x="7883696" y="1371601"/>
                  <a:ext cx="798617" cy="523220"/>
                </a:xfrm>
                <a:prstGeom prst="rect">
                  <a:avLst/>
                </a:prstGeom>
                <a:blipFill rotWithShape="1">
                  <a:blip r:embed="rId3" cstate="print"/>
                  <a:stretch>
                    <a:fillRect/>
                  </a:stretch>
                </a:blipFill>
              </p:spPr>
              <p:txBody>
                <a:bodyPr/>
                <a:lstStyle/>
                <a:p>
                  <a:r>
                    <a:rPr lang="en-US">
                      <a:noFill/>
                    </a:rPr>
                    <a:t> </a:t>
                  </a:r>
                </a:p>
              </p:txBody>
            </p:sp>
            <p:cxnSp>
              <p:nvCxnSpPr>
                <p:cNvPr id="35" name="Straight Connector 34"/>
                <p:cNvCxnSpPr/>
                <p:nvPr/>
              </p:nvCxnSpPr>
              <p:spPr>
                <a:xfrm>
                  <a:off x="304800" y="2542310"/>
                  <a:ext cx="3276600" cy="0"/>
                </a:xfrm>
                <a:prstGeom prst="line">
                  <a:avLst/>
                </a:prstGeom>
              </p:spPr>
              <p:style>
                <a:lnRef idx="2">
                  <a:schemeClr val="dk1"/>
                </a:lnRef>
                <a:fillRef idx="0">
                  <a:schemeClr val="dk1"/>
                </a:fillRef>
                <a:effectRef idx="1">
                  <a:schemeClr val="dk1"/>
                </a:effectRef>
                <a:fontRef idx="minor">
                  <a:schemeClr val="tx1"/>
                </a:fontRef>
              </p:style>
            </p:cxnSp>
            <p:sp>
              <p:nvSpPr>
                <p:cNvPr id="36" name="Rectangle 35"/>
                <p:cNvSpPr/>
                <p:nvPr/>
              </p:nvSpPr>
              <p:spPr>
                <a:xfrm>
                  <a:off x="1326625" y="213360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7578896" y="1894821"/>
                  <a:ext cx="0" cy="2228029"/>
                </a:xfrm>
                <a:prstGeom prst="line">
                  <a:avLst/>
                </a:prstGeom>
              </p:spPr>
              <p:style>
                <a:lnRef idx="2">
                  <a:schemeClr val="dk1"/>
                </a:lnRef>
                <a:fillRef idx="0">
                  <a:schemeClr val="dk1"/>
                </a:fillRef>
                <a:effectRef idx="1">
                  <a:schemeClr val="dk1"/>
                </a:effectRef>
                <a:fontRef idx="minor">
                  <a:schemeClr val="tx1"/>
                </a:fontRef>
              </p:style>
            </p:cxnSp>
            <p:sp>
              <p:nvSpPr>
                <p:cNvPr id="38" name="Rectangle 37"/>
                <p:cNvSpPr/>
                <p:nvPr/>
              </p:nvSpPr>
              <p:spPr>
                <a:xfrm rot="5400000">
                  <a:off x="7523844" y="2458485"/>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ight Arrow 31"/>
              <p:cNvSpPr/>
              <p:nvPr/>
            </p:nvSpPr>
            <p:spPr>
              <a:xfrm>
                <a:off x="2057400" y="2133600"/>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
          <p:nvSpPr>
            <p:cNvPr id="30" name="Right Arrow 29"/>
            <p:cNvSpPr/>
            <p:nvPr/>
          </p:nvSpPr>
          <p:spPr>
            <a:xfrm rot="5400000">
              <a:off x="7004183" y="3740017"/>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grpSp>
        <p:nvGrpSpPr>
          <p:cNvPr id="39" name="Group 38"/>
          <p:cNvGrpSpPr/>
          <p:nvPr/>
        </p:nvGrpSpPr>
        <p:grpSpPr>
          <a:xfrm>
            <a:off x="3842702" y="842241"/>
            <a:ext cx="2945692" cy="834239"/>
            <a:chOff x="3691508" y="2014380"/>
            <a:chExt cx="3484035" cy="942887"/>
          </a:xfrm>
        </p:grpSpPr>
        <p:grpSp>
          <p:nvGrpSpPr>
            <p:cNvPr id="40" name="Group 39"/>
            <p:cNvGrpSpPr/>
            <p:nvPr/>
          </p:nvGrpSpPr>
          <p:grpSpPr>
            <a:xfrm>
              <a:off x="3691508" y="2014380"/>
              <a:ext cx="3276600" cy="841512"/>
              <a:chOff x="3691508" y="2014380"/>
              <a:chExt cx="3276600" cy="841512"/>
            </a:xfrm>
          </p:grpSpPr>
          <p:cxnSp>
            <p:nvCxnSpPr>
              <p:cNvPr id="42" name="Straight Connector 41"/>
              <p:cNvCxnSpPr/>
              <p:nvPr/>
            </p:nvCxnSpPr>
            <p:spPr>
              <a:xfrm rot="1555394">
                <a:off x="3691508" y="2542309"/>
                <a:ext cx="3276600" cy="0"/>
              </a:xfrm>
              <a:prstGeom prst="line">
                <a:avLst/>
              </a:prstGeom>
            </p:spPr>
            <p:style>
              <a:lnRef idx="2">
                <a:schemeClr val="dk1"/>
              </a:lnRef>
              <a:fillRef idx="0">
                <a:schemeClr val="dk1"/>
              </a:fillRef>
              <a:effectRef idx="1">
                <a:schemeClr val="dk1"/>
              </a:effectRef>
              <a:fontRef idx="minor">
                <a:schemeClr val="tx1"/>
              </a:fontRef>
            </p:style>
          </p:cxnSp>
          <p:sp>
            <p:nvSpPr>
              <p:cNvPr id="43" name="Rectangle 42"/>
              <p:cNvSpPr/>
              <p:nvPr/>
            </p:nvSpPr>
            <p:spPr>
              <a:xfrm rot="1555394">
                <a:off x="4713335" y="201438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351455" y="2486560"/>
                <a:ext cx="735586" cy="369332"/>
              </a:xfrm>
              <a:prstGeom prst="rect">
                <a:avLst/>
              </a:prstGeom>
              <a:noFill/>
            </p:spPr>
            <p:txBody>
              <a:bodyPr wrap="none" rtlCol="0">
                <a:spAutoFit/>
              </a:bodyPr>
              <a:lstStyle/>
              <a:p>
                <a:r>
                  <a:rPr lang="en-US" dirty="0" smtClean="0"/>
                  <a:t>rough</a:t>
                </a:r>
                <a:endParaRPr lang="en-US" dirty="0"/>
              </a:p>
            </p:txBody>
          </p:sp>
        </p:grpSp>
        <p:sp>
          <p:nvSpPr>
            <p:cNvPr id="41" name="Right Arrow 40"/>
            <p:cNvSpPr/>
            <p:nvPr/>
          </p:nvSpPr>
          <p:spPr>
            <a:xfrm rot="1533074">
              <a:off x="5341384" y="2507142"/>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Tree>
    <p:extLst>
      <p:ext uri="{BB962C8B-B14F-4D97-AF65-F5344CB8AC3E}">
        <p14:creationId xmlns:p14="http://schemas.microsoft.com/office/powerpoint/2010/main" val="162528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197733"/>
            <a:ext cx="7086600" cy="4660267"/>
          </a:xfrm>
        </p:spPr>
        <p:txBody>
          <a:bodyPr>
            <a:normAutofit/>
          </a:bodyPr>
          <a:lstStyle/>
          <a:p>
            <a:r>
              <a:rPr lang="en-US" sz="2800" dirty="0" smtClean="0"/>
              <a:t>When an object was in motion across a flat surface, we used these steps.</a:t>
            </a:r>
          </a:p>
          <a:p>
            <a:pPr lvl="1"/>
            <a:r>
              <a:rPr lang="en-US" dirty="0" smtClean="0"/>
              <a:t>Draw a Force Diagram</a:t>
            </a:r>
          </a:p>
          <a:p>
            <a:pPr lvl="1"/>
            <a:r>
              <a:rPr lang="en-US" dirty="0" smtClean="0"/>
              <a:t>Break-up the forces into X and Y components</a:t>
            </a:r>
          </a:p>
          <a:p>
            <a:pPr lvl="1"/>
            <a:r>
              <a:rPr lang="en-US" dirty="0" smtClean="0"/>
              <a:t>Left = Right </a:t>
            </a:r>
          </a:p>
          <a:p>
            <a:pPr lvl="1"/>
            <a:r>
              <a:rPr lang="en-US" dirty="0" smtClean="0"/>
              <a:t>Up = Down</a:t>
            </a:r>
          </a:p>
          <a:p>
            <a:pPr marL="393192" lvl="1" indent="0">
              <a:buNone/>
            </a:pPr>
            <a:endParaRPr lang="en-US" dirty="0" smtClean="0"/>
          </a:p>
          <a:p>
            <a:r>
              <a:rPr lang="en-US" sz="2800" dirty="0" smtClean="0"/>
              <a:t>We’ll now do a similar thing for objects on a slant.</a:t>
            </a:r>
            <a:endParaRPr lang="en-US" dirty="0" smtClean="0"/>
          </a:p>
          <a:p>
            <a:endParaRPr lang="en-US" dirty="0"/>
          </a:p>
        </p:txBody>
      </p:sp>
      <p:grpSp>
        <p:nvGrpSpPr>
          <p:cNvPr id="12" name="Group 11"/>
          <p:cNvGrpSpPr/>
          <p:nvPr/>
        </p:nvGrpSpPr>
        <p:grpSpPr>
          <a:xfrm rot="20031114">
            <a:off x="2391680" y="948046"/>
            <a:ext cx="3484035" cy="942887"/>
            <a:chOff x="3691508" y="2014380"/>
            <a:chExt cx="3484035" cy="942887"/>
          </a:xfrm>
        </p:grpSpPr>
        <p:grpSp>
          <p:nvGrpSpPr>
            <p:cNvPr id="13" name="Group 51"/>
            <p:cNvGrpSpPr/>
            <p:nvPr/>
          </p:nvGrpSpPr>
          <p:grpSpPr>
            <a:xfrm>
              <a:off x="3691508" y="2014380"/>
              <a:ext cx="3276600" cy="527929"/>
              <a:chOff x="3691508" y="2014380"/>
              <a:chExt cx="3276600" cy="527929"/>
            </a:xfrm>
          </p:grpSpPr>
          <p:cxnSp>
            <p:nvCxnSpPr>
              <p:cNvPr id="15" name="Straight Connector 14"/>
              <p:cNvCxnSpPr/>
              <p:nvPr/>
            </p:nvCxnSpPr>
            <p:spPr>
              <a:xfrm rot="1555394">
                <a:off x="3691508" y="2542309"/>
                <a:ext cx="3276600" cy="0"/>
              </a:xfrm>
              <a:prstGeom prst="line">
                <a:avLst/>
              </a:prstGeom>
            </p:spPr>
            <p:style>
              <a:lnRef idx="2">
                <a:schemeClr val="dk1"/>
              </a:lnRef>
              <a:fillRef idx="0">
                <a:schemeClr val="dk1"/>
              </a:fillRef>
              <a:effectRef idx="1">
                <a:schemeClr val="dk1"/>
              </a:effectRef>
              <a:fontRef idx="minor">
                <a:schemeClr val="tx1"/>
              </a:fontRef>
            </p:style>
          </p:cxnSp>
          <p:sp>
            <p:nvSpPr>
              <p:cNvPr id="16" name="Rectangle 15"/>
              <p:cNvSpPr/>
              <p:nvPr/>
            </p:nvSpPr>
            <p:spPr>
              <a:xfrm rot="1555394">
                <a:off x="4713335" y="2014380"/>
                <a:ext cx="719703"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568886">
                <a:off x="4070979" y="2133084"/>
                <a:ext cx="735586" cy="369332"/>
              </a:xfrm>
              <a:prstGeom prst="rect">
                <a:avLst/>
              </a:prstGeom>
              <a:noFill/>
            </p:spPr>
            <p:txBody>
              <a:bodyPr wrap="none" rtlCol="0">
                <a:spAutoFit/>
              </a:bodyPr>
              <a:lstStyle/>
              <a:p>
                <a:r>
                  <a:rPr lang="en-US" dirty="0" smtClean="0"/>
                  <a:t>rough</a:t>
                </a:r>
                <a:endParaRPr lang="en-US" dirty="0"/>
              </a:p>
            </p:txBody>
          </p:sp>
        </p:grpSp>
        <p:sp>
          <p:nvSpPr>
            <p:cNvPr id="14" name="Right Arrow 13"/>
            <p:cNvSpPr/>
            <p:nvPr/>
          </p:nvSpPr>
          <p:spPr>
            <a:xfrm rot="1533074">
              <a:off x="5341384" y="2507142"/>
              <a:ext cx="1834159" cy="45012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Motion</a:t>
              </a:r>
              <a:endParaRPr lang="en-US" dirty="0"/>
            </a:p>
          </p:txBody>
        </p:sp>
      </p:grpSp>
    </p:spTree>
    <p:extLst>
      <p:ext uri="{BB962C8B-B14F-4D97-AF65-F5344CB8AC3E}">
        <p14:creationId xmlns:p14="http://schemas.microsoft.com/office/powerpoint/2010/main" val="369621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6144</TotalTime>
  <Words>904</Words>
  <Application>Microsoft Office PowerPoint</Application>
  <PresentationFormat>On-screen Show (4:3)</PresentationFormat>
  <Paragraphs>220</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Constantia</vt:lpstr>
      <vt:lpstr>Wingdings 2</vt:lpstr>
      <vt:lpstr>Flow</vt:lpstr>
      <vt:lpstr>Bell Ringer</vt:lpstr>
      <vt:lpstr>Ramps</vt:lpstr>
      <vt:lpstr>PowerPoint Presentation</vt:lpstr>
      <vt:lpstr>So far we’ve done problems on a flat surface</vt:lpstr>
      <vt:lpstr>Looking at the extremes</vt:lpstr>
      <vt:lpstr>Looking at the extremes</vt:lpstr>
      <vt:lpstr>What is the force that makes an object slide down a ramp?</vt:lpstr>
      <vt:lpstr>PowerPoint Presentation</vt:lpstr>
      <vt:lpstr>PowerPoint Presentation</vt:lpstr>
      <vt:lpstr>PowerPoint Presentation</vt:lpstr>
      <vt:lpstr>PowerPoint Presentation</vt:lpstr>
      <vt:lpstr>PowerPoint Presentation</vt:lpstr>
      <vt:lpstr>PowerPoint Presentation</vt:lpstr>
      <vt:lpstr>The steps we follow for Ramps</vt:lpstr>
      <vt:lpstr>Practice</vt:lpstr>
      <vt:lpstr>Practice</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Ramps</dc:title>
  <dc:creator>asduser</dc:creator>
  <cp:lastModifiedBy>JARED HAMMER</cp:lastModifiedBy>
  <cp:revision>52</cp:revision>
  <dcterms:created xsi:type="dcterms:W3CDTF">2011-11-03T21:14:47Z</dcterms:created>
  <dcterms:modified xsi:type="dcterms:W3CDTF">2017-12-04T16:56:11Z</dcterms:modified>
</cp:coreProperties>
</file>