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70" r:id="rId2"/>
    <p:sldId id="273" r:id="rId3"/>
    <p:sldId id="274" r:id="rId4"/>
    <p:sldId id="275" r:id="rId5"/>
    <p:sldId id="276" r:id="rId6"/>
    <p:sldId id="256" r:id="rId7"/>
    <p:sldId id="257" r:id="rId8"/>
    <p:sldId id="266" r:id="rId9"/>
    <p:sldId id="258" r:id="rId10"/>
    <p:sldId id="267" r:id="rId11"/>
    <p:sldId id="259" r:id="rId12"/>
    <p:sldId id="268" r:id="rId13"/>
    <p:sldId id="269" r:id="rId14"/>
    <p:sldId id="260" r:id="rId15"/>
    <p:sldId id="261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833F-2D08-4D33-BAA3-28684D1466D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18C5-6D97-4ED5-B095-A7479777D0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833F-2D08-4D33-BAA3-28684D1466D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18C5-6D97-4ED5-B095-A7479777D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833F-2D08-4D33-BAA3-28684D1466D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18C5-6D97-4ED5-B095-A7479777D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833F-2D08-4D33-BAA3-28684D1466D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18C5-6D97-4ED5-B095-A7479777D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833F-2D08-4D33-BAA3-28684D1466D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18C5-6D97-4ED5-B095-A7479777D0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833F-2D08-4D33-BAA3-28684D1466D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18C5-6D97-4ED5-B095-A7479777D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833F-2D08-4D33-BAA3-28684D1466D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18C5-6D97-4ED5-B095-A7479777D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833F-2D08-4D33-BAA3-28684D1466D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18C5-6D97-4ED5-B095-A7479777D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833F-2D08-4D33-BAA3-28684D1466D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18C5-6D97-4ED5-B095-A7479777D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833F-2D08-4D33-BAA3-28684D1466D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18C5-6D97-4ED5-B095-A7479777D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833F-2D08-4D33-BAA3-28684D1466D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4318C5-6D97-4ED5-B095-A7479777D0D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A2833F-2D08-4D33-BAA3-28684D1466D1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4318C5-6D97-4ED5-B095-A7479777D0D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6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5" Type="http://schemas.openxmlformats.org/officeDocument/2006/relationships/image" Target="../media/image141.png"/><Relationship Id="rId4" Type="http://schemas.openxmlformats.org/officeDocument/2006/relationships/image" Target="../media/image15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13.png"/><Relationship Id="rId4" Type="http://schemas.openxmlformats.org/officeDocument/2006/relationships/image" Target="../media/image1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1.png"/><Relationship Id="rId5" Type="http://schemas.openxmlformats.org/officeDocument/2006/relationships/image" Target="../media/image181.png"/><Relationship Id="rId4" Type="http://schemas.openxmlformats.org/officeDocument/2006/relationships/image" Target="../media/image17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0.png"/><Relationship Id="rId4" Type="http://schemas.openxmlformats.org/officeDocument/2006/relationships/image" Target="../media/image18.png"/><Relationship Id="rId9" Type="http://schemas.openxmlformats.org/officeDocument/2006/relationships/image" Target="../media/image18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3.jpe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25.png"/><Relationship Id="rId5" Type="http://schemas.openxmlformats.org/officeDocument/2006/relationships/image" Target="../media/image5.jpeg"/><Relationship Id="rId10" Type="http://schemas.openxmlformats.org/officeDocument/2006/relationships/image" Target="../media/image24.png"/><Relationship Id="rId4" Type="http://schemas.openxmlformats.org/officeDocument/2006/relationships/image" Target="../media/image4.jpe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P0Bb3WXJ_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3999"/>
            <a:ext cx="7854696" cy="233330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1. What is the acceleration of these boxes?</a:t>
            </a:r>
          </a:p>
          <a:p>
            <a:pPr algn="l"/>
            <a:r>
              <a:rPr lang="en-US" dirty="0" smtClean="0"/>
              <a:t>2. Find the force of the 4kg block on the 2.3kg block and the force of the 2.3kg block on the 5.9kg block.</a:t>
            </a:r>
          </a:p>
          <a:p>
            <a:pPr algn="l"/>
            <a:r>
              <a:rPr lang="en-US" dirty="0" smtClean="0"/>
              <a:t>3. Now suppose there was a coefficient of friction of .14, how would this affect your answer to #2?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91280" y="3876894"/>
            <a:ext cx="2357320" cy="12851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5.9kg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2400" y="4486494"/>
            <a:ext cx="1528880" cy="6951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2.3kg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608" y="4309954"/>
            <a:ext cx="1675792" cy="87164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4kg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85800" y="4572000"/>
            <a:ext cx="1524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25N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536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>
            <a:stCxn id="7" idx="0"/>
          </p:cNvCxnSpPr>
          <p:nvPr/>
        </p:nvCxnSpPr>
        <p:spPr>
          <a:xfrm flipV="1">
            <a:off x="5467520" y="1118165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4"/>
          </p:cNvCxnSpPr>
          <p:nvPr/>
        </p:nvCxnSpPr>
        <p:spPr>
          <a:xfrm>
            <a:off x="5467520" y="2032565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4646341" y="1118165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4"/>
          </p:cNvCxnSpPr>
          <p:nvPr/>
        </p:nvCxnSpPr>
        <p:spPr>
          <a:xfrm>
            <a:off x="4646341" y="2032565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" y="0"/>
            <a:ext cx="7756294" cy="889565"/>
          </a:xfrm>
        </p:spPr>
        <p:txBody>
          <a:bodyPr/>
          <a:lstStyle/>
          <a:p>
            <a:r>
              <a:rPr lang="en-US" dirty="0" smtClean="0"/>
              <a:t>The Atwood’s Machine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874285" y="6479486"/>
            <a:ext cx="8200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297342" y="6488208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://session.masteringphysics.com/problemAsset/1010037/25/8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60" y="1182451"/>
            <a:ext cx="2202275" cy="178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4570141" y="188016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282063" y="6488208"/>
            <a:ext cx="8865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306123" y="6494135"/>
            <a:ext cx="10675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391320" y="188016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97903" y="81336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19469" y="81336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19721" y="2496692"/>
            <a:ext cx="60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en-US" sz="1000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38517" y="3023165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en-US" sz="1050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16952" y="3497915"/>
            <a:ext cx="7811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competition between these two masses is like a game we sometimes play……</a:t>
            </a:r>
            <a:endParaRPr lang="en-US" dirty="0"/>
          </a:p>
        </p:txBody>
      </p:sp>
      <p:pic>
        <p:nvPicPr>
          <p:cNvPr id="3076" name="Picture 4" descr="http://www.heligirl.com/wp-content/uploads/2010/06/Tug-O-War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458" y="4163258"/>
            <a:ext cx="3636163" cy="1207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92417" y="5814143"/>
            <a:ext cx="7455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Looking at it like this and using the pulley the diagrams can be drawn this way: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2721885" y="6403286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747457" y="629405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94737" y="6309469"/>
            <a:ext cx="805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en-US" sz="1000" dirty="0" smtClean="0"/>
              <a:t>1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153723" y="641793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907005" y="629405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373713" y="6318124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en-US" sz="105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56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5" grpId="0"/>
      <p:bldP spid="16" grpId="0"/>
      <p:bldP spid="17" grpId="0"/>
      <p:bldP spid="18" grpId="0"/>
      <p:bldP spid="21" grpId="0"/>
      <p:bldP spid="22" grpId="0"/>
      <p:bldP spid="25" grpId="0" animBg="1"/>
      <p:bldP spid="28" grpId="0"/>
      <p:bldP spid="29" grpId="0"/>
      <p:bldP spid="32" grpId="0" animBg="1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 flipH="1">
            <a:off x="6496164" y="1257439"/>
            <a:ext cx="8865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520224" y="1263366"/>
            <a:ext cx="10675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511443" y="1257439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088386" y="1248717"/>
            <a:ext cx="8200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http://session.masteringphysics.com/problemAsset/1010037/25/8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78" y="1063285"/>
            <a:ext cx="30480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3935986" y="1172517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4679843" y="2874502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255565" y="2889761"/>
            <a:ext cx="10675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61558" y="106328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38622" y="1063285"/>
            <a:ext cx="631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en-US" sz="1000" dirty="0" smtClean="0"/>
              <a:t>1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367824" y="1187166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121106" y="106328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587814" y="1087355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en-US" sz="1050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04797" y="1491323"/>
            <a:ext cx="451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can you tell me about the two tensions?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81609" y="1839873"/>
            <a:ext cx="1988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They are the same!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96017" y="2488761"/>
            <a:ext cx="1159548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r>
              <a:rPr lang="en-US" sz="1100" dirty="0" smtClean="0"/>
              <a:t>1 </a:t>
            </a:r>
            <a:r>
              <a:rPr lang="en-US" dirty="0" smtClean="0"/>
              <a:t>+ m</a:t>
            </a:r>
            <a:r>
              <a:rPr lang="en-US" sz="1050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26605" y="2689836"/>
            <a:ext cx="68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en-US" sz="1000" dirty="0" smtClean="0"/>
              <a:t>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353983" y="2689836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en-US" sz="1050" dirty="0" smtClean="0"/>
              <a:t>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996194" y="4541829"/>
                <a:ext cx="1638654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𝑛𝑒𝑡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194" y="4541829"/>
                <a:ext cx="1638654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083179" y="3904889"/>
            <a:ext cx="5640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this point we can apply Newton’s Second Law and solve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038622" y="5176833"/>
            <a:ext cx="5945624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Now for the equation will it be </a:t>
            </a:r>
          </a:p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W2-W1 = ma     or      W1-W2 = ma?</a:t>
            </a:r>
          </a:p>
          <a:p>
            <a:pPr algn="ctr"/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Why?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29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  <p:bldP spid="10" grpId="0" animBg="1"/>
      <p:bldP spid="13" grpId="0"/>
      <p:bldP spid="14" grpId="0"/>
      <p:bldP spid="15" grpId="0"/>
      <p:bldP spid="16" grpId="0"/>
      <p:bldP spid="17" grpId="0" animBg="1"/>
      <p:bldP spid="20" grpId="0"/>
      <p:bldP spid="23" grpId="0"/>
      <p:bldP spid="24" grpId="0" animBg="1"/>
      <p:bldP spid="25" grpId="0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 flipH="1">
            <a:off x="6496164" y="1257439"/>
            <a:ext cx="8865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520224" y="1263366"/>
            <a:ext cx="10675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511443" y="1257439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088386" y="1248717"/>
            <a:ext cx="8200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http://session.masteringphysics.com/problemAsset/1010037/25/8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78" y="1063285"/>
            <a:ext cx="30480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3935986" y="1172517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4679843" y="2874502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255565" y="2889761"/>
            <a:ext cx="10675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61558" y="106328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38622" y="1063285"/>
            <a:ext cx="631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en-US" sz="1000" dirty="0" smtClean="0"/>
              <a:t>1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367824" y="1187166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121106" y="106328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587814" y="1087355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en-US" sz="1050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04797" y="1491323"/>
            <a:ext cx="451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can you tell me about the two tensions?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81609" y="1839873"/>
            <a:ext cx="1988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They are the same!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96017" y="2488761"/>
            <a:ext cx="1159548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r>
              <a:rPr lang="en-US" sz="1100" dirty="0" smtClean="0"/>
              <a:t>1 </a:t>
            </a:r>
            <a:r>
              <a:rPr lang="en-US" dirty="0" smtClean="0"/>
              <a:t>+ m</a:t>
            </a:r>
            <a:r>
              <a:rPr lang="en-US" sz="1050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26605" y="2689836"/>
            <a:ext cx="68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en-US" sz="1000" dirty="0" smtClean="0"/>
              <a:t>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353983" y="2689836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en-US" sz="1050" dirty="0" smtClean="0"/>
              <a:t>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679843" y="4802463"/>
                <a:ext cx="2122889" cy="58477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𝑛𝑒𝑡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843" y="4802463"/>
                <a:ext cx="2122889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789674" y="3704745"/>
            <a:ext cx="4023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 m1 is bigger W1 goes first.</a:t>
            </a:r>
          </a:p>
          <a:p>
            <a:r>
              <a:rPr lang="en-US" sz="2400" dirty="0" smtClean="0"/>
              <a:t>If m2 is bigger W2 goes first.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670420" y="5628546"/>
                <a:ext cx="4645301" cy="58477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420" y="5628546"/>
                <a:ext cx="464530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06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  <p:bldP spid="10" grpId="0" animBg="1"/>
      <p:bldP spid="13" grpId="0"/>
      <p:bldP spid="14" grpId="0"/>
      <p:bldP spid="15" grpId="0"/>
      <p:bldP spid="16" grpId="0"/>
      <p:bldP spid="17" grpId="0" animBg="1"/>
      <p:bldP spid="20" grpId="0"/>
      <p:bldP spid="23" grpId="0"/>
      <p:bldP spid="24" grpId="0" animBg="1"/>
      <p:bldP spid="25" grpId="0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thumb15.shutterstock.com/thumb_small/581308/581308,1303337127,3/stock-vector-tree-house-vector-756659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18419"/>
            <a:ext cx="3984336" cy="352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09600"/>
            <a:ext cx="8229600" cy="167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Jane is hiding out in her tree fort and needs to lift her pet elephant (231 kg) from the ground. She places a 500 kg mass in the opposite bucket and lets go. What is the net force that acts around the pulley?</a:t>
            </a:r>
            <a:endParaRPr lang="en-US" dirty="0"/>
          </a:p>
        </p:txBody>
      </p:sp>
      <p:pic>
        <p:nvPicPr>
          <p:cNvPr id="4098" name="Picture 2" descr="http://www.meetthemasters.com/wp-content/uploads/2011/02/stick_figu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00399"/>
            <a:ext cx="571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5486400" y="252845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2" name="Picture 6" descr="http://www.kids-fun-and-games.com/images/elephant_coloring_pages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198" y="4566640"/>
            <a:ext cx="1073403" cy="761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86400" y="2438400"/>
            <a:ext cx="1763568" cy="90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6800" y="5305551"/>
            <a:ext cx="838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862945" y="2549236"/>
            <a:ext cx="1052946" cy="2770909"/>
          </a:xfrm>
          <a:custGeom>
            <a:avLst/>
            <a:gdLst>
              <a:gd name="connsiteX0" fmla="*/ 0 w 1052946"/>
              <a:gd name="connsiteY0" fmla="*/ 2770909 h 2770909"/>
              <a:gd name="connsiteX1" fmla="*/ 13855 w 1052946"/>
              <a:gd name="connsiteY1" fmla="*/ 2673928 h 2770909"/>
              <a:gd name="connsiteX2" fmla="*/ 55419 w 1052946"/>
              <a:gd name="connsiteY2" fmla="*/ 2535382 h 2770909"/>
              <a:gd name="connsiteX3" fmla="*/ 83128 w 1052946"/>
              <a:gd name="connsiteY3" fmla="*/ 2452255 h 2770909"/>
              <a:gd name="connsiteX4" fmla="*/ 124691 w 1052946"/>
              <a:gd name="connsiteY4" fmla="*/ 2382982 h 2770909"/>
              <a:gd name="connsiteX5" fmla="*/ 138546 w 1052946"/>
              <a:gd name="connsiteY5" fmla="*/ 2341419 h 2770909"/>
              <a:gd name="connsiteX6" fmla="*/ 166255 w 1052946"/>
              <a:gd name="connsiteY6" fmla="*/ 2313709 h 2770909"/>
              <a:gd name="connsiteX7" fmla="*/ 221673 w 1052946"/>
              <a:gd name="connsiteY7" fmla="*/ 2230582 h 2770909"/>
              <a:gd name="connsiteX8" fmla="*/ 249382 w 1052946"/>
              <a:gd name="connsiteY8" fmla="*/ 2189019 h 2770909"/>
              <a:gd name="connsiteX9" fmla="*/ 346364 w 1052946"/>
              <a:gd name="connsiteY9" fmla="*/ 2119746 h 2770909"/>
              <a:gd name="connsiteX10" fmla="*/ 374073 w 1052946"/>
              <a:gd name="connsiteY10" fmla="*/ 2078182 h 2770909"/>
              <a:gd name="connsiteX11" fmla="*/ 471055 w 1052946"/>
              <a:gd name="connsiteY11" fmla="*/ 2147455 h 2770909"/>
              <a:gd name="connsiteX12" fmla="*/ 512619 w 1052946"/>
              <a:gd name="connsiteY12" fmla="*/ 2175164 h 2770909"/>
              <a:gd name="connsiteX13" fmla="*/ 540328 w 1052946"/>
              <a:gd name="connsiteY13" fmla="*/ 2258291 h 2770909"/>
              <a:gd name="connsiteX14" fmla="*/ 623455 w 1052946"/>
              <a:gd name="connsiteY14" fmla="*/ 2382982 h 2770909"/>
              <a:gd name="connsiteX15" fmla="*/ 720437 w 1052946"/>
              <a:gd name="connsiteY15" fmla="*/ 2493819 h 2770909"/>
              <a:gd name="connsiteX16" fmla="*/ 762000 w 1052946"/>
              <a:gd name="connsiteY16" fmla="*/ 2521528 h 2770909"/>
              <a:gd name="connsiteX17" fmla="*/ 789710 w 1052946"/>
              <a:gd name="connsiteY17" fmla="*/ 2549237 h 2770909"/>
              <a:gd name="connsiteX18" fmla="*/ 817419 w 1052946"/>
              <a:gd name="connsiteY18" fmla="*/ 2590800 h 2770909"/>
              <a:gd name="connsiteX19" fmla="*/ 858982 w 1052946"/>
              <a:gd name="connsiteY19" fmla="*/ 2604655 h 2770909"/>
              <a:gd name="connsiteX20" fmla="*/ 886691 w 1052946"/>
              <a:gd name="connsiteY20" fmla="*/ 2715491 h 2770909"/>
              <a:gd name="connsiteX21" fmla="*/ 872837 w 1052946"/>
              <a:gd name="connsiteY21" fmla="*/ 2770909 h 2770909"/>
              <a:gd name="connsiteX22" fmla="*/ 845128 w 1052946"/>
              <a:gd name="connsiteY22" fmla="*/ 2673928 h 2770909"/>
              <a:gd name="connsiteX23" fmla="*/ 789710 w 1052946"/>
              <a:gd name="connsiteY23" fmla="*/ 2590800 h 2770909"/>
              <a:gd name="connsiteX24" fmla="*/ 762000 w 1052946"/>
              <a:gd name="connsiteY24" fmla="*/ 2563091 h 2770909"/>
              <a:gd name="connsiteX25" fmla="*/ 706582 w 1052946"/>
              <a:gd name="connsiteY25" fmla="*/ 2479964 h 2770909"/>
              <a:gd name="connsiteX26" fmla="*/ 678873 w 1052946"/>
              <a:gd name="connsiteY26" fmla="*/ 2438400 h 2770909"/>
              <a:gd name="connsiteX27" fmla="*/ 623455 w 1052946"/>
              <a:gd name="connsiteY27" fmla="*/ 2313709 h 2770909"/>
              <a:gd name="connsiteX28" fmla="*/ 581891 w 1052946"/>
              <a:gd name="connsiteY28" fmla="*/ 2286000 h 2770909"/>
              <a:gd name="connsiteX29" fmla="*/ 484910 w 1052946"/>
              <a:gd name="connsiteY29" fmla="*/ 2189019 h 2770909"/>
              <a:gd name="connsiteX30" fmla="*/ 457200 w 1052946"/>
              <a:gd name="connsiteY30" fmla="*/ 2161309 h 2770909"/>
              <a:gd name="connsiteX31" fmla="*/ 415637 w 1052946"/>
              <a:gd name="connsiteY31" fmla="*/ 2133600 h 2770909"/>
              <a:gd name="connsiteX32" fmla="*/ 401782 w 1052946"/>
              <a:gd name="connsiteY32" fmla="*/ 2092037 h 2770909"/>
              <a:gd name="connsiteX33" fmla="*/ 387928 w 1052946"/>
              <a:gd name="connsiteY33" fmla="*/ 1953491 h 2770909"/>
              <a:gd name="connsiteX34" fmla="*/ 374073 w 1052946"/>
              <a:gd name="connsiteY34" fmla="*/ 1911928 h 2770909"/>
              <a:gd name="connsiteX35" fmla="*/ 401782 w 1052946"/>
              <a:gd name="connsiteY35" fmla="*/ 1496291 h 2770909"/>
              <a:gd name="connsiteX36" fmla="*/ 415637 w 1052946"/>
              <a:gd name="connsiteY36" fmla="*/ 1454728 h 2770909"/>
              <a:gd name="connsiteX37" fmla="*/ 429491 w 1052946"/>
              <a:gd name="connsiteY37" fmla="*/ 1357746 h 2770909"/>
              <a:gd name="connsiteX38" fmla="*/ 443346 w 1052946"/>
              <a:gd name="connsiteY38" fmla="*/ 1274619 h 2770909"/>
              <a:gd name="connsiteX39" fmla="*/ 457200 w 1052946"/>
              <a:gd name="connsiteY39" fmla="*/ 914400 h 2770909"/>
              <a:gd name="connsiteX40" fmla="*/ 484910 w 1052946"/>
              <a:gd name="connsiteY40" fmla="*/ 775855 h 2770909"/>
              <a:gd name="connsiteX41" fmla="*/ 512619 w 1052946"/>
              <a:gd name="connsiteY41" fmla="*/ 637309 h 2770909"/>
              <a:gd name="connsiteX42" fmla="*/ 540328 w 1052946"/>
              <a:gd name="connsiteY42" fmla="*/ 457200 h 2770909"/>
              <a:gd name="connsiteX43" fmla="*/ 554182 w 1052946"/>
              <a:gd name="connsiteY43" fmla="*/ 415637 h 2770909"/>
              <a:gd name="connsiteX44" fmla="*/ 581891 w 1052946"/>
              <a:gd name="connsiteY44" fmla="*/ 249382 h 2770909"/>
              <a:gd name="connsiteX45" fmla="*/ 609600 w 1052946"/>
              <a:gd name="connsiteY45" fmla="*/ 124691 h 2770909"/>
              <a:gd name="connsiteX46" fmla="*/ 637310 w 1052946"/>
              <a:gd name="connsiteY46" fmla="*/ 41564 h 2770909"/>
              <a:gd name="connsiteX47" fmla="*/ 720437 w 1052946"/>
              <a:gd name="connsiteY47" fmla="*/ 13855 h 2770909"/>
              <a:gd name="connsiteX48" fmla="*/ 762000 w 1052946"/>
              <a:gd name="connsiteY48" fmla="*/ 0 h 2770909"/>
              <a:gd name="connsiteX49" fmla="*/ 928255 w 1052946"/>
              <a:gd name="connsiteY49" fmla="*/ 13855 h 2770909"/>
              <a:gd name="connsiteX50" fmla="*/ 997528 w 1052946"/>
              <a:gd name="connsiteY50" fmla="*/ 124691 h 2770909"/>
              <a:gd name="connsiteX51" fmla="*/ 1025237 w 1052946"/>
              <a:gd name="connsiteY51" fmla="*/ 166255 h 2770909"/>
              <a:gd name="connsiteX52" fmla="*/ 1052946 w 1052946"/>
              <a:gd name="connsiteY52" fmla="*/ 498764 h 2770909"/>
              <a:gd name="connsiteX53" fmla="*/ 1039091 w 1052946"/>
              <a:gd name="connsiteY53" fmla="*/ 637309 h 2770909"/>
              <a:gd name="connsiteX54" fmla="*/ 1039091 w 1052946"/>
              <a:gd name="connsiteY54" fmla="*/ 651164 h 277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052946" h="2770909">
                <a:moveTo>
                  <a:pt x="0" y="2770909"/>
                </a:moveTo>
                <a:cubicBezTo>
                  <a:pt x="4618" y="2738582"/>
                  <a:pt x="8013" y="2706056"/>
                  <a:pt x="13855" y="2673928"/>
                </a:cubicBezTo>
                <a:cubicBezTo>
                  <a:pt x="22231" y="2627863"/>
                  <a:pt x="40959" y="2578761"/>
                  <a:pt x="55419" y="2535382"/>
                </a:cubicBezTo>
                <a:cubicBezTo>
                  <a:pt x="55420" y="2535378"/>
                  <a:pt x="83126" y="2452258"/>
                  <a:pt x="83128" y="2452255"/>
                </a:cubicBezTo>
                <a:cubicBezTo>
                  <a:pt x="96982" y="2429164"/>
                  <a:pt x="112648" y="2407067"/>
                  <a:pt x="124691" y="2382982"/>
                </a:cubicBezTo>
                <a:cubicBezTo>
                  <a:pt x="131222" y="2369920"/>
                  <a:pt x="131032" y="2353942"/>
                  <a:pt x="138546" y="2341419"/>
                </a:cubicBezTo>
                <a:cubicBezTo>
                  <a:pt x="145267" y="2330218"/>
                  <a:pt x="158418" y="2324159"/>
                  <a:pt x="166255" y="2313709"/>
                </a:cubicBezTo>
                <a:cubicBezTo>
                  <a:pt x="186236" y="2287067"/>
                  <a:pt x="203200" y="2258291"/>
                  <a:pt x="221673" y="2230582"/>
                </a:cubicBezTo>
                <a:cubicBezTo>
                  <a:pt x="230909" y="2216728"/>
                  <a:pt x="235528" y="2198255"/>
                  <a:pt x="249382" y="2189019"/>
                </a:cubicBezTo>
                <a:cubicBezTo>
                  <a:pt x="310159" y="2148500"/>
                  <a:pt x="277625" y="2171300"/>
                  <a:pt x="346364" y="2119746"/>
                </a:cubicBezTo>
                <a:cubicBezTo>
                  <a:pt x="355600" y="2105891"/>
                  <a:pt x="361071" y="2088584"/>
                  <a:pt x="374073" y="2078182"/>
                </a:cubicBezTo>
                <a:cubicBezTo>
                  <a:pt x="439779" y="2025617"/>
                  <a:pt x="424527" y="2116437"/>
                  <a:pt x="471055" y="2147455"/>
                </a:cubicBezTo>
                <a:lnTo>
                  <a:pt x="512619" y="2175164"/>
                </a:lnTo>
                <a:cubicBezTo>
                  <a:pt x="521855" y="2202873"/>
                  <a:pt x="524127" y="2233989"/>
                  <a:pt x="540328" y="2258291"/>
                </a:cubicBezTo>
                <a:lnTo>
                  <a:pt x="623455" y="2382982"/>
                </a:lnTo>
                <a:cubicBezTo>
                  <a:pt x="652749" y="2426923"/>
                  <a:pt x="671806" y="2461398"/>
                  <a:pt x="720437" y="2493819"/>
                </a:cubicBezTo>
                <a:cubicBezTo>
                  <a:pt x="734291" y="2503055"/>
                  <a:pt x="748998" y="2511126"/>
                  <a:pt x="762000" y="2521528"/>
                </a:cubicBezTo>
                <a:cubicBezTo>
                  <a:pt x="772200" y="2529688"/>
                  <a:pt x="781550" y="2539037"/>
                  <a:pt x="789710" y="2549237"/>
                </a:cubicBezTo>
                <a:cubicBezTo>
                  <a:pt x="800112" y="2562239"/>
                  <a:pt x="804417" y="2580398"/>
                  <a:pt x="817419" y="2590800"/>
                </a:cubicBezTo>
                <a:cubicBezTo>
                  <a:pt x="828823" y="2599923"/>
                  <a:pt x="845128" y="2600037"/>
                  <a:pt x="858982" y="2604655"/>
                </a:cubicBezTo>
                <a:cubicBezTo>
                  <a:pt x="869915" y="2637454"/>
                  <a:pt x="886691" y="2682051"/>
                  <a:pt x="886691" y="2715491"/>
                </a:cubicBezTo>
                <a:cubicBezTo>
                  <a:pt x="886691" y="2734532"/>
                  <a:pt x="877455" y="2752436"/>
                  <a:pt x="872837" y="2770909"/>
                </a:cubicBezTo>
                <a:cubicBezTo>
                  <a:pt x="869577" y="2757869"/>
                  <a:pt x="854161" y="2690187"/>
                  <a:pt x="845128" y="2673928"/>
                </a:cubicBezTo>
                <a:cubicBezTo>
                  <a:pt x="828955" y="2644816"/>
                  <a:pt x="808183" y="2618509"/>
                  <a:pt x="789710" y="2590800"/>
                </a:cubicBezTo>
                <a:cubicBezTo>
                  <a:pt x="782464" y="2579931"/>
                  <a:pt x="769837" y="2573541"/>
                  <a:pt x="762000" y="2563091"/>
                </a:cubicBezTo>
                <a:cubicBezTo>
                  <a:pt x="742019" y="2536449"/>
                  <a:pt x="725055" y="2507673"/>
                  <a:pt x="706582" y="2479964"/>
                </a:cubicBezTo>
                <a:lnTo>
                  <a:pt x="678873" y="2438400"/>
                </a:lnTo>
                <a:cubicBezTo>
                  <a:pt x="665155" y="2397246"/>
                  <a:pt x="656387" y="2346641"/>
                  <a:pt x="623455" y="2313709"/>
                </a:cubicBezTo>
                <a:cubicBezTo>
                  <a:pt x="611681" y="2301935"/>
                  <a:pt x="595746" y="2295236"/>
                  <a:pt x="581891" y="2286000"/>
                </a:cubicBezTo>
                <a:cubicBezTo>
                  <a:pt x="518372" y="2190722"/>
                  <a:pt x="558066" y="2213404"/>
                  <a:pt x="484910" y="2189019"/>
                </a:cubicBezTo>
                <a:cubicBezTo>
                  <a:pt x="475673" y="2179782"/>
                  <a:pt x="467400" y="2169469"/>
                  <a:pt x="457200" y="2161309"/>
                </a:cubicBezTo>
                <a:cubicBezTo>
                  <a:pt x="444198" y="2150907"/>
                  <a:pt x="426039" y="2146602"/>
                  <a:pt x="415637" y="2133600"/>
                </a:cubicBezTo>
                <a:cubicBezTo>
                  <a:pt x="406514" y="2122196"/>
                  <a:pt x="406400" y="2105891"/>
                  <a:pt x="401782" y="2092037"/>
                </a:cubicBezTo>
                <a:cubicBezTo>
                  <a:pt x="397164" y="2045855"/>
                  <a:pt x="394985" y="1999364"/>
                  <a:pt x="387928" y="1953491"/>
                </a:cubicBezTo>
                <a:cubicBezTo>
                  <a:pt x="385707" y="1939057"/>
                  <a:pt x="374073" y="1926532"/>
                  <a:pt x="374073" y="1911928"/>
                </a:cubicBezTo>
                <a:cubicBezTo>
                  <a:pt x="374073" y="1780424"/>
                  <a:pt x="368284" y="1630284"/>
                  <a:pt x="401782" y="1496291"/>
                </a:cubicBezTo>
                <a:cubicBezTo>
                  <a:pt x="405324" y="1482123"/>
                  <a:pt x="411019" y="1468582"/>
                  <a:pt x="415637" y="1454728"/>
                </a:cubicBezTo>
                <a:cubicBezTo>
                  <a:pt x="420255" y="1422401"/>
                  <a:pt x="424526" y="1390022"/>
                  <a:pt x="429491" y="1357746"/>
                </a:cubicBezTo>
                <a:cubicBezTo>
                  <a:pt x="433762" y="1329981"/>
                  <a:pt x="441594" y="1302656"/>
                  <a:pt x="443346" y="1274619"/>
                </a:cubicBezTo>
                <a:cubicBezTo>
                  <a:pt x="450841" y="1154691"/>
                  <a:pt x="449931" y="1034342"/>
                  <a:pt x="457200" y="914400"/>
                </a:cubicBezTo>
                <a:cubicBezTo>
                  <a:pt x="466615" y="759055"/>
                  <a:pt x="463638" y="868034"/>
                  <a:pt x="484910" y="775855"/>
                </a:cubicBezTo>
                <a:cubicBezTo>
                  <a:pt x="495500" y="729965"/>
                  <a:pt x="507418" y="684118"/>
                  <a:pt x="512619" y="637309"/>
                </a:cubicBezTo>
                <a:cubicBezTo>
                  <a:pt x="523786" y="536807"/>
                  <a:pt x="518511" y="533559"/>
                  <a:pt x="540328" y="457200"/>
                </a:cubicBezTo>
                <a:cubicBezTo>
                  <a:pt x="544340" y="443158"/>
                  <a:pt x="550640" y="429805"/>
                  <a:pt x="554182" y="415637"/>
                </a:cubicBezTo>
                <a:cubicBezTo>
                  <a:pt x="570511" y="350322"/>
                  <a:pt x="570158" y="319781"/>
                  <a:pt x="581891" y="249382"/>
                </a:cubicBezTo>
                <a:cubicBezTo>
                  <a:pt x="586833" y="219731"/>
                  <a:pt x="600262" y="155818"/>
                  <a:pt x="609600" y="124691"/>
                </a:cubicBezTo>
                <a:cubicBezTo>
                  <a:pt x="617993" y="96715"/>
                  <a:pt x="609601" y="50800"/>
                  <a:pt x="637310" y="41564"/>
                </a:cubicBezTo>
                <a:lnTo>
                  <a:pt x="720437" y="13855"/>
                </a:lnTo>
                <a:lnTo>
                  <a:pt x="762000" y="0"/>
                </a:lnTo>
                <a:cubicBezTo>
                  <a:pt x="817418" y="4618"/>
                  <a:pt x="873724" y="2949"/>
                  <a:pt x="928255" y="13855"/>
                </a:cubicBezTo>
                <a:cubicBezTo>
                  <a:pt x="992168" y="26638"/>
                  <a:pt x="967980" y="80369"/>
                  <a:pt x="997528" y="124691"/>
                </a:cubicBezTo>
                <a:lnTo>
                  <a:pt x="1025237" y="166255"/>
                </a:lnTo>
                <a:cubicBezTo>
                  <a:pt x="1047577" y="300300"/>
                  <a:pt x="1052946" y="313817"/>
                  <a:pt x="1052946" y="498764"/>
                </a:cubicBezTo>
                <a:cubicBezTo>
                  <a:pt x="1052946" y="545176"/>
                  <a:pt x="1043293" y="591088"/>
                  <a:pt x="1039091" y="637309"/>
                </a:cubicBezTo>
                <a:cubicBezTo>
                  <a:pt x="1038673" y="641908"/>
                  <a:pt x="1039091" y="646546"/>
                  <a:pt x="1039091" y="6511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0" y="3200399"/>
            <a:ext cx="381000" cy="609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5858" y="4191000"/>
                <a:ext cx="40998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5000−2310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58" y="4191000"/>
                <a:ext cx="409984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425446" y="3252934"/>
                <a:ext cx="3261855" cy="58477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𝑛𝑒𝑡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2−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5446" y="3252934"/>
                <a:ext cx="3261855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439301" y="5305551"/>
                <a:ext cx="2850652" cy="58477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𝑛𝑒𝑡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2690 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301" y="5305551"/>
                <a:ext cx="2850652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706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thumb15.shutterstock.com/thumb_small/581308/581308,1303337127,3/stock-vector-tree-house-vector-756659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18419"/>
            <a:ext cx="3984336" cy="352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09600"/>
            <a:ext cx="8229600" cy="167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Jane is hiding out in her tree fort and needs to lift her pet elephant (231 kg) from the ground. She places a 500 kg mass in the opposite bucket and lets go. What is the acceleration of the elephant?</a:t>
            </a:r>
            <a:endParaRPr lang="en-US" dirty="0"/>
          </a:p>
        </p:txBody>
      </p:sp>
      <p:pic>
        <p:nvPicPr>
          <p:cNvPr id="4098" name="Picture 2" descr="http://www.meetthemasters.com/wp-content/uploads/2011/02/stick_figu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00399"/>
            <a:ext cx="571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5486400" y="252845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2" name="Picture 6" descr="http://www.kids-fun-and-games.com/images/elephant_coloring_pages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198" y="4566640"/>
            <a:ext cx="1073403" cy="761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86400" y="2438400"/>
            <a:ext cx="1763568" cy="90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6800" y="5305551"/>
            <a:ext cx="838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862945" y="2549236"/>
            <a:ext cx="1052946" cy="2770909"/>
          </a:xfrm>
          <a:custGeom>
            <a:avLst/>
            <a:gdLst>
              <a:gd name="connsiteX0" fmla="*/ 0 w 1052946"/>
              <a:gd name="connsiteY0" fmla="*/ 2770909 h 2770909"/>
              <a:gd name="connsiteX1" fmla="*/ 13855 w 1052946"/>
              <a:gd name="connsiteY1" fmla="*/ 2673928 h 2770909"/>
              <a:gd name="connsiteX2" fmla="*/ 55419 w 1052946"/>
              <a:gd name="connsiteY2" fmla="*/ 2535382 h 2770909"/>
              <a:gd name="connsiteX3" fmla="*/ 83128 w 1052946"/>
              <a:gd name="connsiteY3" fmla="*/ 2452255 h 2770909"/>
              <a:gd name="connsiteX4" fmla="*/ 124691 w 1052946"/>
              <a:gd name="connsiteY4" fmla="*/ 2382982 h 2770909"/>
              <a:gd name="connsiteX5" fmla="*/ 138546 w 1052946"/>
              <a:gd name="connsiteY5" fmla="*/ 2341419 h 2770909"/>
              <a:gd name="connsiteX6" fmla="*/ 166255 w 1052946"/>
              <a:gd name="connsiteY6" fmla="*/ 2313709 h 2770909"/>
              <a:gd name="connsiteX7" fmla="*/ 221673 w 1052946"/>
              <a:gd name="connsiteY7" fmla="*/ 2230582 h 2770909"/>
              <a:gd name="connsiteX8" fmla="*/ 249382 w 1052946"/>
              <a:gd name="connsiteY8" fmla="*/ 2189019 h 2770909"/>
              <a:gd name="connsiteX9" fmla="*/ 346364 w 1052946"/>
              <a:gd name="connsiteY9" fmla="*/ 2119746 h 2770909"/>
              <a:gd name="connsiteX10" fmla="*/ 374073 w 1052946"/>
              <a:gd name="connsiteY10" fmla="*/ 2078182 h 2770909"/>
              <a:gd name="connsiteX11" fmla="*/ 471055 w 1052946"/>
              <a:gd name="connsiteY11" fmla="*/ 2147455 h 2770909"/>
              <a:gd name="connsiteX12" fmla="*/ 512619 w 1052946"/>
              <a:gd name="connsiteY12" fmla="*/ 2175164 h 2770909"/>
              <a:gd name="connsiteX13" fmla="*/ 540328 w 1052946"/>
              <a:gd name="connsiteY13" fmla="*/ 2258291 h 2770909"/>
              <a:gd name="connsiteX14" fmla="*/ 623455 w 1052946"/>
              <a:gd name="connsiteY14" fmla="*/ 2382982 h 2770909"/>
              <a:gd name="connsiteX15" fmla="*/ 720437 w 1052946"/>
              <a:gd name="connsiteY15" fmla="*/ 2493819 h 2770909"/>
              <a:gd name="connsiteX16" fmla="*/ 762000 w 1052946"/>
              <a:gd name="connsiteY16" fmla="*/ 2521528 h 2770909"/>
              <a:gd name="connsiteX17" fmla="*/ 789710 w 1052946"/>
              <a:gd name="connsiteY17" fmla="*/ 2549237 h 2770909"/>
              <a:gd name="connsiteX18" fmla="*/ 817419 w 1052946"/>
              <a:gd name="connsiteY18" fmla="*/ 2590800 h 2770909"/>
              <a:gd name="connsiteX19" fmla="*/ 858982 w 1052946"/>
              <a:gd name="connsiteY19" fmla="*/ 2604655 h 2770909"/>
              <a:gd name="connsiteX20" fmla="*/ 886691 w 1052946"/>
              <a:gd name="connsiteY20" fmla="*/ 2715491 h 2770909"/>
              <a:gd name="connsiteX21" fmla="*/ 872837 w 1052946"/>
              <a:gd name="connsiteY21" fmla="*/ 2770909 h 2770909"/>
              <a:gd name="connsiteX22" fmla="*/ 845128 w 1052946"/>
              <a:gd name="connsiteY22" fmla="*/ 2673928 h 2770909"/>
              <a:gd name="connsiteX23" fmla="*/ 789710 w 1052946"/>
              <a:gd name="connsiteY23" fmla="*/ 2590800 h 2770909"/>
              <a:gd name="connsiteX24" fmla="*/ 762000 w 1052946"/>
              <a:gd name="connsiteY24" fmla="*/ 2563091 h 2770909"/>
              <a:gd name="connsiteX25" fmla="*/ 706582 w 1052946"/>
              <a:gd name="connsiteY25" fmla="*/ 2479964 h 2770909"/>
              <a:gd name="connsiteX26" fmla="*/ 678873 w 1052946"/>
              <a:gd name="connsiteY26" fmla="*/ 2438400 h 2770909"/>
              <a:gd name="connsiteX27" fmla="*/ 623455 w 1052946"/>
              <a:gd name="connsiteY27" fmla="*/ 2313709 h 2770909"/>
              <a:gd name="connsiteX28" fmla="*/ 581891 w 1052946"/>
              <a:gd name="connsiteY28" fmla="*/ 2286000 h 2770909"/>
              <a:gd name="connsiteX29" fmla="*/ 484910 w 1052946"/>
              <a:gd name="connsiteY29" fmla="*/ 2189019 h 2770909"/>
              <a:gd name="connsiteX30" fmla="*/ 457200 w 1052946"/>
              <a:gd name="connsiteY30" fmla="*/ 2161309 h 2770909"/>
              <a:gd name="connsiteX31" fmla="*/ 415637 w 1052946"/>
              <a:gd name="connsiteY31" fmla="*/ 2133600 h 2770909"/>
              <a:gd name="connsiteX32" fmla="*/ 401782 w 1052946"/>
              <a:gd name="connsiteY32" fmla="*/ 2092037 h 2770909"/>
              <a:gd name="connsiteX33" fmla="*/ 387928 w 1052946"/>
              <a:gd name="connsiteY33" fmla="*/ 1953491 h 2770909"/>
              <a:gd name="connsiteX34" fmla="*/ 374073 w 1052946"/>
              <a:gd name="connsiteY34" fmla="*/ 1911928 h 2770909"/>
              <a:gd name="connsiteX35" fmla="*/ 401782 w 1052946"/>
              <a:gd name="connsiteY35" fmla="*/ 1496291 h 2770909"/>
              <a:gd name="connsiteX36" fmla="*/ 415637 w 1052946"/>
              <a:gd name="connsiteY36" fmla="*/ 1454728 h 2770909"/>
              <a:gd name="connsiteX37" fmla="*/ 429491 w 1052946"/>
              <a:gd name="connsiteY37" fmla="*/ 1357746 h 2770909"/>
              <a:gd name="connsiteX38" fmla="*/ 443346 w 1052946"/>
              <a:gd name="connsiteY38" fmla="*/ 1274619 h 2770909"/>
              <a:gd name="connsiteX39" fmla="*/ 457200 w 1052946"/>
              <a:gd name="connsiteY39" fmla="*/ 914400 h 2770909"/>
              <a:gd name="connsiteX40" fmla="*/ 484910 w 1052946"/>
              <a:gd name="connsiteY40" fmla="*/ 775855 h 2770909"/>
              <a:gd name="connsiteX41" fmla="*/ 512619 w 1052946"/>
              <a:gd name="connsiteY41" fmla="*/ 637309 h 2770909"/>
              <a:gd name="connsiteX42" fmla="*/ 540328 w 1052946"/>
              <a:gd name="connsiteY42" fmla="*/ 457200 h 2770909"/>
              <a:gd name="connsiteX43" fmla="*/ 554182 w 1052946"/>
              <a:gd name="connsiteY43" fmla="*/ 415637 h 2770909"/>
              <a:gd name="connsiteX44" fmla="*/ 581891 w 1052946"/>
              <a:gd name="connsiteY44" fmla="*/ 249382 h 2770909"/>
              <a:gd name="connsiteX45" fmla="*/ 609600 w 1052946"/>
              <a:gd name="connsiteY45" fmla="*/ 124691 h 2770909"/>
              <a:gd name="connsiteX46" fmla="*/ 637310 w 1052946"/>
              <a:gd name="connsiteY46" fmla="*/ 41564 h 2770909"/>
              <a:gd name="connsiteX47" fmla="*/ 720437 w 1052946"/>
              <a:gd name="connsiteY47" fmla="*/ 13855 h 2770909"/>
              <a:gd name="connsiteX48" fmla="*/ 762000 w 1052946"/>
              <a:gd name="connsiteY48" fmla="*/ 0 h 2770909"/>
              <a:gd name="connsiteX49" fmla="*/ 928255 w 1052946"/>
              <a:gd name="connsiteY49" fmla="*/ 13855 h 2770909"/>
              <a:gd name="connsiteX50" fmla="*/ 997528 w 1052946"/>
              <a:gd name="connsiteY50" fmla="*/ 124691 h 2770909"/>
              <a:gd name="connsiteX51" fmla="*/ 1025237 w 1052946"/>
              <a:gd name="connsiteY51" fmla="*/ 166255 h 2770909"/>
              <a:gd name="connsiteX52" fmla="*/ 1052946 w 1052946"/>
              <a:gd name="connsiteY52" fmla="*/ 498764 h 2770909"/>
              <a:gd name="connsiteX53" fmla="*/ 1039091 w 1052946"/>
              <a:gd name="connsiteY53" fmla="*/ 637309 h 2770909"/>
              <a:gd name="connsiteX54" fmla="*/ 1039091 w 1052946"/>
              <a:gd name="connsiteY54" fmla="*/ 651164 h 277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052946" h="2770909">
                <a:moveTo>
                  <a:pt x="0" y="2770909"/>
                </a:moveTo>
                <a:cubicBezTo>
                  <a:pt x="4618" y="2738582"/>
                  <a:pt x="8013" y="2706056"/>
                  <a:pt x="13855" y="2673928"/>
                </a:cubicBezTo>
                <a:cubicBezTo>
                  <a:pt x="22231" y="2627863"/>
                  <a:pt x="40959" y="2578761"/>
                  <a:pt x="55419" y="2535382"/>
                </a:cubicBezTo>
                <a:cubicBezTo>
                  <a:pt x="55420" y="2535378"/>
                  <a:pt x="83126" y="2452258"/>
                  <a:pt x="83128" y="2452255"/>
                </a:cubicBezTo>
                <a:cubicBezTo>
                  <a:pt x="96982" y="2429164"/>
                  <a:pt x="112648" y="2407067"/>
                  <a:pt x="124691" y="2382982"/>
                </a:cubicBezTo>
                <a:cubicBezTo>
                  <a:pt x="131222" y="2369920"/>
                  <a:pt x="131032" y="2353942"/>
                  <a:pt x="138546" y="2341419"/>
                </a:cubicBezTo>
                <a:cubicBezTo>
                  <a:pt x="145267" y="2330218"/>
                  <a:pt x="158418" y="2324159"/>
                  <a:pt x="166255" y="2313709"/>
                </a:cubicBezTo>
                <a:cubicBezTo>
                  <a:pt x="186236" y="2287067"/>
                  <a:pt x="203200" y="2258291"/>
                  <a:pt x="221673" y="2230582"/>
                </a:cubicBezTo>
                <a:cubicBezTo>
                  <a:pt x="230909" y="2216728"/>
                  <a:pt x="235528" y="2198255"/>
                  <a:pt x="249382" y="2189019"/>
                </a:cubicBezTo>
                <a:cubicBezTo>
                  <a:pt x="310159" y="2148500"/>
                  <a:pt x="277625" y="2171300"/>
                  <a:pt x="346364" y="2119746"/>
                </a:cubicBezTo>
                <a:cubicBezTo>
                  <a:pt x="355600" y="2105891"/>
                  <a:pt x="361071" y="2088584"/>
                  <a:pt x="374073" y="2078182"/>
                </a:cubicBezTo>
                <a:cubicBezTo>
                  <a:pt x="439779" y="2025617"/>
                  <a:pt x="424527" y="2116437"/>
                  <a:pt x="471055" y="2147455"/>
                </a:cubicBezTo>
                <a:lnTo>
                  <a:pt x="512619" y="2175164"/>
                </a:lnTo>
                <a:cubicBezTo>
                  <a:pt x="521855" y="2202873"/>
                  <a:pt x="524127" y="2233989"/>
                  <a:pt x="540328" y="2258291"/>
                </a:cubicBezTo>
                <a:lnTo>
                  <a:pt x="623455" y="2382982"/>
                </a:lnTo>
                <a:cubicBezTo>
                  <a:pt x="652749" y="2426923"/>
                  <a:pt x="671806" y="2461398"/>
                  <a:pt x="720437" y="2493819"/>
                </a:cubicBezTo>
                <a:cubicBezTo>
                  <a:pt x="734291" y="2503055"/>
                  <a:pt x="748998" y="2511126"/>
                  <a:pt x="762000" y="2521528"/>
                </a:cubicBezTo>
                <a:cubicBezTo>
                  <a:pt x="772200" y="2529688"/>
                  <a:pt x="781550" y="2539037"/>
                  <a:pt x="789710" y="2549237"/>
                </a:cubicBezTo>
                <a:cubicBezTo>
                  <a:pt x="800112" y="2562239"/>
                  <a:pt x="804417" y="2580398"/>
                  <a:pt x="817419" y="2590800"/>
                </a:cubicBezTo>
                <a:cubicBezTo>
                  <a:pt x="828823" y="2599923"/>
                  <a:pt x="845128" y="2600037"/>
                  <a:pt x="858982" y="2604655"/>
                </a:cubicBezTo>
                <a:cubicBezTo>
                  <a:pt x="869915" y="2637454"/>
                  <a:pt x="886691" y="2682051"/>
                  <a:pt x="886691" y="2715491"/>
                </a:cubicBezTo>
                <a:cubicBezTo>
                  <a:pt x="886691" y="2734532"/>
                  <a:pt x="877455" y="2752436"/>
                  <a:pt x="872837" y="2770909"/>
                </a:cubicBezTo>
                <a:cubicBezTo>
                  <a:pt x="869577" y="2757869"/>
                  <a:pt x="854161" y="2690187"/>
                  <a:pt x="845128" y="2673928"/>
                </a:cubicBezTo>
                <a:cubicBezTo>
                  <a:pt x="828955" y="2644816"/>
                  <a:pt x="808183" y="2618509"/>
                  <a:pt x="789710" y="2590800"/>
                </a:cubicBezTo>
                <a:cubicBezTo>
                  <a:pt x="782464" y="2579931"/>
                  <a:pt x="769837" y="2573541"/>
                  <a:pt x="762000" y="2563091"/>
                </a:cubicBezTo>
                <a:cubicBezTo>
                  <a:pt x="742019" y="2536449"/>
                  <a:pt x="725055" y="2507673"/>
                  <a:pt x="706582" y="2479964"/>
                </a:cubicBezTo>
                <a:lnTo>
                  <a:pt x="678873" y="2438400"/>
                </a:lnTo>
                <a:cubicBezTo>
                  <a:pt x="665155" y="2397246"/>
                  <a:pt x="656387" y="2346641"/>
                  <a:pt x="623455" y="2313709"/>
                </a:cubicBezTo>
                <a:cubicBezTo>
                  <a:pt x="611681" y="2301935"/>
                  <a:pt x="595746" y="2295236"/>
                  <a:pt x="581891" y="2286000"/>
                </a:cubicBezTo>
                <a:cubicBezTo>
                  <a:pt x="518372" y="2190722"/>
                  <a:pt x="558066" y="2213404"/>
                  <a:pt x="484910" y="2189019"/>
                </a:cubicBezTo>
                <a:cubicBezTo>
                  <a:pt x="475673" y="2179782"/>
                  <a:pt x="467400" y="2169469"/>
                  <a:pt x="457200" y="2161309"/>
                </a:cubicBezTo>
                <a:cubicBezTo>
                  <a:pt x="444198" y="2150907"/>
                  <a:pt x="426039" y="2146602"/>
                  <a:pt x="415637" y="2133600"/>
                </a:cubicBezTo>
                <a:cubicBezTo>
                  <a:pt x="406514" y="2122196"/>
                  <a:pt x="406400" y="2105891"/>
                  <a:pt x="401782" y="2092037"/>
                </a:cubicBezTo>
                <a:cubicBezTo>
                  <a:pt x="397164" y="2045855"/>
                  <a:pt x="394985" y="1999364"/>
                  <a:pt x="387928" y="1953491"/>
                </a:cubicBezTo>
                <a:cubicBezTo>
                  <a:pt x="385707" y="1939057"/>
                  <a:pt x="374073" y="1926532"/>
                  <a:pt x="374073" y="1911928"/>
                </a:cubicBezTo>
                <a:cubicBezTo>
                  <a:pt x="374073" y="1780424"/>
                  <a:pt x="368284" y="1630284"/>
                  <a:pt x="401782" y="1496291"/>
                </a:cubicBezTo>
                <a:cubicBezTo>
                  <a:pt x="405324" y="1482123"/>
                  <a:pt x="411019" y="1468582"/>
                  <a:pt x="415637" y="1454728"/>
                </a:cubicBezTo>
                <a:cubicBezTo>
                  <a:pt x="420255" y="1422401"/>
                  <a:pt x="424526" y="1390022"/>
                  <a:pt x="429491" y="1357746"/>
                </a:cubicBezTo>
                <a:cubicBezTo>
                  <a:pt x="433762" y="1329981"/>
                  <a:pt x="441594" y="1302656"/>
                  <a:pt x="443346" y="1274619"/>
                </a:cubicBezTo>
                <a:cubicBezTo>
                  <a:pt x="450841" y="1154691"/>
                  <a:pt x="449931" y="1034342"/>
                  <a:pt x="457200" y="914400"/>
                </a:cubicBezTo>
                <a:cubicBezTo>
                  <a:pt x="466615" y="759055"/>
                  <a:pt x="463638" y="868034"/>
                  <a:pt x="484910" y="775855"/>
                </a:cubicBezTo>
                <a:cubicBezTo>
                  <a:pt x="495500" y="729965"/>
                  <a:pt x="507418" y="684118"/>
                  <a:pt x="512619" y="637309"/>
                </a:cubicBezTo>
                <a:cubicBezTo>
                  <a:pt x="523786" y="536807"/>
                  <a:pt x="518511" y="533559"/>
                  <a:pt x="540328" y="457200"/>
                </a:cubicBezTo>
                <a:cubicBezTo>
                  <a:pt x="544340" y="443158"/>
                  <a:pt x="550640" y="429805"/>
                  <a:pt x="554182" y="415637"/>
                </a:cubicBezTo>
                <a:cubicBezTo>
                  <a:pt x="570511" y="350322"/>
                  <a:pt x="570158" y="319781"/>
                  <a:pt x="581891" y="249382"/>
                </a:cubicBezTo>
                <a:cubicBezTo>
                  <a:pt x="586833" y="219731"/>
                  <a:pt x="600262" y="155818"/>
                  <a:pt x="609600" y="124691"/>
                </a:cubicBezTo>
                <a:cubicBezTo>
                  <a:pt x="617993" y="96715"/>
                  <a:pt x="609601" y="50800"/>
                  <a:pt x="637310" y="41564"/>
                </a:cubicBezTo>
                <a:lnTo>
                  <a:pt x="720437" y="13855"/>
                </a:lnTo>
                <a:lnTo>
                  <a:pt x="762000" y="0"/>
                </a:lnTo>
                <a:cubicBezTo>
                  <a:pt x="817418" y="4618"/>
                  <a:pt x="873724" y="2949"/>
                  <a:pt x="928255" y="13855"/>
                </a:cubicBezTo>
                <a:cubicBezTo>
                  <a:pt x="992168" y="26638"/>
                  <a:pt x="967980" y="80369"/>
                  <a:pt x="997528" y="124691"/>
                </a:cubicBezTo>
                <a:lnTo>
                  <a:pt x="1025237" y="166255"/>
                </a:lnTo>
                <a:cubicBezTo>
                  <a:pt x="1047577" y="300300"/>
                  <a:pt x="1052946" y="313817"/>
                  <a:pt x="1052946" y="498764"/>
                </a:cubicBezTo>
                <a:cubicBezTo>
                  <a:pt x="1052946" y="545176"/>
                  <a:pt x="1043293" y="591088"/>
                  <a:pt x="1039091" y="637309"/>
                </a:cubicBezTo>
                <a:cubicBezTo>
                  <a:pt x="1038673" y="641908"/>
                  <a:pt x="1039091" y="646546"/>
                  <a:pt x="1039091" y="6511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0" y="3200399"/>
            <a:ext cx="381000" cy="609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7200" y="2677179"/>
                <a:ext cx="408977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677179"/>
                <a:ext cx="4089774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990600" y="3556059"/>
            <a:ext cx="2460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5000 – 2310= (731) a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447039" y="4260274"/>
                <a:ext cx="1190582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2690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731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039" y="4260274"/>
                <a:ext cx="1190582" cy="6127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128458" y="5183873"/>
            <a:ext cx="182774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= 3.7 m/s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77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1" grpId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thescienceclassroom.wikispaces.com/file/view/Atwood_Machine.png/118044965/Atwood_Machin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thescienceclassroom.wikispaces.com/file/view/Atwood_Machine.png/118044965/Atwood_Machin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Atwood_Machine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2" descr="Atwood_Machine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8" name="Picture 14" descr="http://www.physics.upenn.edu/courses/gladney/phys1/homework/images/half_Atwoo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67" y="472065"/>
            <a:ext cx="3494550" cy="1890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267200" y="816967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m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= 23 kg and m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= 10 kg what is the acceleration of the system if µ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= 0.5 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917575" y="3124200"/>
            <a:ext cx="149225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124200" y="3124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13" idx="0"/>
          </p:cNvCxnSpPr>
          <p:nvPr/>
        </p:nvCxnSpPr>
        <p:spPr>
          <a:xfrm flipH="1" flipV="1">
            <a:off x="992187" y="2590800"/>
            <a:ext cx="1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4"/>
          </p:cNvCxnSpPr>
          <p:nvPr/>
        </p:nvCxnSpPr>
        <p:spPr>
          <a:xfrm flipH="1">
            <a:off x="992187" y="3276600"/>
            <a:ext cx="1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2"/>
          </p:cNvCxnSpPr>
          <p:nvPr/>
        </p:nvCxnSpPr>
        <p:spPr>
          <a:xfrm flipH="1">
            <a:off x="307975" y="3200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6"/>
          </p:cNvCxnSpPr>
          <p:nvPr/>
        </p:nvCxnSpPr>
        <p:spPr>
          <a:xfrm>
            <a:off x="1066800" y="32004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0"/>
          </p:cNvCxnSpPr>
          <p:nvPr/>
        </p:nvCxnSpPr>
        <p:spPr>
          <a:xfrm flipV="1">
            <a:off x="3200400" y="25146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4"/>
          </p:cNvCxnSpPr>
          <p:nvPr/>
        </p:nvCxnSpPr>
        <p:spPr>
          <a:xfrm>
            <a:off x="3200400" y="3276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044705" y="22214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969407" y="4006334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en-US" sz="1100" dirty="0" smtClean="0"/>
              <a:t>1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267200" y="3821668"/>
            <a:ext cx="4421993" cy="4515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stCxn id="39" idx="0"/>
          </p:cNvCxnSpPr>
          <p:nvPr/>
        </p:nvCxnSpPr>
        <p:spPr>
          <a:xfrm flipH="1" flipV="1">
            <a:off x="5274238" y="3449207"/>
            <a:ext cx="1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9" idx="4"/>
          </p:cNvCxnSpPr>
          <p:nvPr/>
        </p:nvCxnSpPr>
        <p:spPr>
          <a:xfrm flipH="1">
            <a:off x="5274238" y="4135007"/>
            <a:ext cx="1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9" idx="2"/>
          </p:cNvCxnSpPr>
          <p:nvPr/>
        </p:nvCxnSpPr>
        <p:spPr>
          <a:xfrm flipH="1">
            <a:off x="4590026" y="4058807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6"/>
          </p:cNvCxnSpPr>
          <p:nvPr/>
        </p:nvCxnSpPr>
        <p:spPr>
          <a:xfrm>
            <a:off x="5348851" y="4058807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752600" y="303956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6144" name="TextBox 6143"/>
          <p:cNvSpPr txBox="1"/>
          <p:nvPr/>
        </p:nvSpPr>
        <p:spPr>
          <a:xfrm>
            <a:off x="761194" y="3821668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en-US" sz="1100" dirty="0" smtClean="0"/>
              <a:t>2</a:t>
            </a:r>
            <a:endParaRPr lang="en-US" dirty="0"/>
          </a:p>
        </p:txBody>
      </p:sp>
      <p:sp>
        <p:nvSpPr>
          <p:cNvPr id="6145" name="TextBox 6144"/>
          <p:cNvSpPr txBox="1"/>
          <p:nvPr/>
        </p:nvSpPr>
        <p:spPr>
          <a:xfrm>
            <a:off x="825314" y="2311791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146" name="TextBox 6145"/>
          <p:cNvSpPr txBox="1"/>
          <p:nvPr/>
        </p:nvSpPr>
        <p:spPr>
          <a:xfrm>
            <a:off x="414" y="301779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sz="1100" dirty="0" err="1" smtClean="0"/>
              <a:t>f</a:t>
            </a:r>
            <a:endParaRPr lang="en-US" dirty="0"/>
          </a:p>
        </p:txBody>
      </p:sp>
      <p:sp>
        <p:nvSpPr>
          <p:cNvPr id="6149" name="Rectangle 6148"/>
          <p:cNvSpPr/>
          <p:nvPr/>
        </p:nvSpPr>
        <p:spPr>
          <a:xfrm>
            <a:off x="3836995" y="2377036"/>
            <a:ext cx="4773605" cy="718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6574620" y="4074274"/>
            <a:ext cx="80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7529068" y="4080108"/>
            <a:ext cx="67019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47" name="TextBox 6146"/>
          <p:cNvSpPr txBox="1"/>
          <p:nvPr/>
        </p:nvSpPr>
        <p:spPr>
          <a:xfrm>
            <a:off x="4042487" y="2416793"/>
            <a:ext cx="4415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Line up the diagrams so the direction of motion is flat and the tensions match!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5199626" y="3982607"/>
            <a:ext cx="149225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034651" y="389797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043246" y="4680075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en-US" sz="1100" dirty="0" smtClean="0"/>
              <a:t>2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107365" y="317019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282465" y="387620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</a:t>
            </a:r>
            <a:r>
              <a:rPr lang="en-US" sz="1100" dirty="0" err="1" smtClean="0"/>
              <a:t>f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7376668" y="400633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6362700" y="390391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227207" y="3903914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en-US" sz="1100" dirty="0" smtClean="0"/>
              <a:t>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289461" y="4571079"/>
                <a:ext cx="1630639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𝑛𝑒𝑡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461" y="4571079"/>
                <a:ext cx="1630639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53" name="TextBox 6152"/>
              <p:cNvSpPr txBox="1"/>
              <p:nvPr/>
            </p:nvSpPr>
            <p:spPr>
              <a:xfrm>
                <a:off x="554919" y="5212942"/>
                <a:ext cx="3297698" cy="491288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153" name="TextBox 61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919" y="5212942"/>
                <a:ext cx="3297698" cy="491288"/>
              </a:xfrm>
              <a:prstGeom prst="rect">
                <a:avLst/>
              </a:prstGeom>
              <a:blipFill rotWithShape="1">
                <a:blip r:embed="rId4"/>
                <a:stretch>
                  <a:fillRect b="-8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971553" y="5799412"/>
                <a:ext cx="26046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𝑁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53" y="5799412"/>
                <a:ext cx="2604687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54" name="TextBox 6153"/>
              <p:cNvSpPr txBox="1"/>
              <p:nvPr/>
            </p:nvSpPr>
            <p:spPr>
              <a:xfrm>
                <a:off x="580900" y="6168744"/>
                <a:ext cx="33859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230−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0.5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100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23+10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54" name="TextBox 61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900" y="6168744"/>
                <a:ext cx="338599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55" name="TextBox 6154"/>
          <p:cNvSpPr txBox="1"/>
          <p:nvPr/>
        </p:nvSpPr>
        <p:spPr>
          <a:xfrm>
            <a:off x="4624765" y="5536269"/>
            <a:ext cx="163269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 = 5.5m/s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367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9" grpId="0"/>
      <p:bldP spid="30" grpId="0"/>
      <p:bldP spid="2" grpId="0" animBg="1"/>
      <p:bldP spid="31" grpId="0"/>
      <p:bldP spid="6144" grpId="0"/>
      <p:bldP spid="6145" grpId="0"/>
      <p:bldP spid="6146" grpId="0"/>
      <p:bldP spid="6149" grpId="0" animBg="1"/>
      <p:bldP spid="6147" grpId="0"/>
      <p:bldP spid="39" grpId="0" animBg="1"/>
      <p:bldP spid="44" grpId="0"/>
      <p:bldP spid="45" grpId="0"/>
      <p:bldP spid="46" grpId="0"/>
      <p:bldP spid="47" grpId="0"/>
      <p:bldP spid="48" grpId="0" animBg="1"/>
      <p:bldP spid="51" grpId="0"/>
      <p:bldP spid="52" grpId="0"/>
      <p:bldP spid="56" grpId="0" animBg="1"/>
      <p:bldP spid="6153" grpId="0" animBg="1"/>
      <p:bldP spid="58" grpId="0"/>
      <p:bldP spid="6154" grpId="0"/>
      <p:bldP spid="61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876800" cy="43891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Consider the two-body situation at the right. A 2.50x10</a:t>
            </a:r>
            <a:r>
              <a:rPr lang="en-US" baseline="30000" dirty="0"/>
              <a:t>3</a:t>
            </a:r>
            <a:r>
              <a:rPr lang="en-US" dirty="0"/>
              <a:t>-kg crate (m</a:t>
            </a:r>
            <a:r>
              <a:rPr lang="en-US" baseline="-25000" dirty="0"/>
              <a:t>1</a:t>
            </a:r>
            <a:r>
              <a:rPr lang="en-US" dirty="0"/>
              <a:t>) rests on an inclined plane and is connected by a cable to a 4.00x10</a:t>
            </a:r>
            <a:r>
              <a:rPr lang="en-US" baseline="30000" dirty="0"/>
              <a:t>3</a:t>
            </a:r>
            <a:r>
              <a:rPr lang="en-US" dirty="0"/>
              <a:t>-kg mass (m</a:t>
            </a:r>
            <a:r>
              <a:rPr lang="en-US" baseline="-25000" dirty="0"/>
              <a:t>2</a:t>
            </a:r>
            <a:r>
              <a:rPr lang="en-US" dirty="0"/>
              <a:t>). This second mass (m</a:t>
            </a:r>
            <a:r>
              <a:rPr lang="en-US" baseline="-25000" dirty="0"/>
              <a:t>2</a:t>
            </a:r>
            <a:r>
              <a:rPr lang="en-US" dirty="0"/>
              <a:t>) is suspended over a pulley. The incline angle is 30.0° and the surface is frictionless. Determine the acceleration of the system and the tension in the cable.</a:t>
            </a:r>
          </a:p>
        </p:txBody>
      </p:sp>
      <p:pic>
        <p:nvPicPr>
          <p:cNvPr id="1028" name="Picture 4" descr="http://www.physicsclassroom.com/Class/vectors/u3l3f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847" y="2819400"/>
            <a:ext cx="332595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2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3" y="2057400"/>
            <a:ext cx="8832894" cy="2686812"/>
          </a:xfrm>
        </p:spPr>
      </p:pic>
    </p:spTree>
    <p:extLst>
      <p:ext uri="{BB962C8B-B14F-4D97-AF65-F5344CB8AC3E}">
        <p14:creationId xmlns:p14="http://schemas.microsoft.com/office/powerpoint/2010/main" val="22674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27" y="-18143"/>
            <a:ext cx="8229600" cy="1143000"/>
          </a:xfrm>
        </p:spPr>
        <p:txBody>
          <a:bodyPr/>
          <a:lstStyle/>
          <a:p>
            <a:r>
              <a:rPr lang="en-US" dirty="0" smtClean="0"/>
              <a:t>Newton’s Third Law in Action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06582" y="956856"/>
            <a:ext cx="886691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much force is acting between the blocks?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96637" y="3099083"/>
            <a:ext cx="7162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909455" y="2158704"/>
            <a:ext cx="129540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15 kg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0" y="1722286"/>
            <a:ext cx="1461655" cy="135081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24 kg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04855" y="2416746"/>
            <a:ext cx="748145" cy="6754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7 kg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433946" y="2402892"/>
            <a:ext cx="1447800" cy="563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12 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>
            <a:stCxn id="9" idx="1"/>
          </p:cNvCxnSpPr>
          <p:nvPr/>
        </p:nvCxnSpPr>
        <p:spPr>
          <a:xfrm flipH="1">
            <a:off x="3657600" y="2754451"/>
            <a:ext cx="547255" cy="903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3"/>
          </p:cNvCxnSpPr>
          <p:nvPr/>
        </p:nvCxnSpPr>
        <p:spPr>
          <a:xfrm>
            <a:off x="4953000" y="2754451"/>
            <a:ext cx="609600" cy="903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04310" y="3669268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62600" y="3669268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2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77034" y="4286585"/>
            <a:ext cx="6803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To solve this we first start by looking at the problem in a different light,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This is same as….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1652155" y="5350450"/>
            <a:ext cx="1447800" cy="563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12 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207078" y="6140158"/>
            <a:ext cx="7162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099955" y="5073358"/>
            <a:ext cx="1853045" cy="10390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46 kg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05400" y="5115840"/>
            <a:ext cx="39624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All the blocks move together so they have the same acceleration and can be treated as the same object!!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493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Arrow Connector 45"/>
          <p:cNvCxnSpPr/>
          <p:nvPr/>
        </p:nvCxnSpPr>
        <p:spPr>
          <a:xfrm flipH="1">
            <a:off x="2343159" y="5366904"/>
            <a:ext cx="276547" cy="51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0"/>
          </p:cNvCxnSpPr>
          <p:nvPr/>
        </p:nvCxnSpPr>
        <p:spPr>
          <a:xfrm flipV="1">
            <a:off x="2623873" y="5057177"/>
            <a:ext cx="0" cy="2768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2" idx="4"/>
          </p:cNvCxnSpPr>
          <p:nvPr/>
        </p:nvCxnSpPr>
        <p:spPr>
          <a:xfrm>
            <a:off x="2623873" y="5410200"/>
            <a:ext cx="0" cy="2874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2" idx="6"/>
          </p:cNvCxnSpPr>
          <p:nvPr/>
        </p:nvCxnSpPr>
        <p:spPr>
          <a:xfrm>
            <a:off x="2661973" y="5372100"/>
            <a:ext cx="53276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3" idx="0"/>
          </p:cNvCxnSpPr>
          <p:nvPr/>
        </p:nvCxnSpPr>
        <p:spPr>
          <a:xfrm flipV="1">
            <a:off x="4715742" y="5074495"/>
            <a:ext cx="0" cy="2595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3" idx="4"/>
          </p:cNvCxnSpPr>
          <p:nvPr/>
        </p:nvCxnSpPr>
        <p:spPr>
          <a:xfrm>
            <a:off x="4715742" y="5410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3" idx="6"/>
          </p:cNvCxnSpPr>
          <p:nvPr/>
        </p:nvCxnSpPr>
        <p:spPr>
          <a:xfrm>
            <a:off x="4753842" y="5372100"/>
            <a:ext cx="263823" cy="3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3" idx="2"/>
          </p:cNvCxnSpPr>
          <p:nvPr/>
        </p:nvCxnSpPr>
        <p:spPr>
          <a:xfrm flipH="1">
            <a:off x="4227955" y="5372100"/>
            <a:ext cx="449687" cy="3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6143240" y="5059873"/>
            <a:ext cx="0" cy="2741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4" idx="4"/>
          </p:cNvCxnSpPr>
          <p:nvPr/>
        </p:nvCxnSpPr>
        <p:spPr>
          <a:xfrm>
            <a:off x="6143240" y="5413663"/>
            <a:ext cx="0" cy="301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4" idx="6"/>
          </p:cNvCxnSpPr>
          <p:nvPr/>
        </p:nvCxnSpPr>
        <p:spPr>
          <a:xfrm>
            <a:off x="6181340" y="5375563"/>
            <a:ext cx="4792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Right Arrow 3"/>
          <p:cNvSpPr/>
          <p:nvPr/>
        </p:nvSpPr>
        <p:spPr>
          <a:xfrm>
            <a:off x="1579419" y="522143"/>
            <a:ext cx="1447800" cy="563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12 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34342" y="1311851"/>
            <a:ext cx="7162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027219" y="245051"/>
            <a:ext cx="1853045" cy="10390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46 kg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8927" y="1616243"/>
            <a:ext cx="737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With the situation looking like this, we can easily apply Newton’s second Law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49703" y="1806039"/>
                <a:ext cx="211327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𝐹</m:t>
                          </m:r>
                        </m:e>
                        <m:sub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𝑛𝑒𝑡</m:t>
                          </m:r>
                        </m:sub>
                      </m:sSub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𝑚𝑎</m:t>
                      </m:r>
                    </m:oMath>
                  </m:oMathPara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703" y="1806039"/>
                <a:ext cx="2113271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86558" y="2390814"/>
                <a:ext cx="151246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12=46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𝑎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abic Typesetting" panose="03020402040406030203" pitchFamily="66" charset="-78"/>
                  <a:ea typeface="+mn-ea"/>
                  <a:cs typeface="Arabic Typesetting" panose="03020402040406030203" pitchFamily="66" charset="-78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558" y="2390814"/>
                <a:ext cx="1512465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343159" y="2858717"/>
            <a:ext cx="199926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= 0.26 m/s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984622" y="4466347"/>
            <a:ext cx="7162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097440" y="3525968"/>
            <a:ext cx="129540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15 kg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40985" y="3089550"/>
            <a:ext cx="1461655" cy="135081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24 kg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92840" y="3784010"/>
            <a:ext cx="748145" cy="6754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7 kg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1621931" y="3770156"/>
            <a:ext cx="1447800" cy="563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12 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16" name="Straight Arrow Connector 15"/>
          <p:cNvCxnSpPr>
            <a:stCxn id="14" idx="1"/>
          </p:cNvCxnSpPr>
          <p:nvPr/>
        </p:nvCxnSpPr>
        <p:spPr>
          <a:xfrm flipH="1">
            <a:off x="3505200" y="4121715"/>
            <a:ext cx="887640" cy="6026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3"/>
          </p:cNvCxnSpPr>
          <p:nvPr/>
        </p:nvCxnSpPr>
        <p:spPr>
          <a:xfrm>
            <a:off x="5140985" y="4121715"/>
            <a:ext cx="1050746" cy="6026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18725" y="4489720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19440" y="4489720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2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585773" y="5334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677642" y="5334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105140" y="533746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787098" y="5074495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12 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223173" y="503284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793708" y="505717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227955" y="504806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216450" y="507449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134342" y="5839137"/>
                <a:ext cx="21705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12−</m:t>
                      </m:r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𝐹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=15(0.26)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342" y="5839137"/>
                <a:ext cx="217059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789202" y="5740338"/>
                <a:ext cx="20090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𝐹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𝐹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=7(0.26)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202" y="5740338"/>
                <a:ext cx="200901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6551341" y="5774974"/>
                <a:ext cx="1643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𝐹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=24(0.26)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341" y="5774974"/>
                <a:ext cx="1643720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6637276" y="6294336"/>
                <a:ext cx="1313245" cy="40011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𝐹</m:t>
                          </m:r>
                        </m:e>
                        <m:sub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=6.24</m:t>
                      </m:r>
                    </m:oMath>
                  </m:oMathPara>
                </a14:m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7276" y="6294336"/>
                <a:ext cx="1313245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579419" y="6294336"/>
                <a:ext cx="1164614" cy="40011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𝐹</m:t>
                          </m:r>
                        </m:e>
                        <m:sub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=8.1</m:t>
                      </m:r>
                    </m:oMath>
                  </m:oMathPara>
                </a14:m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419" y="6294336"/>
                <a:ext cx="1164614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3614192" y="6083963"/>
                <a:ext cx="23054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8.1−6.24=7(0.26)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192" y="6083963"/>
                <a:ext cx="2305439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141706" y="6370536"/>
                <a:ext cx="11480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1.8=1.8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706" y="6370536"/>
                <a:ext cx="1148071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Smiley Face 71"/>
          <p:cNvSpPr/>
          <p:nvPr/>
        </p:nvSpPr>
        <p:spPr>
          <a:xfrm>
            <a:off x="5282936" y="6390949"/>
            <a:ext cx="478119" cy="4108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69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2" grpId="0" animBg="1"/>
      <p:bldP spid="13" grpId="0" animBg="1"/>
      <p:bldP spid="14" grpId="0" animBg="1"/>
      <p:bldP spid="15" grpId="0" animBg="1"/>
      <p:bldP spid="18" grpId="0"/>
      <p:bldP spid="19" grpId="0"/>
      <p:bldP spid="22" grpId="0" animBg="1"/>
      <p:bldP spid="23" grpId="0" animBg="1"/>
      <p:bldP spid="24" grpId="0" animBg="1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 animBg="1"/>
      <p:bldP spid="69" grpId="0" animBg="1"/>
      <p:bldP spid="70" grpId="0"/>
      <p:bldP spid="71" grpId="0"/>
      <p:bldP spid="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http://74.53.161.163/~wpascoe/feathery/wp-content/uploads/2010/08/treehouse-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897" y="1403323"/>
            <a:ext cx="1788373" cy="218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7444" y="152400"/>
            <a:ext cx="2514600" cy="8382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836340"/>
            <a:ext cx="8229600" cy="152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Jimmy is moving across town and is pushing his belongings down the frictionless street with a force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125N</a:t>
            </a:r>
            <a:r>
              <a:rPr lang="en-US" dirty="0" smtClean="0"/>
              <a:t>. What is the force acting between each of the objects and the acceleration?</a:t>
            </a:r>
            <a:endParaRPr lang="en-US" dirty="0"/>
          </a:p>
        </p:txBody>
      </p:sp>
      <p:pic>
        <p:nvPicPr>
          <p:cNvPr id="4" name="Picture 8" descr="http://t2.gstatic.com/images?q=tbn:ANd9GcSSaPy7DkWB2R_0aszFV1YzfTCkmLc3CSKKo8g_YTggxzSAY88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45108">
            <a:off x="813254" y="2706860"/>
            <a:ext cx="542178" cy="864782"/>
          </a:xfrm>
          <a:prstGeom prst="rect">
            <a:avLst/>
          </a:prstGeom>
          <a:noFill/>
        </p:spPr>
      </p:pic>
      <p:pic>
        <p:nvPicPr>
          <p:cNvPr id="3074" name="Picture 2" descr="http://techdigestuk.typepad.com/tech_digest/lg_tv_frid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2334940"/>
            <a:ext cx="747365" cy="130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rolandconnect.com/images/products/gallery/v-piano_grand_angle_2_half_ga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365" y="2851195"/>
            <a:ext cx="739026" cy="793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catsaregreat.com/wp-content/uploads/2010/05/basket-of-cats.s600x6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391" y="2868562"/>
            <a:ext cx="1136706" cy="75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79400" y="3587509"/>
            <a:ext cx="8458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12336" y="364824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 kg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39136" y="364462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120 kg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2724" y="364462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52 kg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9400" y="4416579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125 = (272)a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418" y="4796079"/>
            <a:ext cx="169309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= 0.46 m/s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715905" y="437091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807774" y="437091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235272" y="4374377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19" name="Straight Arrow Connector 18"/>
          <p:cNvCxnSpPr>
            <a:stCxn id="16" idx="0"/>
          </p:cNvCxnSpPr>
          <p:nvPr/>
        </p:nvCxnSpPr>
        <p:spPr>
          <a:xfrm flipV="1">
            <a:off x="3754005" y="4094091"/>
            <a:ext cx="0" cy="276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4"/>
          </p:cNvCxnSpPr>
          <p:nvPr/>
        </p:nvCxnSpPr>
        <p:spPr>
          <a:xfrm>
            <a:off x="3754005" y="4447114"/>
            <a:ext cx="0" cy="2874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0"/>
          </p:cNvCxnSpPr>
          <p:nvPr/>
        </p:nvCxnSpPr>
        <p:spPr>
          <a:xfrm flipV="1">
            <a:off x="5845874" y="4111409"/>
            <a:ext cx="0" cy="259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4"/>
          </p:cNvCxnSpPr>
          <p:nvPr/>
        </p:nvCxnSpPr>
        <p:spPr>
          <a:xfrm>
            <a:off x="5845874" y="4447114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273372" y="4096787"/>
            <a:ext cx="0" cy="274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4"/>
          </p:cNvCxnSpPr>
          <p:nvPr/>
        </p:nvCxnSpPr>
        <p:spPr>
          <a:xfrm>
            <a:off x="7273372" y="4450577"/>
            <a:ext cx="0" cy="301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6" idx="6"/>
          </p:cNvCxnSpPr>
          <p:nvPr/>
        </p:nvCxnSpPr>
        <p:spPr>
          <a:xfrm>
            <a:off x="3792105" y="4409014"/>
            <a:ext cx="5327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473291" y="4403818"/>
            <a:ext cx="276547" cy="5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7" idx="6"/>
          </p:cNvCxnSpPr>
          <p:nvPr/>
        </p:nvCxnSpPr>
        <p:spPr>
          <a:xfrm>
            <a:off x="5883974" y="4409014"/>
            <a:ext cx="263823" cy="3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2"/>
          </p:cNvCxnSpPr>
          <p:nvPr/>
        </p:nvCxnSpPr>
        <p:spPr>
          <a:xfrm flipH="1">
            <a:off x="5361270" y="4409014"/>
            <a:ext cx="446504" cy="3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8" idx="6"/>
          </p:cNvCxnSpPr>
          <p:nvPr/>
        </p:nvCxnSpPr>
        <p:spPr>
          <a:xfrm>
            <a:off x="7311472" y="4412477"/>
            <a:ext cx="47924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17230" y="4111409"/>
            <a:ext cx="705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125 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74852" y="407778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23840" y="409409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58087" y="408497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46582" y="4111409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923533" y="5033039"/>
                <a:ext cx="2681247" cy="400110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125−</m:t>
                      </m:r>
                      <m:sSub>
                        <m:sSub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𝐹</m:t>
                          </m:r>
                        </m:e>
                        <m:sub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=100(0.46)</m:t>
                      </m:r>
                    </m:oMath>
                  </m:oMathPara>
                </a14:m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533" y="5033039"/>
                <a:ext cx="2681247" cy="400110"/>
              </a:xfrm>
              <a:prstGeom prst="rect">
                <a:avLst/>
              </a:prstGeom>
              <a:blipFill rotWithShape="1">
                <a:blip r:embed="rId7"/>
                <a:stretch>
                  <a:fillRect b="-11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725542" y="5044642"/>
                <a:ext cx="2501967" cy="400110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𝐹</m:t>
                          </m:r>
                        </m:e>
                        <m:sub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sSub>
                        <m:sSub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𝐹</m:t>
                          </m:r>
                        </m:e>
                        <m:sub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=120(0.46)</m:t>
                      </m:r>
                    </m:oMath>
                  </m:oMathPara>
                </a14:m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542" y="5044642"/>
                <a:ext cx="2501967" cy="400110"/>
              </a:xfrm>
              <a:prstGeom prst="rect">
                <a:avLst/>
              </a:prstGeom>
              <a:blipFill rotWithShape="1">
                <a:blip r:embed="rId8"/>
                <a:stretch>
                  <a:fillRect b="-11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311472" y="5041537"/>
                <a:ext cx="1810176" cy="400110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𝐹</m:t>
                          </m:r>
                        </m:e>
                        <m:sub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=52(0.46)</m:t>
                      </m:r>
                    </m:oMath>
                  </m:oMathPara>
                </a14:m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472" y="5041537"/>
                <a:ext cx="1810176" cy="400110"/>
              </a:xfrm>
              <a:prstGeom prst="rect">
                <a:avLst/>
              </a:prstGeom>
              <a:blipFill rotWithShape="1">
                <a:blip r:embed="rId9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601239" y="5641721"/>
                <a:ext cx="11996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𝐹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=23.9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1239" y="5641721"/>
                <a:ext cx="1199687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719416" y="5657022"/>
                <a:ext cx="10180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𝐹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=79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9416" y="5657022"/>
                <a:ext cx="1018036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725542" y="5560596"/>
                <a:ext cx="25186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79−23.9=120(0.46)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542" y="5560596"/>
                <a:ext cx="2518638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317524" y="5896925"/>
                <a:ext cx="1056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55=55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7524" y="5896925"/>
                <a:ext cx="105670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Smiley Face 44"/>
          <p:cNvSpPr/>
          <p:nvPr/>
        </p:nvSpPr>
        <p:spPr>
          <a:xfrm>
            <a:off x="6414862" y="6040763"/>
            <a:ext cx="478119" cy="4108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524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0607 -0.04624 0.00625 -0.00416 0.31423 -0.00208 C 0.37187 0.00324 0.39097 0.00139 0.46979 0 C 0.54305 -0.02405 0.47812 -0.00416 0.66979 -0.00624 C 0.70798 -0.00879 0.68993 -0.00832 0.72378 -0.00832 " pathEditMode="relative" ptsTypes="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0607 -0.04624 0.00625 -0.00416 0.31423 -0.00208 C 0.37187 0.00324 0.39097 0.00139 0.46979 0 C 0.54305 -0.02405 0.47812 -0.00416 0.66979 -0.00624 C 0.70798 -0.00879 0.68993 -0.00832 0.72378 -0.00832 " pathEditMode="relative" ptsTypes="ffffA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0607 -0.04624 0.00625 -0.00416 0.31423 -0.00208 C 0.37187 0.00324 0.39097 0.00139 0.46979 0 C 0.54305 -0.02405 0.47812 -0.00416 0.66979 -0.00624 C 0.70798 -0.00879 0.68993 -0.00832 0.72378 -0.00832 " pathEditMode="relative" ptsTypes="ffffA">
                                      <p:cBhvr>
                                        <p:cTn id="10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0607 -0.04624 0.00625 -0.00416 0.31423 -0.00208 C 0.37187 0.00324 0.39097 0.00139 0.46979 0 C 0.54305 -0.02405 0.47812 -0.00416 0.66979 -0.00624 C 0.70798 -0.00879 0.68993 -0.00832 0.72378 -0.00832 " pathEditMode="relative" ptsTypes="ffffA">
                                      <p:cBhvr>
                                        <p:cTn id="12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6" grpId="0" animBg="1"/>
      <p:bldP spid="17" grpId="0" animBg="1"/>
      <p:bldP spid="18" grpId="0" animBg="1"/>
      <p:bldP spid="30" grpId="0"/>
      <p:bldP spid="31" grpId="0"/>
      <p:bldP spid="32" grpId="0"/>
      <p:bldP spid="33" grpId="0"/>
      <p:bldP spid="34" grpId="0"/>
      <p:bldP spid="38" grpId="0" animBg="1"/>
      <p:bldP spid="39" grpId="0" animBg="1"/>
      <p:bldP spid="40" grpId="0" animBg="1"/>
      <p:bldP spid="41" grpId="0"/>
      <p:bldP spid="42" grpId="0"/>
      <p:bldP spid="43" grpId="0"/>
      <p:bldP spid="44" grpId="0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www.youtube.com/watch?v=cP0Bb3WXJ_k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074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10723" y="2963429"/>
            <a:ext cx="7772400" cy="1470025"/>
          </a:xfrm>
        </p:spPr>
        <p:txBody>
          <a:bodyPr/>
          <a:lstStyle/>
          <a:p>
            <a:r>
              <a:rPr lang="en-US" dirty="0" smtClean="0"/>
              <a:t>Atwood’s Machine</a:t>
            </a:r>
            <a:endParaRPr lang="en-US" dirty="0"/>
          </a:p>
        </p:txBody>
      </p:sp>
      <p:sp>
        <p:nvSpPr>
          <p:cNvPr id="4" name="AutoShape 2" descr="https://upload.wikimedia.org/wikipedia/commons/thumb/6/6e/Atwood_machine.svg/240px-Atwood_machine.sv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upload.wikimedia.org/wikipedia/commons/thumb/6/6e/Atwood_machine.svg/240px-Atwood_machine.svg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s://upload.wikimedia.org/wikipedia/commons/thumb/6/6e/Atwood_machine.svg/240px-Atwood_machine.svg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scienceblogs.com/dotphysics/wp-content/uploads/2008/11/atwoo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0338"/>
            <a:ext cx="2047875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demo.physics.uiuc.edu/lectdemo/descript/302/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0338"/>
            <a:ext cx="3581400" cy="329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lhup.edu/~dsimanek/scenario/atwood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395" y="4419599"/>
            <a:ext cx="4356677" cy="2138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45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70359"/>
            <a:ext cx="8229600" cy="1143000"/>
          </a:xfrm>
        </p:spPr>
        <p:txBody>
          <a:bodyPr/>
          <a:lstStyle/>
          <a:p>
            <a:r>
              <a:rPr lang="en-US" dirty="0" smtClean="0"/>
              <a:t>Imaginary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1318"/>
            <a:ext cx="8229600" cy="459328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the difference in mass between the sides increases while the total mass remains the same, how does that affect the acceleration?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 smtClean="0"/>
              <a:t>the difference in mass remains constant, but the total mass increases, how does that affect the acceleration?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83970" y="3025718"/>
            <a:ext cx="5715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The acceleration of the system increases!!!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71455" y="4870102"/>
            <a:ext cx="421230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The acceleration decreases!!!!!!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69226" y="5100935"/>
            <a:ext cx="1207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WHY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671455" y="5978516"/>
            <a:ext cx="469032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More mass means more inertia!!!!!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2050" name="Picture 2" descr="http://www.solutioninn.com/images2/10-P-M-L-M%20(58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656497" cy="157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02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" y="0"/>
            <a:ext cx="8229600" cy="1143000"/>
          </a:xfrm>
        </p:spPr>
        <p:txBody>
          <a:bodyPr/>
          <a:lstStyle/>
          <a:p>
            <a:r>
              <a:rPr lang="en-US" dirty="0" smtClean="0"/>
              <a:t>The Atwood’s Machine</a:t>
            </a:r>
            <a:endParaRPr lang="en-US" dirty="0"/>
          </a:p>
        </p:txBody>
      </p:sp>
      <p:pic>
        <p:nvPicPr>
          <p:cNvPr id="3074" name="Picture 2" descr="http://session.masteringphysics.com/problemAsset/1010037/25/82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7"/>
          <a:stretch/>
        </p:blipFill>
        <p:spPr bwMode="auto">
          <a:xfrm>
            <a:off x="76199" y="1737117"/>
            <a:ext cx="3527302" cy="3487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81000" y="1090047"/>
            <a:ext cx="8186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do we use Newton’s Second Law for a problem like this?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864596" y="4267200"/>
            <a:ext cx="4434276" cy="841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will be the acceleration of these 2 masses ?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1755294"/>
            <a:ext cx="2514600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The purpose of any pulley is to change the direction of motion for a problem!!!!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45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>
            <a:stCxn id="7" idx="0"/>
          </p:cNvCxnSpPr>
          <p:nvPr/>
        </p:nvCxnSpPr>
        <p:spPr>
          <a:xfrm flipV="1">
            <a:off x="6693998" y="4029285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4"/>
          </p:cNvCxnSpPr>
          <p:nvPr/>
        </p:nvCxnSpPr>
        <p:spPr>
          <a:xfrm>
            <a:off x="6693998" y="4943685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4712798" y="4029285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4"/>
          </p:cNvCxnSpPr>
          <p:nvPr/>
        </p:nvCxnSpPr>
        <p:spPr>
          <a:xfrm>
            <a:off x="4712798" y="4943685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" y="0"/>
            <a:ext cx="8229600" cy="1143000"/>
          </a:xfrm>
        </p:spPr>
        <p:txBody>
          <a:bodyPr/>
          <a:lstStyle/>
          <a:p>
            <a:r>
              <a:rPr lang="en-US" dirty="0" smtClean="0"/>
              <a:t>The Atwood’s Machine</a:t>
            </a:r>
            <a:endParaRPr lang="en-US" dirty="0"/>
          </a:p>
        </p:txBody>
      </p:sp>
      <p:pic>
        <p:nvPicPr>
          <p:cNvPr id="3074" name="Picture 2" descr="http://session.masteringphysics.com/problemAsset/1010037/25/82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7"/>
          <a:stretch/>
        </p:blipFill>
        <p:spPr bwMode="auto">
          <a:xfrm>
            <a:off x="76200" y="2802084"/>
            <a:ext cx="3527302" cy="3487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40835" y="2620972"/>
            <a:ext cx="4718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do we start any force problem?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4636598" y="479128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617798" y="479128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64360" y="372448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45947" y="372448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86178" y="5407812"/>
            <a:ext cx="60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en-US" sz="1000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64995" y="5934285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en-US" sz="1050" dirty="0" smtClean="0"/>
              <a:t>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09600" y="1665009"/>
            <a:ext cx="8186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do we use Newton’s Second Law for a problem like this?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745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15" grpId="0"/>
      <p:bldP spid="16" grpId="0"/>
      <p:bldP spid="17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4905</TotalTime>
  <Words>751</Words>
  <Application>Microsoft Office PowerPoint</Application>
  <PresentationFormat>On-screen Show (4:3)</PresentationFormat>
  <Paragraphs>155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Arabic Typesetting</vt:lpstr>
      <vt:lpstr>Arial</vt:lpstr>
      <vt:lpstr>Calibri</vt:lpstr>
      <vt:lpstr>Cambria Math</vt:lpstr>
      <vt:lpstr>Constantia</vt:lpstr>
      <vt:lpstr>Wingdings 2</vt:lpstr>
      <vt:lpstr>Flow</vt:lpstr>
      <vt:lpstr>Bell Ringer</vt:lpstr>
      <vt:lpstr>Newton’s Third Law in Action</vt:lpstr>
      <vt:lpstr>PowerPoint Presentation</vt:lpstr>
      <vt:lpstr>Practice</vt:lpstr>
      <vt:lpstr>PowerPoint Presentation</vt:lpstr>
      <vt:lpstr>Atwood’s Machine</vt:lpstr>
      <vt:lpstr>Imaginary Lab</vt:lpstr>
      <vt:lpstr>The Atwood’s Machine</vt:lpstr>
      <vt:lpstr>The Atwood’s Machine</vt:lpstr>
      <vt:lpstr>The Atwood’s Machine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Alpine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Atwood’s Machine</dc:title>
  <dc:creator>asduser</dc:creator>
  <cp:lastModifiedBy>JARED HAMMER</cp:lastModifiedBy>
  <cp:revision>26</cp:revision>
  <dcterms:created xsi:type="dcterms:W3CDTF">2011-11-22T15:04:42Z</dcterms:created>
  <dcterms:modified xsi:type="dcterms:W3CDTF">2018-01-12T16:02:32Z</dcterms:modified>
</cp:coreProperties>
</file>