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0" r:id="rId1"/>
  </p:sldMasterIdLst>
  <p:notesMasterIdLst>
    <p:notesMasterId r:id="rId16"/>
  </p:notesMasterIdLst>
  <p:sldIdLst>
    <p:sldId id="272" r:id="rId2"/>
    <p:sldId id="274" r:id="rId3"/>
    <p:sldId id="257" r:id="rId4"/>
    <p:sldId id="256" r:id="rId5"/>
    <p:sldId id="264" r:id="rId6"/>
    <p:sldId id="277" r:id="rId7"/>
    <p:sldId id="265" r:id="rId8"/>
    <p:sldId id="273" r:id="rId9"/>
    <p:sldId id="266" r:id="rId10"/>
    <p:sldId id="271" r:id="rId11"/>
    <p:sldId id="278" r:id="rId12"/>
    <p:sldId id="275" r:id="rId13"/>
    <p:sldId id="276"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6861" autoAdjust="0"/>
  </p:normalViewPr>
  <p:slideViewPr>
    <p:cSldViewPr snapToGrid="0">
      <p:cViewPr varScale="1">
        <p:scale>
          <a:sx n="61" d="100"/>
          <a:sy n="61" d="100"/>
        </p:scale>
        <p:origin x="2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DFBFF-6004-4355-895C-26E0F83558F8}"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D970A-C20E-47FD-9A65-FDE4A8DCAB44}" type="slidenum">
              <a:rPr lang="en-US" smtClean="0"/>
              <a:t>‹#›</a:t>
            </a:fld>
            <a:endParaRPr lang="en-US"/>
          </a:p>
        </p:txBody>
      </p:sp>
    </p:spTree>
    <p:extLst>
      <p:ext uri="{BB962C8B-B14F-4D97-AF65-F5344CB8AC3E}">
        <p14:creationId xmlns:p14="http://schemas.microsoft.com/office/powerpoint/2010/main" val="168557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why</a:t>
            </a:r>
            <a:r>
              <a:rPr lang="en-US" baseline="0" dirty="0" smtClean="0"/>
              <a:t> we could say it was 0. R-L = 0</a:t>
            </a:r>
          </a:p>
          <a:p>
            <a:r>
              <a:rPr lang="en-US" baseline="0" dirty="0" smtClean="0"/>
              <a:t>When the net force is not = 0 then the forces are not balanced</a:t>
            </a:r>
            <a:endParaRPr lang="en-US" dirty="0"/>
          </a:p>
        </p:txBody>
      </p:sp>
      <p:sp>
        <p:nvSpPr>
          <p:cNvPr id="4" name="Slide Number Placeholder 3"/>
          <p:cNvSpPr>
            <a:spLocks noGrp="1"/>
          </p:cNvSpPr>
          <p:nvPr>
            <p:ph type="sldNum" sz="quarter" idx="10"/>
          </p:nvPr>
        </p:nvSpPr>
        <p:spPr/>
        <p:txBody>
          <a:bodyPr/>
          <a:lstStyle/>
          <a:p>
            <a:fld id="{0F7D970A-C20E-47FD-9A65-FDE4A8DCAB44}" type="slidenum">
              <a:rPr lang="en-US" smtClean="0"/>
              <a:t>8</a:t>
            </a:fld>
            <a:endParaRPr lang="en-US"/>
          </a:p>
        </p:txBody>
      </p:sp>
    </p:spTree>
    <p:extLst>
      <p:ext uri="{BB962C8B-B14F-4D97-AF65-F5344CB8AC3E}">
        <p14:creationId xmlns:p14="http://schemas.microsoft.com/office/powerpoint/2010/main" val="294057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011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24ECC3D-2C39-438D-B09F-DD50F4538364}"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28689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4021906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4736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910448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6746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704612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74767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47715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21950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ECC3D-2C39-438D-B09F-DD50F453836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6131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ECC3D-2C39-438D-B09F-DD50F4538364}"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341672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ECC3D-2C39-438D-B09F-DD50F4538364}"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73538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4ECC3D-2C39-438D-B09F-DD50F4538364}"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2681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ECC3D-2C39-438D-B09F-DD50F4538364}"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426278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ECC3D-2C39-438D-B09F-DD50F4538364}"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406857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ECC3D-2C39-438D-B09F-DD50F4538364}"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AD922-3192-43B4-8865-F87362837334}" type="slidenum">
              <a:rPr lang="en-US" smtClean="0"/>
              <a:t>‹#›</a:t>
            </a:fld>
            <a:endParaRPr lang="en-US"/>
          </a:p>
        </p:txBody>
      </p:sp>
    </p:spTree>
    <p:extLst>
      <p:ext uri="{BB962C8B-B14F-4D97-AF65-F5344CB8AC3E}">
        <p14:creationId xmlns:p14="http://schemas.microsoft.com/office/powerpoint/2010/main" val="157189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4ECC3D-2C39-438D-B09F-DD50F4538364}" type="datetimeFigureOut">
              <a:rPr lang="en-US" smtClean="0"/>
              <a:t>1/3/2018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7BAD922-3192-43B4-8865-F87362837334}" type="slidenum">
              <a:rPr lang="en-US" smtClean="0"/>
              <a:t>‹#›</a:t>
            </a:fld>
            <a:endParaRPr lang="en-US"/>
          </a:p>
        </p:txBody>
      </p:sp>
    </p:spTree>
    <p:extLst>
      <p:ext uri="{BB962C8B-B14F-4D97-AF65-F5344CB8AC3E}">
        <p14:creationId xmlns:p14="http://schemas.microsoft.com/office/powerpoint/2010/main" val="422967744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physicsclassroom.com/Class/newtlaws/u2l1a.cfm" TargetMode="External"/><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hysicsclassroom.com/Class/newtlaws/u2l2d.cf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40925" y="378373"/>
            <a:ext cx="3515706" cy="769441"/>
          </a:xfrm>
          <a:prstGeom prst="rect">
            <a:avLst/>
          </a:prstGeom>
          <a:noFill/>
        </p:spPr>
        <p:txBody>
          <a:bodyPr wrap="none" rtlCol="0">
            <a:spAutoFit/>
          </a:bodyPr>
          <a:lstStyle/>
          <a:p>
            <a:r>
              <a:rPr lang="en-US" sz="4400" dirty="0" smtClean="0"/>
              <a:t>BELL RINGER</a:t>
            </a:r>
            <a:endParaRPr lang="en-US" sz="4400" dirty="0"/>
          </a:p>
        </p:txBody>
      </p:sp>
      <p:sp>
        <p:nvSpPr>
          <p:cNvPr id="4" name="TextBox 3"/>
          <p:cNvSpPr txBox="1"/>
          <p:nvPr/>
        </p:nvSpPr>
        <p:spPr>
          <a:xfrm>
            <a:off x="829553" y="1708122"/>
            <a:ext cx="10475756" cy="2308324"/>
          </a:xfrm>
          <a:prstGeom prst="rect">
            <a:avLst/>
          </a:prstGeom>
          <a:noFill/>
        </p:spPr>
        <p:txBody>
          <a:bodyPr wrap="square" rtlCol="0">
            <a:spAutoFit/>
          </a:bodyPr>
          <a:lstStyle/>
          <a:p>
            <a:pPr marL="342900" indent="-342900">
              <a:buAutoNum type="arabicPeriod"/>
            </a:pPr>
            <a:r>
              <a:rPr lang="en-US" sz="2400" dirty="0" smtClean="0"/>
              <a:t>If I need to push something with a mass of 45kg at an acceleration of 5 m/s/s, what force would I have to apply?</a:t>
            </a:r>
          </a:p>
          <a:p>
            <a:pPr marL="342900" indent="-342900">
              <a:buAutoNum type="arabicPeriod"/>
            </a:pPr>
            <a:r>
              <a:rPr lang="en-US" sz="2400" dirty="0" smtClean="0"/>
              <a:t>If I have a force of 5N pulling right and a force of 12.4N pulling left, what is my net force?</a:t>
            </a:r>
          </a:p>
          <a:p>
            <a:pPr marL="342900" indent="-342900">
              <a:buAutoNum type="arabicPeriod"/>
            </a:pPr>
            <a:r>
              <a:rPr lang="en-US" sz="2400" dirty="0" smtClean="0"/>
              <a:t>What would be the object’s acceleration be for #2? (remember direction matters.)</a:t>
            </a:r>
            <a:endParaRPr lang="en-US" sz="2400" dirty="0"/>
          </a:p>
        </p:txBody>
      </p:sp>
    </p:spTree>
    <p:extLst>
      <p:ext uri="{BB962C8B-B14F-4D97-AF65-F5344CB8AC3E}">
        <p14:creationId xmlns:p14="http://schemas.microsoft.com/office/powerpoint/2010/main" val="396368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8016" y="373631"/>
            <a:ext cx="10550770" cy="5988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0937" rIns="0" bIns="8887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smtClean="0">
                <a:solidFill>
                  <a:srgbClr val="444444"/>
                </a:solidFill>
                <a:latin typeface="latoregular"/>
              </a:rPr>
              <a:t>Imagine you are sledding down a hill</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a:solidFill>
                <a:srgbClr val="444444"/>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smtClean="0">
              <a:solidFill>
                <a:srgbClr val="444444"/>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smtClean="0">
              <a:solidFill>
                <a:srgbClr val="444444"/>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smtClean="0">
              <a:solidFill>
                <a:srgbClr val="444444"/>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44444"/>
                </a:solidFill>
                <a:effectLst/>
                <a:latin typeface="latoregular"/>
              </a:rPr>
              <a:t>If there is no friction or air resistance… </a:t>
            </a:r>
          </a:p>
          <a:p>
            <a:pPr lvl="0"/>
            <a:r>
              <a:rPr lang="en-US" altLang="en-US" sz="2000" dirty="0" smtClean="0">
                <a:solidFill>
                  <a:srgbClr val="444444"/>
                </a:solidFill>
                <a:latin typeface="latoregular"/>
              </a:rPr>
              <a:t>W</a:t>
            </a:r>
            <a:r>
              <a:rPr kumimoji="0" lang="en-US" altLang="en-US" sz="2000" b="0" i="0" u="none" strike="noStrike" cap="none" normalizeH="0" baseline="0" dirty="0" smtClean="0">
                <a:ln>
                  <a:noFill/>
                </a:ln>
                <a:solidFill>
                  <a:srgbClr val="444444"/>
                </a:solidFill>
                <a:effectLst/>
                <a:latin typeface="latoregular"/>
              </a:rPr>
              <a:t>hat would its motion be like? How far would your sled travel? </a:t>
            </a:r>
          </a:p>
          <a:p>
            <a:pPr lvl="0"/>
            <a:endParaRPr kumimoji="0" lang="en-US" altLang="en-US" b="0" i="0" u="none" strike="noStrike" cap="none" normalizeH="0" baseline="0" dirty="0" smtClean="0">
              <a:ln>
                <a:noFill/>
              </a:ln>
              <a:solidFill>
                <a:srgbClr val="444444"/>
              </a:solidFill>
              <a:effectLst/>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70C0"/>
                </a:solidFill>
                <a:effectLst/>
                <a:latin typeface="latoregular"/>
              </a:rPr>
              <a:t>All the forces</a:t>
            </a:r>
            <a:r>
              <a:rPr kumimoji="0" lang="en-US" altLang="en-US" b="0" i="0" u="none" strike="noStrike" cap="none" normalizeH="0" dirty="0" smtClean="0">
                <a:ln>
                  <a:noFill/>
                </a:ln>
                <a:solidFill>
                  <a:srgbClr val="0070C0"/>
                </a:solidFill>
                <a:effectLst/>
                <a:latin typeface="latoregular"/>
              </a:rPr>
              <a:t> are </a:t>
            </a:r>
            <a:r>
              <a:rPr kumimoji="0" lang="en-US" altLang="en-US" b="0" i="0" u="none" strike="noStrike" cap="none" normalizeH="0" baseline="0" dirty="0" smtClean="0">
                <a:ln>
                  <a:noFill/>
                </a:ln>
                <a:solidFill>
                  <a:srgbClr val="0070C0"/>
                </a:solidFill>
                <a:effectLst/>
                <a:latin typeface="latoregular"/>
              </a:rPr>
              <a:t>balanced and since the sled is already in motion at point B it will continue in motion with the same speed and direction.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rgbClr val="444444"/>
              </a:solidFill>
              <a:effectLst/>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44444"/>
                </a:solidFill>
                <a:effectLst/>
                <a:latin typeface="latoregular"/>
              </a:rPr>
              <a:t>So, what causes </a:t>
            </a:r>
            <a:r>
              <a:rPr lang="en-US" altLang="en-US" sz="2000" dirty="0" smtClean="0">
                <a:solidFill>
                  <a:srgbClr val="444444"/>
                </a:solidFill>
                <a:latin typeface="latoregular"/>
              </a:rPr>
              <a:t>an object’s motion?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smtClean="0">
              <a:solidFill>
                <a:srgbClr val="444444"/>
              </a:solidFill>
              <a:latin typeface="latoregular"/>
            </a:endParaRPr>
          </a:p>
          <a:p>
            <a:pPr lvl="0"/>
            <a:r>
              <a:rPr kumimoji="0" lang="en-US" altLang="en-US" b="0" i="0" u="none" strike="noStrike" cap="none" normalizeH="0" baseline="0" dirty="0" smtClean="0">
                <a:ln>
                  <a:noFill/>
                </a:ln>
                <a:solidFill>
                  <a:srgbClr val="0070C0"/>
                </a:solidFill>
                <a:effectLst/>
                <a:latin typeface="latoregular"/>
              </a:rPr>
              <a:t>Forces do not cause motion</a:t>
            </a:r>
            <a:endParaRPr lang="en-US" altLang="en-US" dirty="0">
              <a:solidFill>
                <a:srgbClr val="0070C0"/>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smtClean="0">
              <a:solidFill>
                <a:srgbClr val="444444"/>
              </a:solidFill>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smtClean="0">
                <a:solidFill>
                  <a:srgbClr val="444444"/>
                </a:solidFill>
                <a:latin typeface="latoregular"/>
              </a:rPr>
              <a:t>What causes an object to accelerate? What causes an object to change it’s motion?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444444"/>
              </a:solidFill>
              <a:effectLst/>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70C0"/>
                </a:solidFill>
                <a:latin typeface="latoregular"/>
              </a:rPr>
              <a:t>F</a:t>
            </a:r>
            <a:r>
              <a:rPr kumimoji="0" lang="en-US" altLang="en-US" sz="2000" b="0" i="0" u="none" strike="noStrike" cap="none" normalizeH="0" baseline="0" dirty="0" smtClean="0">
                <a:ln>
                  <a:noFill/>
                </a:ln>
                <a:solidFill>
                  <a:srgbClr val="0070C0"/>
                </a:solidFill>
                <a:effectLst/>
                <a:latin typeface="latoregular"/>
              </a:rPr>
              <a:t>orces cause accelerations. They cause</a:t>
            </a:r>
            <a:r>
              <a:rPr kumimoji="0" lang="en-US" altLang="en-US" sz="2000" b="0" i="0" u="none" strike="noStrike" cap="none" normalizeH="0" dirty="0" smtClean="0">
                <a:ln>
                  <a:noFill/>
                </a:ln>
                <a:solidFill>
                  <a:srgbClr val="0070C0"/>
                </a:solidFill>
                <a:effectLst/>
                <a:latin typeface="latoregular"/>
              </a:rPr>
              <a:t> a change in motion.</a:t>
            </a:r>
            <a:endParaRPr kumimoji="0" lang="en-US" altLang="en-US" sz="2000" b="0" i="0" u="none" strike="noStrike" cap="none" normalizeH="0" baseline="0" dirty="0" smtClean="0">
              <a:ln>
                <a:noFill/>
              </a:ln>
              <a:solidFill>
                <a:srgbClr val="0070C0"/>
              </a:solidFill>
              <a:effectLst/>
              <a:latin typeface="latoregular"/>
            </a:endParaRPr>
          </a:p>
        </p:txBody>
      </p:sp>
      <p:pic>
        <p:nvPicPr>
          <p:cNvPr id="7170" name="Picture 2" descr="http://www.physicsclassroom.com/Class/newtlaws/u2l3b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984" y="1369822"/>
            <a:ext cx="27527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http://www.physicsclassroom.com/Class/newtlaws/u2l3b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0327" y="731646"/>
            <a:ext cx="1419225" cy="18573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8016" y="3515373"/>
            <a:ext cx="10422406" cy="6141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8016" y="4748798"/>
            <a:ext cx="10422406" cy="6141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8016" y="5747926"/>
            <a:ext cx="10422406" cy="61414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613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3"/>
                                        </p:tgtEl>
                                      </p:cBhvr>
                                    </p:animEffect>
                                    <p:anim calcmode="lin" valueType="num">
                                      <p:cBhvr>
                                        <p:cTn id="7" dur="1000"/>
                                        <p:tgtEl>
                                          <p:spTgt spid="3"/>
                                        </p:tgtEl>
                                        <p:attrNameLst>
                                          <p:attrName>ppt_x</p:attrName>
                                        </p:attrNameLst>
                                      </p:cBhvr>
                                      <p:tavLst>
                                        <p:tav tm="0">
                                          <p:val>
                                            <p:strVal val="ppt_x"/>
                                          </p:val>
                                        </p:tav>
                                        <p:tav tm="100000">
                                          <p:val>
                                            <p:strVal val="ppt_x"/>
                                          </p:val>
                                        </p:tav>
                                      </p:tavLst>
                                    </p:anim>
                                    <p:anim calcmode="lin" valueType="num">
                                      <p:cBhvr>
                                        <p:cTn id="8" dur="1000"/>
                                        <p:tgtEl>
                                          <p:spTgt spid="3"/>
                                        </p:tgtEl>
                                        <p:attrNameLst>
                                          <p:attrName>ppt_y</p:attrName>
                                        </p:attrNameLst>
                                      </p:cBhvr>
                                      <p:tavLst>
                                        <p:tav tm="0">
                                          <p:val>
                                            <p:strVal val="ppt_y"/>
                                          </p:val>
                                        </p:tav>
                                        <p:tav tm="100000">
                                          <p:val>
                                            <p:strVal val="ppt_y+.1"/>
                                          </p:val>
                                        </p:tav>
                                      </p:tavLst>
                                    </p:anim>
                                    <p:set>
                                      <p:cBhvr>
                                        <p:cTn id="9" dur="1" fill="hold">
                                          <p:stCondLst>
                                            <p:cond delay="999"/>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0" nodeType="clickEffect">
                                  <p:stCondLst>
                                    <p:cond delay="0"/>
                                  </p:stCondLst>
                                  <p:childTnLst>
                                    <p:anim calcmode="lin" valueType="num">
                                      <p:cBhvr additive="base">
                                        <p:cTn id="13" dur="500"/>
                                        <p:tgtEl>
                                          <p:spTgt spid="6"/>
                                        </p:tgtEl>
                                        <p:attrNameLst>
                                          <p:attrName>ppt_x</p:attrName>
                                        </p:attrNameLst>
                                      </p:cBhvr>
                                      <p:tavLst>
                                        <p:tav tm="0">
                                          <p:val>
                                            <p:strVal val="ppt_x"/>
                                          </p:val>
                                        </p:tav>
                                        <p:tav tm="100000">
                                          <p:val>
                                            <p:strVal val="ppt_x"/>
                                          </p:val>
                                        </p:tav>
                                      </p:tavLst>
                                    </p:anim>
                                    <p:anim calcmode="lin" valueType="num">
                                      <p:cBhvr additive="base">
                                        <p:cTn id="14" dur="500"/>
                                        <p:tgtEl>
                                          <p:spTgt spid="6"/>
                                        </p:tgtEl>
                                        <p:attrNameLst>
                                          <p:attrName>ppt_y</p:attrName>
                                        </p:attrNameLst>
                                      </p:cBhvr>
                                      <p:tavLst>
                                        <p:tav tm="0">
                                          <p:val>
                                            <p:strVal val="ppt_y"/>
                                          </p:val>
                                        </p:tav>
                                        <p:tav tm="100000">
                                          <p:val>
                                            <p:strVal val="1+ppt_h/2"/>
                                          </p:val>
                                        </p:tav>
                                      </p:tavLst>
                                    </p:anim>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1543" y="666636"/>
            <a:ext cx="11644126"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444444"/>
                </a:solidFill>
                <a:effectLst/>
                <a:latin typeface="latoregular"/>
              </a:rPr>
              <a:t>A rightward force is applied to a 5-kg object to move it across a rough surface with a rightward acceleration of 2 m/s/s. The coefficient of friction between the object and the surface is 0.1. Use the diagram to determine the gravitational force, normal force, applied force, frictional force, and net force. (Neglect air resistance.)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444444"/>
                </a:solidFill>
                <a:effectLst/>
                <a:latin typeface="latoregular"/>
              </a:rPr>
              <a:t>  </a:t>
            </a:r>
            <a:endParaRPr kumimoji="0" lang="en-US" altLang="en-US" sz="2400" b="0" i="0" u="none" strike="noStrike" cap="none" normalizeH="0" baseline="0" dirty="0" smtClean="0">
              <a:ln>
                <a:noFill/>
              </a:ln>
              <a:solidFill>
                <a:srgbClr val="444444"/>
              </a:solidFill>
              <a:effectLst/>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444444"/>
              </a:solidFill>
              <a:effectLst/>
              <a:latin typeface="latoregular"/>
            </a:endParaRPr>
          </a:p>
        </p:txBody>
      </p:sp>
      <p:pic>
        <p:nvPicPr>
          <p:cNvPr id="3074" name="Picture 2" descr="http://www.physicsclassroom.com/Class/newtlaws/u2l3d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9229" y="2937690"/>
            <a:ext cx="4308753" cy="348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177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7353" y="1752545"/>
            <a:ext cx="3375901" cy="28243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2195246"/>
            <a:ext cx="5297214" cy="1938992"/>
          </a:xfrm>
          <a:prstGeom prst="rect">
            <a:avLst/>
          </a:prstGeom>
          <a:noFill/>
        </p:spPr>
        <p:txBody>
          <a:bodyPr wrap="square" rtlCol="0">
            <a:spAutoFit/>
          </a:bodyPr>
          <a:lstStyle/>
          <a:p>
            <a:r>
              <a:rPr lang="en-US" sz="2400" dirty="0" smtClean="0"/>
              <a:t>Three people are fighting over the last can of pineapples in a store, according to the diagram at the right. In what direction will they all accelerate and by how much?</a:t>
            </a:r>
            <a:endParaRPr lang="en-US" sz="2400" dirty="0"/>
          </a:p>
        </p:txBody>
      </p:sp>
      <p:sp>
        <p:nvSpPr>
          <p:cNvPr id="4" name="TextBox 3"/>
          <p:cNvSpPr txBox="1"/>
          <p:nvPr/>
        </p:nvSpPr>
        <p:spPr>
          <a:xfrm>
            <a:off x="5418082" y="409903"/>
            <a:ext cx="2039007" cy="461665"/>
          </a:xfrm>
          <a:prstGeom prst="rect">
            <a:avLst/>
          </a:prstGeom>
          <a:noFill/>
        </p:spPr>
        <p:txBody>
          <a:bodyPr wrap="square" rtlCol="0">
            <a:spAutoFit/>
          </a:bodyPr>
          <a:lstStyle/>
          <a:p>
            <a:r>
              <a:rPr lang="en-US" sz="2400" dirty="0" smtClean="0"/>
              <a:t>PRACTICE</a:t>
            </a:r>
            <a:endParaRPr lang="en-US" sz="2400" dirty="0"/>
          </a:p>
        </p:txBody>
      </p:sp>
    </p:spTree>
    <p:extLst>
      <p:ext uri="{BB962C8B-B14F-4D97-AF65-F5344CB8AC3E}">
        <p14:creationId xmlns:p14="http://schemas.microsoft.com/office/powerpoint/2010/main" val="497583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4759" y="1828799"/>
            <a:ext cx="10089930" cy="2308324"/>
          </a:xfrm>
          <a:prstGeom prst="rect">
            <a:avLst/>
          </a:prstGeom>
          <a:noFill/>
        </p:spPr>
        <p:txBody>
          <a:bodyPr wrap="square" rtlCol="0">
            <a:spAutoFit/>
          </a:bodyPr>
          <a:lstStyle/>
          <a:p>
            <a:r>
              <a:rPr lang="en-US" sz="2400" dirty="0"/>
              <a:t>Lon </a:t>
            </a:r>
            <a:r>
              <a:rPr lang="en-US" sz="2400" dirty="0" err="1"/>
              <a:t>Mauer</a:t>
            </a:r>
            <a:r>
              <a:rPr lang="en-US" sz="2400" dirty="0"/>
              <a:t> is cleaning up the driveway after mowing the grass. He exerts a sudden downward force of 56.8 N at a constant angle of 54.7° below the horizontal in order to accelerate his 1.05-kg broom from rest. The coefficient of friction between the broom bristles and the driveway is 0.567. Determine the rate of acceleration of the broom. (Suggestion: Begin with a free body diagram.)</a:t>
            </a:r>
            <a:endParaRPr lang="en-US" sz="2400" dirty="0"/>
          </a:p>
        </p:txBody>
      </p:sp>
      <p:sp>
        <p:nvSpPr>
          <p:cNvPr id="3" name="TextBox 2"/>
          <p:cNvSpPr txBox="1"/>
          <p:nvPr/>
        </p:nvSpPr>
        <p:spPr>
          <a:xfrm>
            <a:off x="5007574" y="520262"/>
            <a:ext cx="2124299" cy="461665"/>
          </a:xfrm>
          <a:prstGeom prst="rect">
            <a:avLst/>
          </a:prstGeom>
          <a:noFill/>
        </p:spPr>
        <p:txBody>
          <a:bodyPr wrap="none" rtlCol="0">
            <a:spAutoFit/>
          </a:bodyPr>
          <a:lstStyle/>
          <a:p>
            <a:r>
              <a:rPr lang="en-US" sz="2400" dirty="0" smtClean="0"/>
              <a:t>PRACTICE #2</a:t>
            </a:r>
            <a:endParaRPr lang="en-US" sz="2400" dirty="0"/>
          </a:p>
        </p:txBody>
      </p:sp>
    </p:spTree>
    <p:extLst>
      <p:ext uri="{BB962C8B-B14F-4D97-AF65-F5344CB8AC3E}">
        <p14:creationId xmlns:p14="http://schemas.microsoft.com/office/powerpoint/2010/main" val="3933447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138" y="705065"/>
            <a:ext cx="11366938" cy="5016758"/>
          </a:xfrm>
          <a:prstGeom prst="rect">
            <a:avLst/>
          </a:prstGeom>
        </p:spPr>
        <p:txBody>
          <a:bodyPr wrap="square">
            <a:spAutoFit/>
          </a:bodyPr>
          <a:lstStyle/>
          <a:p>
            <a:pPr fontAlgn="base">
              <a:buFont typeface="+mj-lt"/>
              <a:buAutoNum type="arabicPeriod"/>
            </a:pPr>
            <a:r>
              <a:rPr lang="en-US" sz="3200" dirty="0">
                <a:latin typeface="Helvetica Neue"/>
              </a:rPr>
              <a:t>Determine the following quantities for a car driving on a level surface with a coefficient of static friction of 0.75 (¾) and a coefficient of kinetic friction of 0.67 (⅔).</a:t>
            </a:r>
            <a:r>
              <a:rPr lang="en-US" sz="3200" dirty="0">
                <a:latin typeface="inherit"/>
              </a:rPr>
              <a:t>Determine the car's maximum starting acceleration with and without "burning rubber". How do these two methods of starting a car compare</a:t>
            </a:r>
            <a:r>
              <a:rPr lang="en-US" sz="3200" dirty="0" smtClean="0">
                <a:latin typeface="inherit"/>
              </a:rPr>
              <a:t>?</a:t>
            </a:r>
          </a:p>
          <a:p>
            <a:pPr fontAlgn="base">
              <a:buFont typeface="+mj-lt"/>
              <a:buAutoNum type="arabicPeriod"/>
            </a:pPr>
            <a:endParaRPr lang="en-US" sz="3200" dirty="0">
              <a:latin typeface="inherit"/>
            </a:endParaRPr>
          </a:p>
          <a:p>
            <a:pPr fontAlgn="base">
              <a:buFont typeface="+mj-lt"/>
              <a:buAutoNum type="arabicPeriod"/>
            </a:pPr>
            <a:r>
              <a:rPr lang="en-US" sz="3200" dirty="0">
                <a:latin typeface="inherit"/>
              </a:rPr>
              <a:t>Determine the car's minimum braking distance with normal brakes and antilock brakes as a function of initial speed. How do these two methods of stopping a car compare?</a:t>
            </a:r>
            <a:endParaRPr lang="en-US" sz="3200" b="0" i="0" u="none" strike="noStrike" dirty="0">
              <a:effectLst/>
              <a:latin typeface="inherit"/>
            </a:endParaRPr>
          </a:p>
        </p:txBody>
      </p:sp>
    </p:spTree>
    <p:extLst>
      <p:ext uri="{BB962C8B-B14F-4D97-AF65-F5344CB8AC3E}">
        <p14:creationId xmlns:p14="http://schemas.microsoft.com/office/powerpoint/2010/main" val="318725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1222" y="2443941"/>
            <a:ext cx="4990469" cy="584775"/>
          </a:xfrm>
          <a:prstGeom prst="rect">
            <a:avLst/>
          </a:prstGeom>
          <a:noFill/>
        </p:spPr>
        <p:txBody>
          <a:bodyPr wrap="none" rtlCol="0">
            <a:spAutoFit/>
          </a:bodyPr>
          <a:lstStyle/>
          <a:p>
            <a:r>
              <a:rPr lang="en-US" sz="3200" dirty="0" smtClean="0"/>
              <a:t>Newton’s 2</a:t>
            </a:r>
            <a:r>
              <a:rPr lang="en-US" sz="3200" baseline="30000" dirty="0" smtClean="0"/>
              <a:t>nd</a:t>
            </a:r>
            <a:r>
              <a:rPr lang="en-US" sz="3200" dirty="0" smtClean="0"/>
              <a:t> law review</a:t>
            </a:r>
            <a:endParaRPr lang="en-US" sz="3200" dirty="0"/>
          </a:p>
        </p:txBody>
      </p:sp>
    </p:spTree>
    <p:extLst>
      <p:ext uri="{BB962C8B-B14F-4D97-AF65-F5344CB8AC3E}">
        <p14:creationId xmlns:p14="http://schemas.microsoft.com/office/powerpoint/2010/main" val="3132343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ewton's second l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4358" y="814354"/>
            <a:ext cx="4554761" cy="43977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0109" y="814354"/>
            <a:ext cx="6519080" cy="3862596"/>
          </a:xfrm>
          <a:prstGeom prst="rect">
            <a:avLst/>
          </a:prstGeom>
        </p:spPr>
        <p:txBody>
          <a:bodyPr wrap="square">
            <a:spAutoFit/>
          </a:bodyPr>
          <a:lstStyle/>
          <a:p>
            <a:r>
              <a:rPr lang="en-US" sz="2900" b="1" i="0" strike="noStrike" dirty="0" smtClean="0">
                <a:solidFill>
                  <a:schemeClr val="bg1"/>
                </a:solidFill>
                <a:effectLst/>
                <a:latin typeface="latoregular"/>
                <a:hlinkClick r:id="rId3"/>
              </a:rPr>
              <a:t>We’ve worked with balanced forces</a:t>
            </a:r>
          </a:p>
          <a:p>
            <a:endParaRPr lang="en-US" sz="2400" b="1" dirty="0">
              <a:solidFill>
                <a:schemeClr val="bg1"/>
              </a:solidFill>
              <a:latin typeface="latoregular"/>
              <a:hlinkClick r:id="rId3"/>
            </a:endParaRPr>
          </a:p>
          <a:p>
            <a:r>
              <a:rPr lang="en-US" sz="2400" b="1" i="0" strike="noStrike" dirty="0" smtClean="0">
                <a:solidFill>
                  <a:schemeClr val="bg1"/>
                </a:solidFill>
                <a:effectLst/>
                <a:latin typeface="latoregular"/>
                <a:hlinkClick r:id="rId3"/>
              </a:rPr>
              <a:t>Newton's first law of motion</a:t>
            </a:r>
            <a:r>
              <a:rPr lang="en-US" sz="2400" b="1" i="0" dirty="0" smtClean="0">
                <a:solidFill>
                  <a:schemeClr val="bg1"/>
                </a:solidFill>
                <a:effectLst/>
                <a:latin typeface="latoregular"/>
              </a:rPr>
              <a:t> predicts object’s motion when all the forces on it </a:t>
            </a:r>
            <a:r>
              <a:rPr lang="en-US" sz="2400" b="1" i="0" u="sng" dirty="0" smtClean="0">
                <a:solidFill>
                  <a:schemeClr val="bg1"/>
                </a:solidFill>
                <a:effectLst/>
                <a:latin typeface="latoregular"/>
              </a:rPr>
              <a:t>are balanced</a:t>
            </a:r>
            <a:r>
              <a:rPr lang="en-US" sz="2400" b="1" i="0" dirty="0" smtClean="0">
                <a:solidFill>
                  <a:schemeClr val="bg1"/>
                </a:solidFill>
                <a:effectLst/>
                <a:latin typeface="latoregular"/>
              </a:rPr>
              <a:t>. </a:t>
            </a:r>
          </a:p>
          <a:p>
            <a:endParaRPr lang="en-US" sz="2400" b="1" i="0" dirty="0" smtClean="0">
              <a:solidFill>
                <a:schemeClr val="bg1"/>
              </a:solidFill>
              <a:effectLst/>
              <a:latin typeface="latoregular"/>
            </a:endParaRPr>
          </a:p>
          <a:p>
            <a:endParaRPr lang="en-US" sz="2400" b="1" dirty="0">
              <a:solidFill>
                <a:schemeClr val="bg1"/>
              </a:solidFill>
              <a:latin typeface="latoregular"/>
            </a:endParaRPr>
          </a:p>
          <a:p>
            <a:endParaRPr lang="en-US" sz="2400" b="1" i="0" dirty="0" smtClean="0">
              <a:solidFill>
                <a:schemeClr val="bg1"/>
              </a:solidFill>
              <a:effectLst/>
              <a:latin typeface="latoregular"/>
            </a:endParaRPr>
          </a:p>
          <a:p>
            <a:r>
              <a:rPr lang="en-US" sz="2400" b="1" dirty="0">
                <a:solidFill>
                  <a:schemeClr val="bg1"/>
                </a:solidFill>
                <a:latin typeface="latoregular"/>
              </a:rPr>
              <a:t>I</a:t>
            </a:r>
            <a:r>
              <a:rPr lang="en-US" sz="2400" b="1" i="0" dirty="0" smtClean="0">
                <a:solidFill>
                  <a:schemeClr val="bg1"/>
                </a:solidFill>
                <a:effectLst/>
                <a:latin typeface="latoregular"/>
              </a:rPr>
              <a:t>f the forces are balanced, then the acceleration of that object will be 0 m/s/s.</a:t>
            </a:r>
            <a:endParaRPr lang="en-US" sz="2400" b="1" dirty="0">
              <a:solidFill>
                <a:schemeClr val="bg1"/>
              </a:solidFill>
            </a:endParaRPr>
          </a:p>
        </p:txBody>
      </p:sp>
      <p:sp>
        <p:nvSpPr>
          <p:cNvPr id="3" name="TextBox 2"/>
          <p:cNvSpPr txBox="1"/>
          <p:nvPr/>
        </p:nvSpPr>
        <p:spPr>
          <a:xfrm>
            <a:off x="318968" y="5212056"/>
            <a:ext cx="6640221" cy="646331"/>
          </a:xfrm>
          <a:prstGeom prst="rect">
            <a:avLst/>
          </a:prstGeom>
          <a:noFill/>
        </p:spPr>
        <p:txBody>
          <a:bodyPr wrap="square" rtlCol="0">
            <a:spAutoFit/>
          </a:bodyPr>
          <a:lstStyle/>
          <a:p>
            <a:r>
              <a:rPr lang="en-US" b="1" dirty="0" smtClean="0">
                <a:solidFill>
                  <a:schemeClr val="bg1"/>
                </a:solidFill>
              </a:rPr>
              <a:t>Now we did have acceleration!!!</a:t>
            </a:r>
          </a:p>
          <a:p>
            <a:r>
              <a:rPr lang="en-US" b="1" dirty="0" smtClean="0">
                <a:solidFill>
                  <a:schemeClr val="bg1"/>
                </a:solidFill>
              </a:rPr>
              <a:t>What affected/changed the acceleration of the objects?</a:t>
            </a:r>
            <a:endParaRPr lang="en-US" b="1" dirty="0">
              <a:solidFill>
                <a:schemeClr val="bg1"/>
              </a:solidFill>
            </a:endParaRPr>
          </a:p>
        </p:txBody>
      </p:sp>
    </p:spTree>
    <p:extLst>
      <p:ext uri="{BB962C8B-B14F-4D97-AF65-F5344CB8AC3E}">
        <p14:creationId xmlns:p14="http://schemas.microsoft.com/office/powerpoint/2010/main" val="73509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800"/>
            <a:ext cx="8892925" cy="1167064"/>
          </a:xfrm>
        </p:spPr>
        <p:txBody>
          <a:bodyPr>
            <a:normAutofit/>
          </a:bodyPr>
          <a:lstStyle/>
          <a:p>
            <a:r>
              <a:rPr lang="en-US" sz="5400" b="1" dirty="0" smtClean="0"/>
              <a:t>Newton’s Second Law</a:t>
            </a:r>
            <a:endParaRPr lang="en-US" sz="5400" b="1" dirty="0"/>
          </a:p>
        </p:txBody>
      </p:sp>
      <p:pic>
        <p:nvPicPr>
          <p:cNvPr id="1026" name="Picture 2" descr="Image result for mass time acceleration formu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102" y="3517315"/>
            <a:ext cx="4295775" cy="24098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y the mass time acceleration formu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733" y="2574758"/>
            <a:ext cx="52387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980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engineerstudent.co.uk/Images/balanced_forc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1759" y="713789"/>
            <a:ext cx="2609850" cy="1731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http://www.racemath.info/graphics/f1_cars/forces_c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8343" y="1225612"/>
            <a:ext cx="2771648" cy="1219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http://www.daviddarling.info/images/forces_of_fligh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1106" y="3727699"/>
            <a:ext cx="2849387" cy="1752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Balanced vs. Unbalanced Forc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9272" y="3593083"/>
            <a:ext cx="2485628" cy="2485628"/>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2406286" y="3974083"/>
            <a:ext cx="685800"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7" name="Straight Arrow Connector 6"/>
          <p:cNvCxnSpPr/>
          <p:nvPr/>
        </p:nvCxnSpPr>
        <p:spPr>
          <a:xfrm flipH="1">
            <a:off x="3649100" y="3974083"/>
            <a:ext cx="685800" cy="0"/>
          </a:xfrm>
          <a:prstGeom prst="straightConnector1">
            <a:avLst/>
          </a:prstGeom>
          <a:ln>
            <a:solidFill>
              <a:schemeClr val="accent1">
                <a:lumMod val="60000"/>
                <a:lumOff val="40000"/>
              </a:schemeClr>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8562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hysicsclassroom.com/Class/newtlaws/u2l2d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682" y="2046999"/>
            <a:ext cx="10379264" cy="263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007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21474" y="370365"/>
            <a:ext cx="8229600" cy="859119"/>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bg1"/>
                </a:solidFill>
              </a:rPr>
              <a:t>Unbalanced Forces</a:t>
            </a:r>
            <a:endParaRPr lang="en-US" dirty="0">
              <a:solidFill>
                <a:schemeClr val="bg1"/>
              </a:solidFill>
            </a:endParaRPr>
          </a:p>
        </p:txBody>
      </p:sp>
      <p:sp>
        <p:nvSpPr>
          <p:cNvPr id="3" name="Content Placeholder 2"/>
          <p:cNvSpPr txBox="1">
            <a:spLocks/>
          </p:cNvSpPr>
          <p:nvPr/>
        </p:nvSpPr>
        <p:spPr>
          <a:xfrm>
            <a:off x="1221474" y="1340894"/>
            <a:ext cx="8686800" cy="1279476"/>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dirty="0" smtClean="0">
                <a:solidFill>
                  <a:schemeClr val="bg1"/>
                </a:solidFill>
              </a:rPr>
              <a:t>When forces are unbalanced then the acceleration will not be zero!  </a:t>
            </a:r>
          </a:p>
          <a:p>
            <a:pPr marL="0" indent="0">
              <a:buFont typeface="Wingdings 2"/>
              <a:buNone/>
            </a:pPr>
            <a:r>
              <a:rPr lang="en-US" dirty="0" smtClean="0">
                <a:solidFill>
                  <a:schemeClr val="bg1"/>
                </a:solidFill>
              </a:rPr>
              <a:t>The velocity will change </a:t>
            </a:r>
            <a:endParaRPr lang="en-US" dirty="0">
              <a:solidFill>
                <a:schemeClr val="bg1"/>
              </a:solidFill>
            </a:endParaRPr>
          </a:p>
        </p:txBody>
      </p:sp>
      <p:pic>
        <p:nvPicPr>
          <p:cNvPr id="4" name="Picture 2" descr="Image result for unbalanced forces"/>
          <p:cNvPicPr>
            <a:picLocks noChangeAspect="1" noChangeArrowheads="1"/>
          </p:cNvPicPr>
          <p:nvPr/>
        </p:nvPicPr>
        <p:blipFill rotWithShape="1">
          <a:blip r:embed="rId2">
            <a:extLst>
              <a:ext uri="{28A0092B-C50C-407E-A947-70E740481C1C}">
                <a14:useLocalDpi xmlns:a14="http://schemas.microsoft.com/office/drawing/2010/main" val="0"/>
              </a:ext>
            </a:extLst>
          </a:blip>
          <a:srcRect t="65190" r="53846" b="5505"/>
          <a:stretch/>
        </p:blipFill>
        <p:spPr bwMode="auto">
          <a:xfrm>
            <a:off x="6250674" y="2620370"/>
            <a:ext cx="32004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unbalanced for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8638" y="3347277"/>
            <a:ext cx="2693011" cy="26930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98638" y="3728277"/>
            <a:ext cx="914400" cy="381000"/>
          </a:xfrm>
          <a:prstGeom prst="rect">
            <a:avLst/>
          </a:prstGeom>
          <a:no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300 N</a:t>
            </a: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p:nvSpPr>
        <p:spPr>
          <a:xfrm>
            <a:off x="3150653" y="5210027"/>
            <a:ext cx="914400" cy="381000"/>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1</a:t>
            </a:r>
            <a:r>
              <a:rPr lang="en-US" dirty="0" smtClean="0">
                <a:solidFill>
                  <a:schemeClr val="bg1"/>
                </a:solidFill>
                <a:latin typeface="Arial" panose="020B0604020202020204" pitchFamily="34" charset="0"/>
                <a:cs typeface="Arial" panose="020B0604020202020204" pitchFamily="34" charset="0"/>
              </a:rPr>
              <a:t>00 N</a:t>
            </a:r>
            <a:endParaRPr lang="en-US" dirty="0">
              <a:solidFill>
                <a:schemeClr val="bg1"/>
              </a:solidFill>
              <a:latin typeface="Arial" panose="020B0604020202020204" pitchFamily="34" charset="0"/>
              <a:cs typeface="Arial" panose="020B0604020202020204" pitchFamily="34" charset="0"/>
            </a:endParaRPr>
          </a:p>
        </p:txBody>
      </p:sp>
      <p:pic>
        <p:nvPicPr>
          <p:cNvPr id="8" name="Picture 6" descr="Image result for unbalanced for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1252" y="4388893"/>
            <a:ext cx="5217022" cy="202326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5767463" y="4998493"/>
            <a:ext cx="0" cy="1041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9874" y="4998493"/>
            <a:ext cx="0" cy="104179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817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Image result for acceleration = force / mass"/>
          <p:cNvPicPr>
            <a:picLocks noChangeAspect="1" noChangeArrowheads="1"/>
          </p:cNvPicPr>
          <p:nvPr/>
        </p:nvPicPr>
        <p:blipFill rotWithShape="1">
          <a:blip r:embed="rId3">
            <a:extLst>
              <a:ext uri="{28A0092B-C50C-407E-A947-70E740481C1C}">
                <a14:useLocalDpi xmlns:a14="http://schemas.microsoft.com/office/drawing/2010/main" val="0"/>
              </a:ext>
            </a:extLst>
          </a:blip>
          <a:srcRect b="5935"/>
          <a:stretch/>
        </p:blipFill>
        <p:spPr bwMode="auto">
          <a:xfrm>
            <a:off x="1626023" y="1027020"/>
            <a:ext cx="9144000" cy="483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056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20836" y="640417"/>
            <a:ext cx="9158068" cy="11387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sng" strike="noStrike" cap="none" normalizeH="0" baseline="0" dirty="0" smtClean="0">
                <a:ln>
                  <a:noFill/>
                </a:ln>
                <a:solidFill>
                  <a:srgbClr val="444444"/>
                </a:solidFill>
                <a:effectLst/>
                <a:latin typeface="latoregular"/>
              </a:rPr>
              <a:t>Newton's second law of motion</a:t>
            </a:r>
            <a:r>
              <a:rPr kumimoji="0" lang="en-US" altLang="en-US" sz="2800" b="0" i="0" strike="noStrike" cap="none" normalizeH="0" baseline="0" dirty="0" smtClean="0">
                <a:ln>
                  <a:noFill/>
                </a:ln>
                <a:solidFill>
                  <a:srgbClr val="444444"/>
                </a:solidFill>
                <a:effectLst/>
                <a:latin typeface="latoregular"/>
              </a:rPr>
              <a:t> </a:t>
            </a:r>
            <a:r>
              <a:rPr kumimoji="0" lang="en-US" altLang="en-US" sz="2800" b="0" i="0" u="none" strike="noStrike" cap="none" normalizeH="0" baseline="0" dirty="0" smtClean="0">
                <a:ln>
                  <a:noFill/>
                </a:ln>
                <a:solidFill>
                  <a:srgbClr val="444444"/>
                </a:solidFill>
                <a:effectLst/>
                <a:latin typeface="latoregular"/>
              </a:rPr>
              <a:t>pertains to the behavior of objects for which </a:t>
            </a:r>
            <a:r>
              <a:rPr lang="en-US" altLang="en-US" sz="2800" dirty="0" smtClean="0">
                <a:solidFill>
                  <a:srgbClr val="444444"/>
                </a:solidFill>
                <a:latin typeface="latoregular"/>
              </a:rPr>
              <a:t>the </a:t>
            </a:r>
            <a:r>
              <a:rPr kumimoji="0" lang="en-US" altLang="en-US" sz="2800" b="0" i="0" u="sng" strike="noStrike" cap="none" normalizeH="0" baseline="0" dirty="0" smtClean="0">
                <a:ln>
                  <a:noFill/>
                </a:ln>
                <a:solidFill>
                  <a:srgbClr val="444444"/>
                </a:solidFill>
                <a:effectLst/>
                <a:latin typeface="latoregular"/>
              </a:rPr>
              <a:t>forces are </a:t>
            </a:r>
            <a:r>
              <a:rPr lang="en-US" altLang="en-US" sz="2800" u="sng" dirty="0" smtClean="0">
                <a:solidFill>
                  <a:srgbClr val="444444"/>
                </a:solidFill>
                <a:latin typeface="latoregular"/>
              </a:rPr>
              <a:t>un</a:t>
            </a:r>
            <a:r>
              <a:rPr kumimoji="0" lang="en-US" altLang="en-US" sz="2800" b="0" i="0" u="sng" strike="noStrike" cap="none" normalizeH="0" baseline="0" dirty="0" smtClean="0">
                <a:ln>
                  <a:noFill/>
                </a:ln>
                <a:solidFill>
                  <a:srgbClr val="444444"/>
                </a:solidFill>
                <a:effectLst/>
                <a:latin typeface="latoregular"/>
              </a:rPr>
              <a:t>balanced</a:t>
            </a:r>
            <a:r>
              <a:rPr kumimoji="0" lang="en-US" altLang="en-US" sz="2400" b="0" i="0" u="none" strike="noStrike" cap="none" normalizeH="0" baseline="0" dirty="0" smtClean="0">
                <a:ln>
                  <a:noFill/>
                </a:ln>
                <a:solidFill>
                  <a:srgbClr val="444444"/>
                </a:solidFill>
                <a:effectLst/>
                <a:latin typeface="latoregular"/>
              </a:rPr>
              <a:t>. </a:t>
            </a:r>
            <a:endParaRPr kumimoji="0" lang="en-US" altLang="en-US" sz="26600" b="0" i="0" u="none" strike="noStrike" cap="none" normalizeH="0" baseline="0" dirty="0" smtClean="0">
              <a:ln>
                <a:noFill/>
              </a:ln>
              <a:solidFill>
                <a:srgbClr val="444444"/>
              </a:solidFill>
              <a:effectLst/>
              <a:latin typeface="lato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rgbClr val="444444"/>
              </a:solidFill>
              <a:effectLst/>
              <a:latin typeface="latoregular"/>
            </a:endParaRPr>
          </a:p>
        </p:txBody>
      </p:sp>
      <p:sp>
        <p:nvSpPr>
          <p:cNvPr id="6" name="Rectangle 5"/>
          <p:cNvSpPr>
            <a:spLocks noChangeArrowheads="1"/>
          </p:cNvSpPr>
          <p:nvPr/>
        </p:nvSpPr>
        <p:spPr bwMode="auto">
          <a:xfrm>
            <a:off x="1420836" y="2211280"/>
            <a:ext cx="9158068"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800" b="0" i="0" u="none" strike="noStrike" cap="none" normalizeH="0" baseline="0" dirty="0" smtClean="0">
                <a:ln>
                  <a:noFill/>
                </a:ln>
                <a:solidFill>
                  <a:srgbClr val="444444"/>
                </a:solidFill>
                <a:effectLst/>
                <a:latin typeface="latoregular"/>
              </a:rPr>
              <a:t>The second law states:</a:t>
            </a:r>
            <a:r>
              <a:rPr kumimoji="0" lang="en-US" altLang="en-US" sz="2800" b="0" i="0" u="none" strike="noStrike" cap="none" normalizeH="0" dirty="0" smtClean="0">
                <a:ln>
                  <a:noFill/>
                </a:ln>
                <a:solidFill>
                  <a:srgbClr val="444444"/>
                </a:solidFill>
                <a:effectLst/>
                <a:latin typeface="latoregular"/>
              </a:rPr>
              <a:t> the </a:t>
            </a:r>
            <a:r>
              <a:rPr kumimoji="0" lang="en-US" altLang="en-US" sz="2800" b="0" i="0" u="none" strike="noStrike" cap="none" normalizeH="0" baseline="0" dirty="0" smtClean="0">
                <a:ln>
                  <a:noFill/>
                </a:ln>
                <a:solidFill>
                  <a:srgbClr val="444444"/>
                </a:solidFill>
                <a:effectLst/>
                <a:latin typeface="latoregular"/>
              </a:rPr>
              <a:t>acceleration of an object is dependent upon two variables - the </a:t>
            </a:r>
            <a:r>
              <a:rPr kumimoji="0" lang="en-US" altLang="en-US" sz="2800" b="0" i="0" u="none" strike="noStrike" cap="none" normalizeH="0" baseline="0" dirty="0" smtClean="0">
                <a:ln>
                  <a:noFill/>
                </a:ln>
                <a:solidFill>
                  <a:srgbClr val="FF3330"/>
                </a:solidFill>
                <a:effectLst/>
                <a:latin typeface="latoregular"/>
                <a:hlinkClick r:id="rId2"/>
              </a:rPr>
              <a:t>net force</a:t>
            </a:r>
            <a:r>
              <a:rPr kumimoji="0" lang="en-US" altLang="en-US" sz="2800" b="0" i="0" u="none" strike="noStrike" cap="none" normalizeH="0" baseline="0" dirty="0" smtClean="0">
                <a:ln>
                  <a:noFill/>
                </a:ln>
                <a:solidFill>
                  <a:srgbClr val="444444"/>
                </a:solidFill>
                <a:effectLst/>
                <a:latin typeface="latoregular"/>
              </a:rPr>
              <a:t> acting upon an object and the </a:t>
            </a:r>
            <a:r>
              <a:rPr kumimoji="0" lang="en-US" altLang="en-US" sz="2800" b="0" i="0" u="sng" strike="noStrike" cap="none" normalizeH="0" baseline="0" dirty="0" smtClean="0">
                <a:ln>
                  <a:noFill/>
                </a:ln>
                <a:solidFill>
                  <a:srgbClr val="444444"/>
                </a:solidFill>
                <a:effectLst/>
                <a:latin typeface="latoregular"/>
              </a:rPr>
              <a:t>mass</a:t>
            </a:r>
            <a:r>
              <a:rPr kumimoji="0" lang="en-US" altLang="en-US" sz="2800" b="0" i="0" u="none" strike="noStrike" cap="none" normalizeH="0" baseline="0" dirty="0" smtClean="0">
                <a:ln>
                  <a:noFill/>
                </a:ln>
                <a:solidFill>
                  <a:srgbClr val="444444"/>
                </a:solidFill>
                <a:effectLst/>
                <a:latin typeface="latoregular"/>
              </a:rPr>
              <a:t> of the object.</a:t>
            </a:r>
            <a:endParaRPr kumimoji="0" lang="en-US" altLang="en-US" sz="1200" b="1" i="0" u="none" strike="noStrike" cap="none" normalizeH="0" baseline="0" dirty="0" smtClean="0">
              <a:ln>
                <a:noFill/>
              </a:ln>
              <a:solidFill>
                <a:srgbClr val="444444"/>
              </a:solidFill>
              <a:effectLst/>
              <a:latin typeface="latoregular"/>
            </a:endParaRPr>
          </a:p>
        </p:txBody>
      </p:sp>
      <p:pic>
        <p:nvPicPr>
          <p:cNvPr id="8" name="Picture 2" descr="Image result for mass time acceleration formu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836" y="4028365"/>
            <a:ext cx="4295775" cy="240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399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981</TotalTime>
  <Words>541</Words>
  <Application>Microsoft Office PowerPoint</Application>
  <PresentationFormat>Widescreen</PresentationFormat>
  <Paragraphs>51</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Century Gothic</vt:lpstr>
      <vt:lpstr>Helvetica Neue</vt:lpstr>
      <vt:lpstr>inherit</vt:lpstr>
      <vt:lpstr>latoregular</vt:lpstr>
      <vt:lpstr>Wingdings 2</vt:lpstr>
      <vt:lpstr>Wingdings 3</vt:lpstr>
      <vt:lpstr>Slice</vt:lpstr>
      <vt:lpstr>PowerPoint Presentation</vt:lpstr>
      <vt:lpstr>PowerPoint Presentation</vt:lpstr>
      <vt:lpstr>PowerPoint Presentation</vt:lpstr>
      <vt:lpstr>Newton’s Second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Second Law</dc:title>
  <dc:creator>Julia Grimes</dc:creator>
  <cp:lastModifiedBy>JARED HAMMER</cp:lastModifiedBy>
  <cp:revision>30</cp:revision>
  <dcterms:created xsi:type="dcterms:W3CDTF">2016-12-04T00:34:55Z</dcterms:created>
  <dcterms:modified xsi:type="dcterms:W3CDTF">2018-01-03T18:27:17Z</dcterms:modified>
</cp:coreProperties>
</file>