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2" r:id="rId1"/>
  </p:sldMasterIdLst>
  <p:notesMasterIdLst>
    <p:notesMasterId r:id="rId23"/>
  </p:notesMasterIdLst>
  <p:sldIdLst>
    <p:sldId id="289" r:id="rId2"/>
    <p:sldId id="278" r:id="rId3"/>
    <p:sldId id="279" r:id="rId4"/>
    <p:sldId id="266" r:id="rId5"/>
    <p:sldId id="286" r:id="rId6"/>
    <p:sldId id="273" r:id="rId7"/>
    <p:sldId id="280" r:id="rId8"/>
    <p:sldId id="267" r:id="rId9"/>
    <p:sldId id="259" r:id="rId10"/>
    <p:sldId id="276" r:id="rId11"/>
    <p:sldId id="274" r:id="rId12"/>
    <p:sldId id="283" r:id="rId13"/>
    <p:sldId id="265" r:id="rId14"/>
    <p:sldId id="257" r:id="rId15"/>
    <p:sldId id="277" r:id="rId16"/>
    <p:sldId id="287" r:id="rId17"/>
    <p:sldId id="288" r:id="rId18"/>
    <p:sldId id="284" r:id="rId19"/>
    <p:sldId id="285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33" autoAdjust="0"/>
    <p:restoredTop sz="89051" autoAdjust="0"/>
  </p:normalViewPr>
  <p:slideViewPr>
    <p:cSldViewPr snapToGrid="0">
      <p:cViewPr varScale="1">
        <p:scale>
          <a:sx n="62" d="100"/>
          <a:sy n="62" d="100"/>
        </p:scale>
        <p:origin x="7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DFBFF-6004-4355-895C-26E0F83558F8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D970A-C20E-47FD-9A65-FDE4A8DC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why</a:t>
            </a:r>
            <a:r>
              <a:rPr lang="en-US" baseline="0" dirty="0" smtClean="0"/>
              <a:t> we could say it was 0. R-L = 0</a:t>
            </a:r>
          </a:p>
          <a:p>
            <a:r>
              <a:rPr lang="en-US" baseline="0" dirty="0" smtClean="0"/>
              <a:t>When the net force is not = 0 then the forces are not balanced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D970A-C20E-47FD-9A65-FDE4A8DCAB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7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C3D-2C39-438D-B09F-DD50F453836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922-3192-43B4-8865-F8736283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6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C3D-2C39-438D-B09F-DD50F453836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922-3192-43B4-8865-F8736283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9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C3D-2C39-438D-B09F-DD50F453836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922-3192-43B4-8865-F8736283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73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C3D-2C39-438D-B09F-DD50F453836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922-3192-43B4-8865-F8736283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07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C3D-2C39-438D-B09F-DD50F453836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922-3192-43B4-8865-F8736283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25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C3D-2C39-438D-B09F-DD50F453836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922-3192-43B4-8865-F8736283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78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C3D-2C39-438D-B09F-DD50F453836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922-3192-43B4-8865-F8736283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42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C3D-2C39-438D-B09F-DD50F453836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922-3192-43B4-8865-F8736283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61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C3D-2C39-438D-B09F-DD50F453836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922-3192-43B4-8865-F8736283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4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C3D-2C39-438D-B09F-DD50F453836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7BAD922-3192-43B4-8865-F8736283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8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C3D-2C39-438D-B09F-DD50F453836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922-3192-43B4-8865-F8736283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5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C3D-2C39-438D-B09F-DD50F453836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922-3192-43B4-8865-F8736283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8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C3D-2C39-438D-B09F-DD50F453836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922-3192-43B4-8865-F8736283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7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C3D-2C39-438D-B09F-DD50F453836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922-3192-43B4-8865-F8736283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8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C3D-2C39-438D-B09F-DD50F453836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922-3192-43B4-8865-F8736283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0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C3D-2C39-438D-B09F-DD50F453836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922-3192-43B4-8865-F8736283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2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C3D-2C39-438D-B09F-DD50F453836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922-3192-43B4-8865-F8736283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4ECC3D-2C39-438D-B09F-DD50F453836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BAD922-3192-43B4-8865-F8736283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0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QfDJbiumh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classroom.com/Class/newtlaws/u2l1a.cfm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7.jpeg"/><Relationship Id="rId7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0.png"/><Relationship Id="rId3" Type="http://schemas.openxmlformats.org/officeDocument/2006/relationships/image" Target="../media/image19.png"/><Relationship Id="rId7" Type="http://schemas.openxmlformats.org/officeDocument/2006/relationships/image" Target="../media/image47.png"/><Relationship Id="rId17" Type="http://schemas.openxmlformats.org/officeDocument/2006/relationships/image" Target="../media/image59.png"/><Relationship Id="rId12" Type="http://schemas.openxmlformats.org/officeDocument/2006/relationships/image" Target="../media/image52.png"/><Relationship Id="rId2" Type="http://schemas.openxmlformats.org/officeDocument/2006/relationships/image" Target="../media/image18.jpe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7.png"/><Relationship Id="rId4" Type="http://schemas.openxmlformats.org/officeDocument/2006/relationships/image" Target="../media/image44.png"/><Relationship Id="rId1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hysicsclassroom.com/Class/newtlaws/u2l2d.cf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hysicsclassroom.com/Class/newtlaws/u2l2d.cf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415" y="419173"/>
            <a:ext cx="8574622" cy="1084163"/>
          </a:xfrm>
        </p:spPr>
        <p:txBody>
          <a:bodyPr/>
          <a:lstStyle/>
          <a:p>
            <a:pPr algn="ctr"/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3452" y="1828800"/>
            <a:ext cx="6987645" cy="3533613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2800" dirty="0" smtClean="0"/>
              <a:t>If I weigh 76N on Earth, what is my mass?</a:t>
            </a:r>
          </a:p>
          <a:p>
            <a:pPr marL="457200" indent="-457200" algn="l">
              <a:buAutoNum type="arabicPeriod"/>
            </a:pPr>
            <a:r>
              <a:rPr lang="en-US" sz="2800" dirty="0" smtClean="0"/>
              <a:t>What would be my weight on the Moon? (</a:t>
            </a:r>
            <a:r>
              <a:rPr lang="en-US" sz="2800" dirty="0" err="1" smtClean="0"/>
              <a:t>gM</a:t>
            </a:r>
            <a:r>
              <a:rPr lang="en-US" sz="2800" dirty="0" smtClean="0"/>
              <a:t>=1/6gE)</a:t>
            </a:r>
          </a:p>
          <a:p>
            <a:pPr marL="457200" indent="-457200" algn="l">
              <a:buAutoNum type="arabicPeriod"/>
            </a:pPr>
            <a:r>
              <a:rPr lang="en-US" sz="2800" dirty="0" smtClean="0"/>
              <a:t>If I weigh 76N on the Moon what is my mass?</a:t>
            </a:r>
          </a:p>
          <a:p>
            <a:pPr marL="457200" indent="-457200" algn="l">
              <a:buAutoNum type="arabicPeriod"/>
            </a:pPr>
            <a:r>
              <a:rPr lang="en-US" sz="2800" dirty="0" smtClean="0"/>
              <a:t>What would be my weight on Earth?</a:t>
            </a:r>
          </a:p>
          <a:p>
            <a:pPr marL="457200" indent="-457200" algn="l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27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newton's second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72" y="3093720"/>
            <a:ext cx="5927968" cy="2975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803435" y="374868"/>
            <a:ext cx="85216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How much more force would you have to exert on the truck to get it to accelerate like the golf ball?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6768" y="2436971"/>
            <a:ext cx="3413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10,000,000 N of Force!!!</a:t>
            </a:r>
          </a:p>
          <a:p>
            <a:endParaRPr lang="en-US" sz="3200" b="1" dirty="0"/>
          </a:p>
          <a:p>
            <a:r>
              <a:rPr lang="en-US" sz="3200" b="1" dirty="0" smtClean="0"/>
              <a:t>10 Million!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8037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4481" y="1453130"/>
            <a:ext cx="98885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If you are in a car and you are able to accelerate at 5m/s, then if more people get in the car, what will be it’s new acceleration? </a:t>
            </a:r>
          </a:p>
          <a:p>
            <a:endParaRPr lang="en-US" sz="2800" b="1" dirty="0"/>
          </a:p>
          <a:p>
            <a:r>
              <a:rPr lang="en-US" sz="2800" b="1" dirty="0" smtClean="0"/>
              <a:t>Will it be bigger or smaller?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4481" y="4133248"/>
            <a:ext cx="7199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Blobby – Hotel Transylvania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https://www.youtube.com/watch?v=-</a:t>
            </a:r>
            <a:r>
              <a:rPr lang="en-US" dirty="0" smtClean="0">
                <a:hlinkClick r:id="rId2"/>
              </a:rPr>
              <a:t>QfDJbiumhM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Rocket sled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4676" y="256478"/>
            <a:ext cx="73151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order for an acceleration to occur, we need a net force that does not = 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475" y="1500592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 need to change the way we think about calculating the force acting on an object.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88712" y="4388894"/>
            <a:ext cx="3667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forces will not always be balanced!!!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505426" y="2590800"/>
                <a:ext cx="2971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𝑛𝑒𝑡</m:t>
                          </m:r>
                        </m:sub>
                      </m:sSub>
                      <m:r>
                        <a:rPr lang="en-US" sz="4000" i="1">
                          <a:latin typeface="Cambria Math"/>
                        </a:rPr>
                        <m:t>=</m:t>
                      </m:r>
                      <m:r>
                        <a:rPr lang="en-US" sz="4000" i="1">
                          <a:latin typeface="Cambria Math"/>
                        </a:rPr>
                        <m:t>𝑚</m:t>
                      </m:r>
                      <m:r>
                        <a:rPr lang="en-US" sz="4000" i="1">
                          <a:latin typeface="Cambria Math"/>
                        </a:rPr>
                        <m:t>∗</m:t>
                      </m:r>
                      <m:r>
                        <a:rPr lang="en-US" sz="4000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426" y="2590800"/>
                <a:ext cx="297180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82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21474" y="370365"/>
            <a:ext cx="8229600" cy="85911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Unbalanced Forces</a:t>
            </a:r>
            <a:endParaRPr lang="en-US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21474" y="1340894"/>
            <a:ext cx="8686800" cy="127947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b="1" dirty="0" smtClean="0"/>
              <a:t>When forces are unbalanced then the acceleration will not be zero!  </a:t>
            </a:r>
          </a:p>
          <a:p>
            <a:pPr marL="0" indent="0">
              <a:buFont typeface="Wingdings 2"/>
              <a:buNone/>
            </a:pPr>
            <a:r>
              <a:rPr lang="en-US" b="1" dirty="0" smtClean="0"/>
              <a:t>The velocity will change </a:t>
            </a:r>
            <a:endParaRPr lang="en-US" b="1" dirty="0"/>
          </a:p>
        </p:txBody>
      </p:sp>
      <p:pic>
        <p:nvPicPr>
          <p:cNvPr id="4" name="Picture 2" descr="Image result for unbalanced fo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90" r="53846" b="5505"/>
          <a:stretch/>
        </p:blipFill>
        <p:spPr bwMode="auto">
          <a:xfrm>
            <a:off x="6250674" y="2620370"/>
            <a:ext cx="3200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unbalanced for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38" y="3347277"/>
            <a:ext cx="2693011" cy="269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8638" y="3728277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0653" y="5210027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Image result for unbalanced for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52" y="4388893"/>
            <a:ext cx="5217022" cy="202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767463" y="4998493"/>
            <a:ext cx="0" cy="1041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69874" y="4998493"/>
            <a:ext cx="0" cy="1041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8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newton's second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27" y="814354"/>
            <a:ext cx="4554761" cy="43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86909" y="814354"/>
            <a:ext cx="527227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i="0" strike="noStrike" dirty="0" smtClean="0">
                <a:effectLst/>
                <a:latin typeface="latoregular"/>
                <a:hlinkClick r:id="rId3"/>
              </a:rPr>
              <a:t>We’ve worked with balanced forces</a:t>
            </a:r>
          </a:p>
          <a:p>
            <a:endParaRPr lang="en-US" sz="2400" b="1" dirty="0">
              <a:latin typeface="latoregular"/>
              <a:hlinkClick r:id="rId3"/>
            </a:endParaRPr>
          </a:p>
          <a:p>
            <a:r>
              <a:rPr lang="en-US" sz="2400" b="1" i="0" strike="noStrike" dirty="0" smtClean="0">
                <a:effectLst/>
                <a:latin typeface="latoregular"/>
                <a:hlinkClick r:id="rId3"/>
              </a:rPr>
              <a:t>Newton's first law of motion</a:t>
            </a:r>
            <a:r>
              <a:rPr lang="en-US" sz="2400" b="1" i="0" dirty="0" smtClean="0">
                <a:effectLst/>
                <a:latin typeface="latoregular"/>
              </a:rPr>
              <a:t> predicts object’s motion when all the forces on it </a:t>
            </a:r>
            <a:r>
              <a:rPr lang="en-US" sz="2400" b="1" i="0" u="sng" dirty="0" smtClean="0">
                <a:effectLst/>
                <a:latin typeface="latoregular"/>
              </a:rPr>
              <a:t>are balanced</a:t>
            </a:r>
            <a:r>
              <a:rPr lang="en-US" sz="2400" b="1" i="0" dirty="0" smtClean="0">
                <a:effectLst/>
                <a:latin typeface="latoregular"/>
              </a:rPr>
              <a:t>. </a:t>
            </a:r>
          </a:p>
          <a:p>
            <a:endParaRPr lang="en-US" sz="2400" b="1" i="0" dirty="0" smtClean="0">
              <a:effectLst/>
              <a:latin typeface="latoregular"/>
            </a:endParaRPr>
          </a:p>
          <a:p>
            <a:endParaRPr lang="en-US" sz="2400" b="1" dirty="0">
              <a:latin typeface="latoregular"/>
            </a:endParaRPr>
          </a:p>
          <a:p>
            <a:endParaRPr lang="en-US" sz="2400" b="1" i="0" dirty="0" smtClean="0">
              <a:effectLst/>
              <a:latin typeface="lato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6692" y="4266180"/>
            <a:ext cx="5277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Now we will have acceleration!!!</a:t>
            </a:r>
          </a:p>
          <a:p>
            <a:r>
              <a:rPr lang="en-US" sz="2400" b="1" dirty="0" smtClean="0"/>
              <a:t>What affects of changes the acceleration of the objects?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3509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852" y="159109"/>
            <a:ext cx="7530148" cy="150706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The steps we follow for Force problems</a:t>
            </a:r>
            <a:endParaRPr lang="en-US" sz="4400" b="1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249680" y="1918847"/>
            <a:ext cx="9966960" cy="424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Step 1: Draw our force diagram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Step 2: </a:t>
            </a:r>
            <a:r>
              <a:rPr lang="en-US" sz="3200" b="1" dirty="0" smtClean="0">
                <a:solidFill>
                  <a:schemeClr val="tx1"/>
                </a:solidFill>
              </a:rPr>
              <a:t>Find the net Force in the x direction.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Step 3: </a:t>
            </a:r>
            <a:r>
              <a:rPr lang="en-US" sz="3200" b="1" dirty="0" smtClean="0">
                <a:solidFill>
                  <a:schemeClr val="tx1"/>
                </a:solidFill>
              </a:rPr>
              <a:t>Find the net force in the y direction.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Step 4: </a:t>
            </a:r>
            <a:r>
              <a:rPr lang="en-US" sz="3200" b="1" dirty="0" smtClean="0">
                <a:solidFill>
                  <a:schemeClr val="tx1"/>
                </a:solidFill>
              </a:rPr>
              <a:t>If the net force is zero, write a balanced force equation.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Step 5: </a:t>
            </a:r>
            <a:r>
              <a:rPr lang="en-US" sz="3200" b="1" dirty="0" smtClean="0">
                <a:solidFill>
                  <a:schemeClr val="tx1"/>
                </a:solidFill>
              </a:rPr>
              <a:t>If the net force is not 0 use F=ma to solve!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836" y="-6927"/>
            <a:ext cx="3363883" cy="1143000"/>
          </a:xfrm>
        </p:spPr>
        <p:txBody>
          <a:bodyPr/>
          <a:lstStyle/>
          <a:p>
            <a:r>
              <a:rPr lang="en-US" dirty="0" smtClean="0"/>
              <a:t>Net Force</a:t>
            </a:r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81" y="2941891"/>
            <a:ext cx="1006421" cy="196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54400" y="3740266"/>
            <a:ext cx="1685492" cy="928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116137" y="4668520"/>
            <a:ext cx="464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32102" y="4726309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rough</a:t>
            </a:r>
          </a:p>
        </p:txBody>
      </p:sp>
      <p:sp>
        <p:nvSpPr>
          <p:cNvPr id="10" name="Oval 9"/>
          <p:cNvSpPr/>
          <p:nvPr/>
        </p:nvSpPr>
        <p:spPr>
          <a:xfrm>
            <a:off x="5709919" y="329692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86119" y="3449320"/>
            <a:ext cx="0" cy="553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786119" y="268732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09919" y="413512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09919" y="21875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862319" y="337312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81519" y="318845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</a:t>
            </a:r>
            <a:r>
              <a:rPr lang="en-US" sz="1000" dirty="0" err="1"/>
              <a:t>p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252719" y="337312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20577" y="318845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</a:t>
            </a:r>
            <a:r>
              <a:rPr lang="en-US" sz="1050" dirty="0" err="1"/>
              <a:t>f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569200" y="2105521"/>
            <a:ext cx="3200400" cy="14522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295992" y="2105521"/>
            <a:ext cx="12410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Not balanced</a:t>
            </a:r>
          </a:p>
          <a:p>
            <a:pPr algn="ctr"/>
            <a:r>
              <a:rPr lang="en-US" u="sng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74001" y="2687320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sz="1100" dirty="0" err="1"/>
              <a:t>force</a:t>
            </a:r>
            <a:r>
              <a:rPr lang="en-US" sz="1100" dirty="0"/>
              <a:t> </a:t>
            </a:r>
            <a:r>
              <a:rPr lang="en-US" dirty="0"/>
              <a:t>– </a:t>
            </a:r>
            <a:r>
              <a:rPr lang="en-US" dirty="0" err="1"/>
              <a:t>L</a:t>
            </a:r>
            <a:r>
              <a:rPr lang="en-US" sz="1050" dirty="0" err="1"/>
              <a:t>force</a:t>
            </a:r>
            <a:r>
              <a:rPr lang="en-US" sz="1050" dirty="0"/>
              <a:t> </a:t>
            </a:r>
            <a:r>
              <a:rPr lang="en-US" dirty="0"/>
              <a:t>= Net X force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24833" y="3112254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</a:t>
            </a:r>
            <a:r>
              <a:rPr lang="en-US" sz="1050" dirty="0" err="1"/>
              <a:t>p</a:t>
            </a:r>
            <a:r>
              <a:rPr lang="en-US" dirty="0"/>
              <a:t> – </a:t>
            </a:r>
            <a:r>
              <a:rPr lang="en-US" dirty="0" err="1"/>
              <a:t>F</a:t>
            </a:r>
            <a:r>
              <a:rPr lang="en-US" sz="1050" dirty="0" err="1"/>
              <a:t>f</a:t>
            </a:r>
            <a:r>
              <a:rPr lang="en-US" dirty="0"/>
              <a:t> = </a:t>
            </a:r>
            <a:r>
              <a:rPr lang="en-US" dirty="0" err="1"/>
              <a:t>F</a:t>
            </a:r>
            <a:r>
              <a:rPr lang="en-US" sz="1050" dirty="0" err="1"/>
              <a:t>net</a:t>
            </a:r>
            <a:r>
              <a:rPr lang="en-US" sz="1050" dirty="0"/>
              <a:t>-x</a:t>
            </a:r>
            <a:endParaRPr lang="en-US" dirty="0"/>
          </a:p>
        </p:txBody>
      </p:sp>
      <p:sp>
        <p:nvSpPr>
          <p:cNvPr id="3073" name="Rectangle 3072"/>
          <p:cNvSpPr/>
          <p:nvPr/>
        </p:nvSpPr>
        <p:spPr>
          <a:xfrm>
            <a:off x="7583013" y="3651152"/>
            <a:ext cx="3186587" cy="1319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836364" y="3702639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Balanced</a:t>
            </a:r>
          </a:p>
          <a:p>
            <a:pPr algn="ctr"/>
            <a:r>
              <a:rPr lang="en-US" u="sng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38494" y="4214056"/>
            <a:ext cx="2909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U</a:t>
            </a:r>
            <a:r>
              <a:rPr lang="en-US" sz="1050" dirty="0" err="1"/>
              <a:t>force</a:t>
            </a:r>
            <a:r>
              <a:rPr lang="en-US" sz="1050" dirty="0"/>
              <a:t> </a:t>
            </a:r>
            <a:r>
              <a:rPr lang="en-US" dirty="0"/>
              <a:t>– </a:t>
            </a:r>
            <a:r>
              <a:rPr lang="en-US" dirty="0" err="1"/>
              <a:t>D</a:t>
            </a:r>
            <a:r>
              <a:rPr lang="en-US" sz="1050" dirty="0" err="1"/>
              <a:t>force</a:t>
            </a:r>
            <a:r>
              <a:rPr lang="en-US" sz="1050" dirty="0"/>
              <a:t> </a:t>
            </a:r>
            <a:r>
              <a:rPr lang="en-US" dirty="0"/>
              <a:t>= Net Y force</a:t>
            </a:r>
          </a:p>
          <a:p>
            <a:pPr algn="ctr"/>
            <a:r>
              <a:rPr lang="en-US" dirty="0"/>
              <a:t>N – W = 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162800" y="210630"/>
                <a:ext cx="2971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𝑛𝑒𝑡</m:t>
                          </m:r>
                        </m:sub>
                      </m:sSub>
                      <m:r>
                        <a:rPr lang="en-US" sz="4000" i="1">
                          <a:latin typeface="Cambria Math"/>
                        </a:rPr>
                        <m:t>=</m:t>
                      </m:r>
                      <m:r>
                        <a:rPr lang="en-US" sz="4000" i="1">
                          <a:latin typeface="Cambria Math"/>
                        </a:rPr>
                        <m:t>𝑚</m:t>
                      </m:r>
                      <m:r>
                        <a:rPr lang="en-US" sz="4000" i="1">
                          <a:latin typeface="Cambria Math"/>
                        </a:rPr>
                        <m:t>∗</m:t>
                      </m:r>
                      <m:r>
                        <a:rPr lang="en-US" sz="4000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10630"/>
                <a:ext cx="29718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9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8" grpId="0"/>
      <p:bldP spid="19" grpId="0"/>
      <p:bldP spid="22" grpId="0"/>
      <p:bldP spid="25" grpId="0"/>
      <p:bldP spid="29" grpId="0" animBg="1"/>
      <p:bldP spid="26" grpId="0"/>
      <p:bldP spid="27" grpId="0"/>
      <p:bldP spid="28" grpId="0"/>
      <p:bldP spid="3073" grpId="0" animBg="1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836" y="-6927"/>
            <a:ext cx="3363883" cy="1143000"/>
          </a:xfrm>
        </p:spPr>
        <p:txBody>
          <a:bodyPr/>
          <a:lstStyle/>
          <a:p>
            <a:r>
              <a:rPr lang="en-US" dirty="0" smtClean="0"/>
              <a:t>Net Force</a:t>
            </a:r>
            <a:endParaRPr lang="en-US" dirty="0"/>
          </a:p>
        </p:txBody>
      </p:sp>
      <p:pic>
        <p:nvPicPr>
          <p:cNvPr id="3074" name="Picture 2" descr="http://www.physicstutorials.org/images/stories/netforce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02" y="2526269"/>
            <a:ext cx="5188438" cy="241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62965" y="2526268"/>
            <a:ext cx="3093719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162800" y="210630"/>
                <a:ext cx="2971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𝑛𝑒𝑡</m:t>
                          </m:r>
                        </m:sub>
                      </m:sSub>
                      <m:r>
                        <a:rPr lang="en-US" sz="4000" i="1">
                          <a:latin typeface="Cambria Math"/>
                        </a:rPr>
                        <m:t>=</m:t>
                      </m:r>
                      <m:r>
                        <a:rPr lang="en-US" sz="4000" i="1">
                          <a:latin typeface="Cambria Math"/>
                        </a:rPr>
                        <m:t>𝑚</m:t>
                      </m:r>
                      <m:r>
                        <a:rPr lang="en-US" sz="4000" i="1">
                          <a:latin typeface="Cambria Math"/>
                        </a:rPr>
                        <m:t>∗</m:t>
                      </m:r>
                      <m:r>
                        <a:rPr lang="en-US" sz="4000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10630"/>
                <a:ext cx="29718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itle 1"/>
          <p:cNvSpPr txBox="1">
            <a:spLocks/>
          </p:cNvSpPr>
          <p:nvPr/>
        </p:nvSpPr>
        <p:spPr>
          <a:xfrm>
            <a:off x="2015835" y="5401621"/>
            <a:ext cx="3363883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Practice problem 3 and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6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Application of 2</a:t>
            </a:r>
            <a:r>
              <a:rPr lang="en-US" baseline="30000" dirty="0" smtClean="0"/>
              <a:t>nd</a:t>
            </a:r>
            <a:r>
              <a:rPr lang="en-US" dirty="0" smtClean="0"/>
              <a:t> Law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608" y="1492565"/>
            <a:ext cx="28003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2.gstatic.com/images?q=tbn:ANd9GcQlbfHJub4chkdeHqSkRuo1C5DDIkEdDFwVlMV4zCHbWGuxun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62118">
            <a:off x="8071177" y="2436107"/>
            <a:ext cx="713246" cy="952220"/>
          </a:xfrm>
          <a:prstGeom prst="rect">
            <a:avLst/>
          </a:prstGeom>
          <a:noFill/>
        </p:spPr>
      </p:pic>
      <p:pic>
        <p:nvPicPr>
          <p:cNvPr id="7" name="Picture 8" descr="http://t2.gstatic.com/images?q=tbn:ANd9GcSSaPy7DkWB2R_0aszFV1YzfTCkmLc3CSKKo8g_YTggxzSAY88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2125" y="2161532"/>
            <a:ext cx="578982" cy="92348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1524000" y="3085017"/>
            <a:ext cx="9144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91001" y="2533546"/>
            <a:ext cx="10054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1200 kg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3197539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Jimmy caught Jane sleeping on the job…… so he has decided to push his bulldozer over her. Jimmy pushes the dozer with a force of 2500N. If the coefficient of kinetic friction is 0.2, what is the acceleration of the dozer?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20194" y="2345051"/>
            <a:ext cx="121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zzzzz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209800" y="547989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V="1">
            <a:off x="2286000" y="5022693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4"/>
          </p:cNvCxnSpPr>
          <p:nvPr/>
        </p:nvCxnSpPr>
        <p:spPr>
          <a:xfrm>
            <a:off x="2286000" y="5632293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6"/>
          </p:cNvCxnSpPr>
          <p:nvPr/>
        </p:nvCxnSpPr>
        <p:spPr>
          <a:xfrm>
            <a:off x="2362200" y="5556093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2"/>
          </p:cNvCxnSpPr>
          <p:nvPr/>
        </p:nvCxnSpPr>
        <p:spPr>
          <a:xfrm flipH="1">
            <a:off x="1905000" y="5556093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91075" y="6089493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0364" y="470878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52800" y="5371427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</a:t>
            </a:r>
            <a:r>
              <a:rPr lang="en-US" sz="1050" dirty="0" err="1"/>
              <a:t>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13436" y="5378354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</a:t>
            </a:r>
            <a:r>
              <a:rPr lang="en-US" sz="1100" dirty="0" err="1"/>
              <a:t>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77948" y="4655176"/>
                <a:ext cx="2524537" cy="55771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948" y="4655176"/>
                <a:ext cx="2524537" cy="5577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89997" y="5234794"/>
                <a:ext cx="26960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2500−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997" y="5234794"/>
                <a:ext cx="2696059" cy="461665"/>
              </a:xfrm>
              <a:prstGeom prst="rect">
                <a:avLst/>
              </a:prstGeom>
              <a:blipFill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27607" y="5740759"/>
                <a:ext cx="38704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2500−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0.2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12000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1200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607" y="5740759"/>
                <a:ext cx="3870483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495801" y="6214749"/>
            <a:ext cx="269025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= 0.083 m/s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8600" y="4573074"/>
            <a:ext cx="26670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If Jane is 32 m away from the dozer, how long does she have to wake up?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19310" y="6245527"/>
            <a:ext cx="154401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 = 27.76s</a:t>
            </a:r>
          </a:p>
        </p:txBody>
      </p:sp>
    </p:spTree>
    <p:extLst>
      <p:ext uri="{BB962C8B-B14F-4D97-AF65-F5344CB8AC3E}">
        <p14:creationId xmlns:p14="http://schemas.microsoft.com/office/powerpoint/2010/main" val="16938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486 0.00116 0.07292 -0.00809 0.11111 0.00833 C 0.18333 0.00486 0.25781 0.0185 0.32847 -0.00231 C 0.42344 0.00763 0.51875 0.00509 0.61423 0.00624 C 0.65746 0.01249 0.69028 0.0148 0.73646 0.0148 " pathEditMode="relative" ptsTypes="ffffA">
                                      <p:cBhvr>
                                        <p:cTn id="8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486 0.00116 0.07292 -0.00809 0.11111 0.00833 C 0.18333 0.00486 0.25781 0.0185 0.32847 -0.00231 C 0.42344 0.00763 0.51875 0.00509 0.61423 0.00624 C 0.65746 0.01249 0.69028 0.0148 0.73646 0.0148 " pathEditMode="relative" ptsTypes="ffffA">
                                      <p:cBhvr>
                                        <p:cTn id="8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486 0.00116 0.07292 -0.00809 0.11111 0.00833 C 0.18333 0.00486 0.25781 0.0185 0.32847 -0.00231 C 0.42344 0.00763 0.51875 0.00509 0.61423 0.00624 C 0.65746 0.01249 0.69028 0.0148 0.73646 0.0148 " pathEditMode="relative" ptsTypes="ffffA">
                                      <p:cBhvr>
                                        <p:cTn id="8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6 C 0.0033 -0.00278 0.0092 -0.00348 0.00972 -0.00857 C 0.01458 -0.06459 0.00729 -0.08959 0.00174 -0.13542 C 0.00365 -0.16945 -0.00121 -0.16551 0.02101 -0.16968 C 0.04514 -0.16551 0.04358 -0.17038 0.05486 -0.15047 C 0.05677 -0.10001 0.04722 -0.09885 0.07587 -0.10301 C 0.08698 -0.11297 0.08438 -0.10695 0.08715 -0.11806 C 0.08333 -0.13889 0.08333 -0.13357 0.07587 -0.14839 C 0.07222 -0.16297 0.06302 -0.18866 0.07587 -0.20001 C 0.07969 -0.20325 0.08455 -0.20394 0.08872 -0.20626 C 0.09202 -0.2051 0.09566 -0.20464 0.09844 -0.20232 C 0.09983 -0.2007 0.09913 -0.19769 0.1 -0.19561 C 0.10278 -0.18982 0.10677 -0.1845 0.10972 -0.17848 C 0.11389 -0.14376 0.10868 -0.19098 0.11302 -0.11598 C 0.11337 -0.10857 0.12101 -0.09676 0.12101 -0.09676 C 0.12153 -0.08959 0.12136 -0.08218 0.12257 -0.07547 C 0.12309 -0.07269 0.12518 -0.07153 0.12587 -0.06876 C 0.12952 -0.05394 0.125 -0.04514 0.13872 -0.04098 C 0.14028 -0.04214 0.14219 -0.04329 0.14358 -0.04514 C 0.14497 -0.04723 0.14531 -0.04977 0.14688 -0.05139 C 0.14983 -0.0544 0.1533 -0.05579 0.1566 -0.05788 C 0.15833 -0.06806 0.16268 -0.07431 0.16615 -0.08403 C 0.17031 -0.10926 0.16493 -0.08264 0.17101 -0.10093 C 0.1724 -0.1051 0.17431 -0.11389 0.17431 -0.11389 C 0.17379 -0.1419 0.17257 -0.16968 0.17257 -0.19769 C 0.17257 -0.20278 0.17083 -0.21089 0.17431 -0.21274 C 0.17986 -0.21575 0.18611 -0.21019 0.19202 -0.20857 C 0.19583 -0.20348 0.19948 -0.19885 0.2033 -0.19376 C 0.20486 -0.19144 0.20816 -0.18704 0.20816 -0.18704 C 0.21945 -0.15626 0.21997 -0.13473 0.22431 -0.10093 C 0.22587 -0.08889 0.22309 -0.07732 0.23229 -0.07315 C 0.23837 -0.0757 0.24236 -0.08126 0.24844 -0.08403 C 0.25278 -0.09491 0.25729 -0.10602 0.26302 -0.11598 C 0.26163 -0.13033 0.26146 -0.14468 0.25972 -0.15903 C 0.25816 -0.1713 0.25399 -0.18542 0.25174 -0.19769 C 0.24948 -0.23473 0.24792 -0.23843 0.25 -0.28172 C 0.25104 -0.30556 0.25399 -0.32639 0.26945 -0.33959 C 0.2724 -0.35209 0.26858 -0.34075 0.27587 -0.35047 C 0.27726 -0.35232 0.27778 -0.35533 0.27917 -0.35695 C 0.28212 -0.36042 0.28594 -0.36204 0.28872 -0.36551 C 0.28976 -0.3669 0.29097 -0.36829 0.29202 -0.36968 " pathEditMode="relative" ptsTypes="ffffffffffffffffffffffffffffffffffffffffA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://t2.gstatic.com/images?q=tbn:ANd9GcSSaPy7DkWB2R_0aszFV1YzfTCkmLc3CSKKo8g_YTggxzSAY88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59325">
            <a:off x="2532949" y="2733810"/>
            <a:ext cx="393963" cy="6283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5646"/>
            <a:ext cx="8229600" cy="878754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074" y="914400"/>
            <a:ext cx="8229600" cy="152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Jimmy has decided to make some changes to his box/ramp ride. To give it more of a thrill, he has used bacon grease to reduce the friction on the surface to zero. What is the acceleration of the riders as they speed toward the bottom of the hill?</a:t>
            </a:r>
          </a:p>
        </p:txBody>
      </p:sp>
      <p:sp>
        <p:nvSpPr>
          <p:cNvPr id="4" name="AutoShape 2" descr="https://encrypted-tbn2.google.com/images?q=tbn:ANd9GcSl7RQYQQpf5xgLl3oU8fESiCQ5WzD-iL6MOnlwWsgmLmcSP2dj7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984376" y="3048000"/>
            <a:ext cx="2206625" cy="190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79576" y="4953000"/>
            <a:ext cx="2740025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2734">
            <a:off x="2161331" y="2953058"/>
            <a:ext cx="669082" cy="50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87690" y="4562886"/>
                <a:ext cx="591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65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690" y="4562886"/>
                <a:ext cx="59182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123115" y="2789207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 = 90 kg</a:t>
            </a:r>
          </a:p>
        </p:txBody>
      </p:sp>
      <p:sp>
        <p:nvSpPr>
          <p:cNvPr id="12" name="Oval 11"/>
          <p:cNvSpPr/>
          <p:nvPr/>
        </p:nvSpPr>
        <p:spPr>
          <a:xfrm>
            <a:off x="5590959" y="3138879"/>
            <a:ext cx="152400" cy="204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7"/>
          </p:cNvCxnSpPr>
          <p:nvPr/>
        </p:nvCxnSpPr>
        <p:spPr>
          <a:xfrm flipV="1">
            <a:off x="5721041" y="2774341"/>
            <a:ext cx="403318" cy="394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4"/>
            <a:endCxn id="3074" idx="0"/>
          </p:cNvCxnSpPr>
          <p:nvPr/>
        </p:nvCxnSpPr>
        <p:spPr>
          <a:xfrm>
            <a:off x="5667159" y="3343468"/>
            <a:ext cx="0" cy="5972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2" name="TextBox 3071"/>
          <p:cNvSpPr txBox="1"/>
          <p:nvPr/>
        </p:nvSpPr>
        <p:spPr>
          <a:xfrm>
            <a:off x="6133916" y="2481371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3074" name="TextBox 3073"/>
          <p:cNvSpPr txBox="1"/>
          <p:nvPr/>
        </p:nvSpPr>
        <p:spPr>
          <a:xfrm>
            <a:off x="5472234" y="394067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078" name="Right Arrow 3077"/>
          <p:cNvSpPr/>
          <p:nvPr/>
        </p:nvSpPr>
        <p:spPr>
          <a:xfrm>
            <a:off x="6761456" y="3054863"/>
            <a:ext cx="1118970" cy="791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Rotate</a:t>
            </a:r>
          </a:p>
        </p:txBody>
      </p:sp>
      <p:sp>
        <p:nvSpPr>
          <p:cNvPr id="40" name="Oval 39"/>
          <p:cNvSpPr/>
          <p:nvPr/>
        </p:nvSpPr>
        <p:spPr>
          <a:xfrm>
            <a:off x="8501032" y="3221121"/>
            <a:ext cx="152400" cy="204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8577232" y="2737267"/>
            <a:ext cx="0" cy="46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625723" y="3391169"/>
            <a:ext cx="536461" cy="5972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410359" y="2413123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115626" y="3988371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3085" name="Straight Arrow Connector 3084"/>
          <p:cNvCxnSpPr/>
          <p:nvPr/>
        </p:nvCxnSpPr>
        <p:spPr>
          <a:xfrm>
            <a:off x="8709292" y="3350865"/>
            <a:ext cx="5664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88" name="Straight Arrow Connector 3087"/>
          <p:cNvCxnSpPr/>
          <p:nvPr/>
        </p:nvCxnSpPr>
        <p:spPr>
          <a:xfrm>
            <a:off x="9275738" y="3425710"/>
            <a:ext cx="0" cy="4778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91" name="TextBox 3090"/>
              <p:cNvSpPr txBox="1"/>
              <p:nvPr/>
            </p:nvSpPr>
            <p:spPr>
              <a:xfrm>
                <a:off x="8706821" y="2967843"/>
                <a:ext cx="12281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900∗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91" name="TextBox 30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821" y="2967843"/>
                <a:ext cx="1228157" cy="338554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2" name="TextBox 3091"/>
              <p:cNvSpPr txBox="1"/>
              <p:nvPr/>
            </p:nvSpPr>
            <p:spPr>
              <a:xfrm>
                <a:off x="9303447" y="3451110"/>
                <a:ext cx="10740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900∗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92" name="TextBox 30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447" y="3451110"/>
                <a:ext cx="1074076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3" name="TextBox 3092"/>
              <p:cNvSpPr txBox="1"/>
              <p:nvPr/>
            </p:nvSpPr>
            <p:spPr>
              <a:xfrm>
                <a:off x="8684940" y="3327180"/>
                <a:ext cx="3370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  <a:ea typeface="Cambria Math"/>
                        </a:rPr>
                        <m:t>𝜙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93" name="TextBox 30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940" y="3327180"/>
                <a:ext cx="337079" cy="276999"/>
              </a:xfrm>
              <a:prstGeom prst="rect">
                <a:avLst/>
              </a:prstGeom>
              <a:blipFill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4" name="TextBox 3093"/>
              <p:cNvSpPr txBox="1"/>
              <p:nvPr/>
            </p:nvSpPr>
            <p:spPr>
              <a:xfrm>
                <a:off x="6560498" y="3940670"/>
                <a:ext cx="2052293" cy="36933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=90−65=25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94" name="TextBox 30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498" y="3940670"/>
                <a:ext cx="2052293" cy="369332"/>
              </a:xfrm>
              <a:prstGeom prst="rect">
                <a:avLst/>
              </a:prstGeom>
              <a:blipFill>
                <a:blip r:embed="rId1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95" name="TextBox 3094"/>
          <p:cNvSpPr txBox="1"/>
          <p:nvPr/>
        </p:nvSpPr>
        <p:spPr>
          <a:xfrm>
            <a:off x="5875573" y="4768334"/>
            <a:ext cx="3562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X</a:t>
            </a:r>
            <a:r>
              <a:rPr lang="en-US" b="1" dirty="0"/>
              <a:t>                                                </a:t>
            </a:r>
            <a:r>
              <a:rPr lang="en-US" b="1" u="sng" dirty="0"/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96" name="TextBox 3095"/>
              <p:cNvSpPr txBox="1"/>
              <p:nvPr/>
            </p:nvSpPr>
            <p:spPr>
              <a:xfrm>
                <a:off x="5047429" y="5137666"/>
                <a:ext cx="2200026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900∗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25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96" name="TextBox 30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429" y="5137666"/>
                <a:ext cx="220002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7" name="TextBox 3096"/>
              <p:cNvSpPr txBox="1"/>
              <p:nvPr/>
            </p:nvSpPr>
            <p:spPr>
              <a:xfrm>
                <a:off x="8050563" y="5137666"/>
                <a:ext cx="1903919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𝑁</m:t>
                      </m:r>
                      <m:r>
                        <a:rPr lang="en-US" i="1">
                          <a:latin typeface="Cambria Math"/>
                        </a:rPr>
                        <m:t>=900∗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25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97" name="TextBox 30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563" y="5137666"/>
                <a:ext cx="190391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9" name="TextBox 3098"/>
              <p:cNvSpPr txBox="1"/>
              <p:nvPr/>
            </p:nvSpPr>
            <p:spPr>
              <a:xfrm>
                <a:off x="8415591" y="5506998"/>
                <a:ext cx="1278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𝑁</m:t>
                      </m:r>
                      <m:r>
                        <a:rPr lang="en-US" i="1">
                          <a:latin typeface="Cambria Math"/>
                        </a:rPr>
                        <m:t>=380.3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99" name="TextBox 30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591" y="5506998"/>
                <a:ext cx="127874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00" name="TextBox 3099"/>
              <p:cNvSpPr txBox="1"/>
              <p:nvPr/>
            </p:nvSpPr>
            <p:spPr>
              <a:xfrm>
                <a:off x="5249471" y="6029434"/>
                <a:ext cx="1346459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815.6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90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00" name="TextBox 30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471" y="6029434"/>
                <a:ext cx="1346459" cy="6183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02" name="TextBox 3101"/>
              <p:cNvSpPr txBox="1"/>
              <p:nvPr/>
            </p:nvSpPr>
            <p:spPr>
              <a:xfrm>
                <a:off x="6726686" y="6302601"/>
                <a:ext cx="2271263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=9.06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/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02" name="TextBox 3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686" y="6302601"/>
                <a:ext cx="2271263" cy="461665"/>
              </a:xfrm>
              <a:prstGeom prst="rect">
                <a:avLst/>
              </a:prstGeom>
              <a:blipFill>
                <a:blip r:embed="rId18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183312" y="5624112"/>
                <a:ext cx="1795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815.6=(90)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312" y="5624112"/>
                <a:ext cx="1795300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83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85185E-6 C 0.00781 0.00903 0.01615 0.01759 0.02361 0.02754 C 0.02569 0.03032 0.02639 0.03449 0.0283 0.03796 C 0.03264 0.04583 0.04306 0.05393 0.04878 0.05903 C 0.05365 0.06296 0.05434 0.0669 0.0599 0.06967 C 0.06563 0.07754 0.07917 0.09375 0.08663 0.09722 C 0.09063 0.10463 0.09583 0.11111 0.10226 0.11389 C 0.10538 0.12592 0.11302 0.13148 0.11962 0.13935 C 0.12674 0.14745 0.1309 0.15602 0.13698 0.16458 C 0.13924 0.17291 0.14358 0.17754 0.14826 0.18356 C 0.15017 0.19236 0.15434 0.19977 0.16076 0.20278 C 0.17014 0.21458 0.15712 0.1993 0.16858 0.20903 C 0.17205 0.2118 0.17639 0.21829 0.17969 0.22153 C 0.18611 0.22847 0.1849 0.23495 0.19392 0.23842 C 0.19774 0.24375 0.19965 0.24676 0.20486 0.24907 C 0.2066 0.25139 0.20972 0.25555 0.20972 0.25579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1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C 0.00782 0.00903 0.01615 0.0176 0.02362 0.02755 C 0.0257 0.03033 0.02639 0.0345 0.0283 0.03797 C 0.03264 0.04584 0.04306 0.05394 0.04879 0.05903 C 0.05365 0.06297 0.05434 0.0669 0.0599 0.06968 C 0.06563 0.07755 0.07917 0.09375 0.08664 0.09723 C 0.09063 0.10463 0.09584 0.11112 0.10226 0.11389 C 0.10539 0.12593 0.11303 0.13149 0.11962 0.13936 C 0.12674 0.14746 0.13091 0.15602 0.13698 0.16459 C 0.13924 0.17292 0.14358 0.17755 0.14827 0.18357 C 0.15018 0.19237 0.15434 0.19977 0.16077 0.20278 C 0.17014 0.21459 0.15712 0.19931 0.16858 0.20903 C 0.17205 0.21181 0.17639 0.21829 0.17969 0.22153 C 0.18612 0.22848 0.1849 0.23496 0.19393 0.23843 C 0.19775 0.24375 0.19966 0.24676 0.20487 0.24908 C 0.2066 0.25139 0.20973 0.25556 0.20973 0.25579 " pathEditMode="relative" rAng="0" ptsTypes="fffffffffffffff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72" grpId="0"/>
      <p:bldP spid="3074" grpId="0"/>
      <p:bldP spid="3078" grpId="0" animBg="1"/>
      <p:bldP spid="40" grpId="0" animBg="1"/>
      <p:bldP spid="44" grpId="0"/>
      <p:bldP spid="46" grpId="0"/>
      <p:bldP spid="3091" grpId="0"/>
      <p:bldP spid="3092" grpId="0"/>
      <p:bldP spid="3093" grpId="0"/>
      <p:bldP spid="3094" grpId="0" animBg="1"/>
      <p:bldP spid="3095" grpId="0"/>
      <p:bldP spid="3096" grpId="0" animBg="1"/>
      <p:bldP spid="3097" grpId="0" animBg="1"/>
      <p:bldP spid="3099" grpId="0"/>
      <p:bldP spid="3100" grpId="0"/>
      <p:bldP spid="3102" grpId="0" animBg="1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847" y="1751734"/>
            <a:ext cx="11195824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dirty="0" smtClean="0"/>
              <a:t>Newton’s Second Law</a:t>
            </a:r>
            <a:endParaRPr lang="en-US" sz="9600" b="1" dirty="0"/>
          </a:p>
        </p:txBody>
      </p:sp>
      <p:pic>
        <p:nvPicPr>
          <p:cNvPr id="1026" name="Picture 2" descr="http://hyperphysics.phy-astr.gsu.edu/hbase/imgmec/fmai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" y="0"/>
            <a:ext cx="3489783" cy="1751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physics-formulas.com/Newtons_Second_Law_formul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072" y="3940884"/>
            <a:ext cx="3161370" cy="20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0.tqn.com/d/physics/1/G/F/-/-/-/NewtonSecondLa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91" y="0"/>
            <a:ext cx="3144982" cy="157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edcockle.files.wordpress.com/2011/08/may-the-literal-force-be-with-you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03" y="3722970"/>
            <a:ext cx="4572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4636"/>
            <a:ext cx="9144000" cy="85648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Why do all objects fall at the same rate?</a:t>
            </a:r>
          </a:p>
        </p:txBody>
      </p:sp>
      <p:pic>
        <p:nvPicPr>
          <p:cNvPr id="6" name="Picture 4" descr="http://www.physicsclassroom.com/Class/newtlaws/u2l3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182" y="1752600"/>
            <a:ext cx="3505200" cy="477609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91000" y="2725019"/>
            <a:ext cx="2095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F=ma  </a:t>
            </a:r>
          </a:p>
          <a:p>
            <a:pPr algn="ctr"/>
            <a:r>
              <a:rPr lang="en-US" sz="3600" dirty="0"/>
              <a:t> </a:t>
            </a:r>
            <a:r>
              <a:rPr lang="en-US" dirty="0"/>
              <a:t>or</a:t>
            </a:r>
            <a:r>
              <a:rPr lang="en-US" sz="3600" dirty="0"/>
              <a:t> </a:t>
            </a:r>
          </a:p>
          <a:p>
            <a:pPr algn="ctr"/>
            <a:r>
              <a:rPr lang="en-US" sz="3600" dirty="0"/>
              <a:t> a=F/m</a:t>
            </a:r>
          </a:p>
        </p:txBody>
      </p:sp>
      <p:sp>
        <p:nvSpPr>
          <p:cNvPr id="8" name="Rectangle 7"/>
          <p:cNvSpPr/>
          <p:nvPr/>
        </p:nvSpPr>
        <p:spPr>
          <a:xfrm>
            <a:off x="6650182" y="4572000"/>
            <a:ext cx="3505200" cy="19566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www.physicsclassroom.com/mmedia/newtlaws/eff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268549"/>
            <a:ext cx="2054225" cy="535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650182" y="4903077"/>
            <a:ext cx="3505200" cy="15037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What is the </a:t>
            </a:r>
            <a:r>
              <a:rPr lang="en-US" sz="2800" dirty="0" err="1" smtClean="0"/>
              <a:t>Fg</a:t>
            </a:r>
            <a:r>
              <a:rPr lang="en-US" sz="2800" dirty="0" smtClean="0"/>
              <a:t> for the elephant compared to the mouse?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374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on hammer feather drop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0801" y="609601"/>
            <a:ext cx="6858001" cy="552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4086326" cy="1143000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From the Lab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82296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Last time in the lab we learned that the relationship between force and motion is: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05426" y="2590800"/>
                <a:ext cx="2971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𝑛𝑒𝑡</m:t>
                          </m:r>
                        </m:sub>
                      </m:sSub>
                      <m:r>
                        <a:rPr lang="en-US" sz="4000" i="1">
                          <a:latin typeface="Cambria Math"/>
                        </a:rPr>
                        <m:t>=</m:t>
                      </m:r>
                      <m:r>
                        <a:rPr lang="en-US" sz="4000" i="1">
                          <a:latin typeface="Cambria Math"/>
                        </a:rPr>
                        <m:t>𝑚</m:t>
                      </m:r>
                      <m:r>
                        <a:rPr lang="en-US" sz="4000" i="1">
                          <a:latin typeface="Cambria Math"/>
                        </a:rPr>
                        <m:t>∗</m:t>
                      </m:r>
                      <m:r>
                        <a:rPr lang="en-US" sz="4000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426" y="2590800"/>
                <a:ext cx="297180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12090" y="3810000"/>
            <a:ext cx="406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does this mean?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5525" y="4678048"/>
            <a:ext cx="6579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relationship between force and mass 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7226" y="4453141"/>
            <a:ext cx="300204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Directly Proportional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5310983"/>
            <a:ext cx="771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relationship between acceleration and mass 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92536" y="5313452"/>
            <a:ext cx="319077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Inversely Proportional </a:t>
            </a:r>
          </a:p>
        </p:txBody>
      </p:sp>
    </p:spTree>
    <p:extLst>
      <p:ext uri="{BB962C8B-B14F-4D97-AF65-F5344CB8AC3E}">
        <p14:creationId xmlns:p14="http://schemas.microsoft.com/office/powerpoint/2010/main" val="15939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28648" y="647619"/>
            <a:ext cx="6493454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sng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latoregular"/>
              </a:rPr>
              <a:t>Newton's second law of motion</a:t>
            </a:r>
            <a:r>
              <a:rPr kumimoji="0" lang="en-US" altLang="en-US" sz="3600" b="0" i="0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latoregular"/>
              </a:rPr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62270" y="2408716"/>
            <a:ext cx="9158068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latoregular"/>
              </a:rPr>
              <a:t>The second law states: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latoregular"/>
              </a:rPr>
              <a:t> the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latoregular"/>
              </a:rPr>
              <a:t>acceleration of an object </a:t>
            </a:r>
            <a:r>
              <a:rPr lang="en-US" altLang="en-US" sz="2800" dirty="0" smtClean="0">
                <a:solidFill>
                  <a:srgbClr val="444444"/>
                </a:solidFill>
                <a:latin typeface="latoregular"/>
              </a:rPr>
              <a:t>depends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latoregular"/>
              </a:rPr>
              <a:t> on two variables - the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3330"/>
                </a:solidFill>
                <a:effectLst/>
                <a:latin typeface="latoregular"/>
                <a:hlinkClick r:id="rId2"/>
              </a:rPr>
              <a:t>net force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latoregular"/>
              </a:rPr>
              <a:t> acting upon an object and the </a:t>
            </a:r>
            <a:r>
              <a:rPr kumimoji="0" lang="en-US" altLang="en-US" sz="2800" b="0" i="0" u="sng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latoregular"/>
              </a:rPr>
              <a:t>mass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latoregular"/>
              </a:rPr>
              <a:t> of the object.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latoregular"/>
            </a:endParaRPr>
          </a:p>
        </p:txBody>
      </p:sp>
      <p:pic>
        <p:nvPicPr>
          <p:cNvPr id="8" name="Picture 2" descr="Image result for mass time acceleration form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87" y="4082155"/>
            <a:ext cx="429577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89475" y="1412386"/>
                <a:ext cx="2971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𝑛𝑒𝑡</m:t>
                          </m:r>
                        </m:sub>
                      </m:sSub>
                      <m:r>
                        <a:rPr lang="en-US" sz="4000" i="1">
                          <a:latin typeface="Cambria Math"/>
                        </a:rPr>
                        <m:t>=</m:t>
                      </m:r>
                      <m:r>
                        <a:rPr lang="en-US" sz="4000" i="1">
                          <a:latin typeface="Cambria Math"/>
                        </a:rPr>
                        <m:t>𝑚</m:t>
                      </m:r>
                      <m:r>
                        <a:rPr lang="en-US" sz="4000" i="1">
                          <a:latin typeface="Cambria Math"/>
                        </a:rPr>
                        <m:t>∗</m:t>
                      </m:r>
                      <m:r>
                        <a:rPr lang="en-US" sz="4000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475" y="1412386"/>
                <a:ext cx="29718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39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558" y="0"/>
            <a:ext cx="10018713" cy="60670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This law may be a more easily understood if we look at it in a different form.</a:t>
            </a:r>
          </a:p>
          <a:p>
            <a:pPr algn="ctr"/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If we divide both sides of our equation</a:t>
            </a:r>
          </a:p>
          <a:p>
            <a:pPr marL="0" indent="0" algn="ctr">
              <a:buNone/>
            </a:pPr>
            <a:r>
              <a:rPr lang="en-US" sz="4000" dirty="0" smtClean="0"/>
              <a:t>F=ma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 by “m” we get this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6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acceleration = force / ma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5"/>
          <a:stretch/>
        </p:blipFill>
        <p:spPr bwMode="auto">
          <a:xfrm>
            <a:off x="1673319" y="254509"/>
            <a:ext cx="9144000" cy="483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59251" y="5285556"/>
            <a:ext cx="9158068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latoregular"/>
              </a:rPr>
              <a:t>The second law states: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latoregular"/>
              </a:rPr>
              <a:t> the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latoregular"/>
              </a:rPr>
              <a:t>acceleration of an object is dependent upon two variables - the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3330"/>
                </a:solidFill>
                <a:effectLst/>
                <a:latin typeface="latoregular"/>
                <a:hlinkClick r:id="rId4"/>
              </a:rPr>
              <a:t>net force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latoregular"/>
              </a:rPr>
              <a:t> acting upon an object and the </a:t>
            </a:r>
            <a:r>
              <a:rPr kumimoji="0" lang="en-US" altLang="en-US" sz="2800" b="0" i="0" u="sng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latoregular"/>
              </a:rPr>
              <a:t>mass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latoregular"/>
              </a:rPr>
              <a:t> of the object.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latoregular"/>
            </a:endParaRPr>
          </a:p>
        </p:txBody>
      </p:sp>
    </p:spTree>
    <p:extLst>
      <p:ext uri="{BB962C8B-B14F-4D97-AF65-F5344CB8AC3E}">
        <p14:creationId xmlns:p14="http://schemas.microsoft.com/office/powerpoint/2010/main" val="7520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152400"/>
            <a:ext cx="92583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Concept of Newton’s 2</a:t>
            </a:r>
            <a:r>
              <a:rPr lang="en-US" baseline="30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nd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 Law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447801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Take a look at the following situations and apply the ideas conveyed by Newton’s 2</a:t>
            </a:r>
            <a:r>
              <a:rPr lang="en-US" sz="2800" baseline="30000" dirty="0"/>
              <a:t>nd</a:t>
            </a:r>
            <a:r>
              <a:rPr lang="en-US" sz="2800" dirty="0"/>
              <a:t> Law: </a:t>
            </a:r>
          </a:p>
        </p:txBody>
      </p:sp>
      <p:pic>
        <p:nvPicPr>
          <p:cNvPr id="2050" name="Picture 2" descr="http://wikieducator.org/images/3/33/UCTL_Physicsimage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590799"/>
            <a:ext cx="1898543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159" y="4516578"/>
            <a:ext cx="1006421" cy="196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73422" y="2590798"/>
            <a:ext cx="4931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 acceleration of the piano is 3 m/s^2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would it change if 4 people pushed?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3390899"/>
            <a:ext cx="1524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 m/s^2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93" y="4667250"/>
            <a:ext cx="1943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5400" y="3919187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the piano were switched out for a cardboard box and the man did not change his pushing force, how would that affect the acceleration?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3100" y="5619929"/>
            <a:ext cx="40767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acceleration would increase!!! </a:t>
            </a:r>
          </a:p>
        </p:txBody>
      </p:sp>
    </p:spTree>
    <p:extLst>
      <p:ext uri="{BB962C8B-B14F-4D97-AF65-F5344CB8AC3E}">
        <p14:creationId xmlns:p14="http://schemas.microsoft.com/office/powerpoint/2010/main" val="364928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3.7037E-6 C 0.06874 0.00093 0.13749 -0.00023 0.20607 0.00602 C 0.23038 0.00532 0.25451 0.00509 0.27881 0.00394 C 0.28819 0.00347 0.29687 -0.0037 0.30607 -0.00417 C 0.32986 -0.00532 0.35347 -0.00532 0.37725 -0.00602 C 0.41683 -0.01204 0.45555 -0.01944 0.49548 -0.02222 C 0.5585 -0.0331 0.62083 -0.02523 0.68489 -0.0243 C 0.73472 -0.01458 0.79791 -0.01898 0.84392 -0.01829 C 0.91336 -0.00764 0.85295 -0.0162 1.02586 -0.0162 " pathEditMode="relative" ptsTypes="ffffffffA">
                                      <p:cBhvr>
                                        <p:cTn id="3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591 0.00695 0.20782 0.00996 0.31511 0.01204 C 0.34861 0.01968 0.37032 0.01528 0.41059 0.01412 C 0.4323 0.00695 0.46077 0.00255 0.48316 0.00209 C 0.61875 -0.00046 0.88941 -0.00208 0.88941 -0.00208 C 0.90556 -0.00763 0.92101 -0.01041 0.93785 -0.01203 C 0.95191 -0.01851 0.96598 -0.01574 0.98021 -0.01412 C 0.99028 -0.0118 0.98629 -0.01203 0.99219 -0.01203 " pathEditMode="relative" ptsTypes="fffffffA">
                                      <p:cBhvr>
                                        <p:cTn id="3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591 0.00695 0.20782 0.00996 0.31511 0.01204 C 0.34861 0.01968 0.37032 0.01528 0.41059 0.01412 C 0.4323 0.00695 0.46077 0.00255 0.48316 0.00209 C 0.61875 -0.00046 0.88941 -0.00208 0.88941 -0.00208 C 0.90556 -0.00763 0.92101 -0.01041 0.93785 -0.01203 C 0.95191 -0.01851 0.96598 -0.01574 0.98021 -0.01412 C 0.99028 -0.0118 0.98629 -0.01203 0.99219 -0.01203 " pathEditMode="relative" ptsTypes="fffffffA">
                                      <p:cBhvr>
                                        <p:cTn id="4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34484" y="331438"/>
            <a:ext cx="9158068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latoregular"/>
              </a:rPr>
              <a:t>The acceleration of an object depends: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444444"/>
                </a:solidFill>
                <a:latin typeface="latoregular"/>
              </a:rPr>
              <a:t>	-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latoregular"/>
              </a:rPr>
              <a:t>directly upon the net force on an object,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latoregular"/>
              </a:rPr>
              <a:t>	-and inversely upon the mass of the object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latoregular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23839"/>
              </p:ext>
            </p:extLst>
          </p:nvPr>
        </p:nvGraphicFramePr>
        <p:xfrm>
          <a:off x="3123821" y="2204822"/>
          <a:ext cx="5856405" cy="42021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6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0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</a:t>
                      </a:r>
                      <a:r>
                        <a:rPr lang="en-US" baseline="0" dirty="0" smtClean="0"/>
                        <a:t> FORCE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ACCELERATION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601802" y="2947917"/>
            <a:ext cx="725221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01799" y="3507478"/>
            <a:ext cx="725221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01800" y="4135275"/>
            <a:ext cx="725221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01800" y="4681049"/>
            <a:ext cx="725221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01801" y="5325337"/>
            <a:ext cx="725221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01802" y="5953134"/>
            <a:ext cx="725221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newton's second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72" y="3653792"/>
            <a:ext cx="5927968" cy="2975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235200" y="299027"/>
            <a:ext cx="929765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Say a golf ball has a mass of .05 kg and a truck has a mass of 5,000 kg.</a:t>
            </a:r>
          </a:p>
          <a:p>
            <a:endParaRPr lang="en-US" sz="2400" b="1" dirty="0"/>
          </a:p>
          <a:p>
            <a:r>
              <a:rPr lang="en-US" sz="2400" b="1" dirty="0" smtClean="0"/>
              <a:t>If you hit a golf ball with 100 N and the truck with 100 N of force what would happen?</a:t>
            </a:r>
          </a:p>
          <a:p>
            <a:endParaRPr lang="en-US" sz="2400" b="1" dirty="0"/>
          </a:p>
          <a:p>
            <a:r>
              <a:rPr lang="en-US" sz="2400" b="1" dirty="0" smtClean="0"/>
              <a:t>How </a:t>
            </a:r>
            <a:r>
              <a:rPr lang="en-US" sz="2400" b="1" dirty="0" smtClean="0"/>
              <a:t>much would you be able to accelerate the golf ball at?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How much would </a:t>
            </a:r>
            <a:r>
              <a:rPr lang="en-US" sz="2400" b="1" dirty="0" smtClean="0"/>
              <a:t>you be able to accelerate the truck at?</a:t>
            </a:r>
            <a:endParaRPr lang="en-US" sz="2400" b="1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2774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10906</TotalTime>
  <Words>858</Words>
  <Application>Microsoft Office PowerPoint</Application>
  <PresentationFormat>Widescreen</PresentationFormat>
  <Paragraphs>160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Aharoni</vt:lpstr>
      <vt:lpstr>Arial</vt:lpstr>
      <vt:lpstr>Calibri</vt:lpstr>
      <vt:lpstr>Cambria Math</vt:lpstr>
      <vt:lpstr>Corbel</vt:lpstr>
      <vt:lpstr>latoregular</vt:lpstr>
      <vt:lpstr>Wingdings 2</vt:lpstr>
      <vt:lpstr>Parallax</vt:lpstr>
      <vt:lpstr>Bell Ringer</vt:lpstr>
      <vt:lpstr>Newton’s Second Law</vt:lpstr>
      <vt:lpstr>From the Lab</vt:lpstr>
      <vt:lpstr>PowerPoint Presentation</vt:lpstr>
      <vt:lpstr>PowerPoint Presentation</vt:lpstr>
      <vt:lpstr>PowerPoint Presentation</vt:lpstr>
      <vt:lpstr>The Concept of Newton’s 2nd  Law</vt:lpstr>
      <vt:lpstr>PowerPoint Presentation</vt:lpstr>
      <vt:lpstr>PowerPoint Presentation</vt:lpstr>
      <vt:lpstr>PowerPoint Presentation</vt:lpstr>
      <vt:lpstr>PowerPoint Presentation</vt:lpstr>
      <vt:lpstr>In order for an acceleration to occur, we need a net force that does not = O</vt:lpstr>
      <vt:lpstr>PowerPoint Presentation</vt:lpstr>
      <vt:lpstr>PowerPoint Presentation</vt:lpstr>
      <vt:lpstr>The steps we follow for Force problems</vt:lpstr>
      <vt:lpstr>Net Force</vt:lpstr>
      <vt:lpstr>Net Force</vt:lpstr>
      <vt:lpstr>Application of 2nd Law</vt:lpstr>
      <vt:lpstr>Practice</vt:lpstr>
      <vt:lpstr>Why do all objects fall at the same rate?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Newton’s Second Law</dc:title>
  <dc:creator>Julia Grimes</dc:creator>
  <cp:lastModifiedBy>JARED HAMMER</cp:lastModifiedBy>
  <cp:revision>42</cp:revision>
  <dcterms:created xsi:type="dcterms:W3CDTF">2016-12-04T00:34:55Z</dcterms:created>
  <dcterms:modified xsi:type="dcterms:W3CDTF">2017-12-18T15:32:09Z</dcterms:modified>
</cp:coreProperties>
</file>